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52"/>
  </p:notesMasterIdLst>
  <p:sldIdLst>
    <p:sldId id="256" r:id="rId2"/>
    <p:sldId id="258" r:id="rId3"/>
    <p:sldId id="536" r:id="rId4"/>
    <p:sldId id="449" r:id="rId5"/>
    <p:sldId id="535" r:id="rId6"/>
    <p:sldId id="537" r:id="rId7"/>
    <p:sldId id="540" r:id="rId8"/>
    <p:sldId id="549" r:id="rId9"/>
    <p:sldId id="548" r:id="rId10"/>
    <p:sldId id="481" r:id="rId11"/>
    <p:sldId id="482" r:id="rId12"/>
    <p:sldId id="259" r:id="rId13"/>
    <p:sldId id="477" r:id="rId14"/>
    <p:sldId id="478" r:id="rId15"/>
    <p:sldId id="479" r:id="rId16"/>
    <p:sldId id="485" r:id="rId17"/>
    <p:sldId id="488" r:id="rId18"/>
    <p:sldId id="480" r:id="rId19"/>
    <p:sldId id="486" r:id="rId20"/>
    <p:sldId id="487" r:id="rId21"/>
    <p:sldId id="483" r:id="rId22"/>
    <p:sldId id="287" r:id="rId23"/>
    <p:sldId id="289" r:id="rId24"/>
    <p:sldId id="290" r:id="rId25"/>
    <p:sldId id="334" r:id="rId26"/>
    <p:sldId id="291" r:id="rId27"/>
    <p:sldId id="336" r:id="rId28"/>
    <p:sldId id="484" r:id="rId29"/>
    <p:sldId id="294" r:id="rId30"/>
    <p:sldId id="462" r:id="rId31"/>
    <p:sldId id="468" r:id="rId32"/>
    <p:sldId id="469" r:id="rId33"/>
    <p:sldId id="475" r:id="rId34"/>
    <p:sldId id="333" r:id="rId35"/>
    <p:sldId id="412" r:id="rId36"/>
    <p:sldId id="418" r:id="rId37"/>
    <p:sldId id="419" r:id="rId38"/>
    <p:sldId id="413" r:id="rId39"/>
    <p:sldId id="476" r:id="rId40"/>
    <p:sldId id="335" r:id="rId41"/>
    <p:sldId id="545" r:id="rId42"/>
    <p:sldId id="546" r:id="rId43"/>
    <p:sldId id="544" r:id="rId44"/>
    <p:sldId id="534" r:id="rId45"/>
    <p:sldId id="543" r:id="rId46"/>
    <p:sldId id="541" r:id="rId47"/>
    <p:sldId id="542" r:id="rId48"/>
    <p:sldId id="547" r:id="rId49"/>
    <p:sldId id="301" r:id="rId50"/>
    <p:sldId id="270"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C73DBB-7930-4DBB-AEFD-14F9107741F4}">
          <p14:sldIdLst>
            <p14:sldId id="256"/>
            <p14:sldId id="258"/>
            <p14:sldId id="536"/>
            <p14:sldId id="449"/>
            <p14:sldId id="535"/>
            <p14:sldId id="537"/>
            <p14:sldId id="540"/>
            <p14:sldId id="549"/>
            <p14:sldId id="548"/>
            <p14:sldId id="481"/>
            <p14:sldId id="482"/>
            <p14:sldId id="259"/>
            <p14:sldId id="477"/>
            <p14:sldId id="478"/>
            <p14:sldId id="479"/>
            <p14:sldId id="485"/>
            <p14:sldId id="488"/>
            <p14:sldId id="480"/>
            <p14:sldId id="486"/>
            <p14:sldId id="487"/>
            <p14:sldId id="483"/>
            <p14:sldId id="287"/>
            <p14:sldId id="289"/>
            <p14:sldId id="290"/>
            <p14:sldId id="334"/>
            <p14:sldId id="291"/>
            <p14:sldId id="336"/>
            <p14:sldId id="484"/>
            <p14:sldId id="294"/>
            <p14:sldId id="462"/>
            <p14:sldId id="468"/>
            <p14:sldId id="469"/>
            <p14:sldId id="475"/>
            <p14:sldId id="333"/>
            <p14:sldId id="412"/>
            <p14:sldId id="418"/>
            <p14:sldId id="419"/>
            <p14:sldId id="413"/>
            <p14:sldId id="476"/>
            <p14:sldId id="335"/>
            <p14:sldId id="545"/>
            <p14:sldId id="546"/>
            <p14:sldId id="544"/>
            <p14:sldId id="534"/>
            <p14:sldId id="543"/>
            <p14:sldId id="541"/>
            <p14:sldId id="542"/>
            <p14:sldId id="547"/>
            <p14:sldId id="301"/>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1" autoAdjust="0"/>
    <p:restoredTop sz="84489" autoAdjust="0"/>
  </p:normalViewPr>
  <p:slideViewPr>
    <p:cSldViewPr snapToGrid="0">
      <p:cViewPr varScale="1">
        <p:scale>
          <a:sx n="96" d="100"/>
          <a:sy n="96" d="100"/>
        </p:scale>
        <p:origin x="32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0105A9-3819-49C9-A3BA-E284AEA662DF}"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35150837-7D17-4DBA-8A10-116D4E44CA41}">
      <dgm:prSet/>
      <dgm:spPr/>
      <dgm:t>
        <a:bodyPr/>
        <a:lstStyle/>
        <a:p>
          <a:r>
            <a:rPr lang="en-US" b="0" i="0"/>
            <a:t>15 days after enactment:</a:t>
          </a:r>
          <a:endParaRPr lang="en-US"/>
        </a:p>
      </dgm:t>
    </dgm:pt>
    <dgm:pt modelId="{A2DAFF9E-CEE3-4A4B-904D-79F535140529}" type="parTrans" cxnId="{9C81434E-33AB-4BE2-AA08-ECC564D58666}">
      <dgm:prSet/>
      <dgm:spPr/>
      <dgm:t>
        <a:bodyPr/>
        <a:lstStyle/>
        <a:p>
          <a:endParaRPr lang="en-US"/>
        </a:p>
      </dgm:t>
    </dgm:pt>
    <dgm:pt modelId="{88257886-0960-4340-BAF6-69D63774B4A7}" type="sibTrans" cxnId="{9C81434E-33AB-4BE2-AA08-ECC564D58666}">
      <dgm:prSet/>
      <dgm:spPr/>
      <dgm:t>
        <a:bodyPr/>
        <a:lstStyle/>
        <a:p>
          <a:endParaRPr lang="en-US"/>
        </a:p>
      </dgm:t>
    </dgm:pt>
    <dgm:pt modelId="{CDDFDF5B-D137-4F00-BCEE-CCD25B3C30F6}">
      <dgm:prSet/>
      <dgm:spPr/>
      <dgm:t>
        <a:bodyPr/>
        <a:lstStyle/>
        <a:p>
          <a:r>
            <a:rPr lang="en-US" b="0" i="0"/>
            <a:t>Evictions can proceed for material breach of lease cases.</a:t>
          </a:r>
          <a:endParaRPr lang="en-US"/>
        </a:p>
      </dgm:t>
    </dgm:pt>
    <dgm:pt modelId="{6A7E609D-81A4-44F2-8305-C940A7295246}" type="parTrans" cxnId="{5270567F-6B5B-4F68-9D31-9035780AEAD5}">
      <dgm:prSet/>
      <dgm:spPr/>
      <dgm:t>
        <a:bodyPr/>
        <a:lstStyle/>
        <a:p>
          <a:endParaRPr lang="en-US"/>
        </a:p>
      </dgm:t>
    </dgm:pt>
    <dgm:pt modelId="{FA683516-B7F8-4E1C-8904-8D2A94E7E2C2}" type="sibTrans" cxnId="{5270567F-6B5B-4F68-9D31-9035780AEAD5}">
      <dgm:prSet/>
      <dgm:spPr/>
      <dgm:t>
        <a:bodyPr/>
        <a:lstStyle/>
        <a:p>
          <a:endParaRPr lang="en-US"/>
        </a:p>
      </dgm:t>
    </dgm:pt>
    <dgm:pt modelId="{111676EF-30E7-42B8-A71D-F4835D9EAC26}">
      <dgm:prSet/>
      <dgm:spPr/>
      <dgm:t>
        <a:bodyPr/>
        <a:lstStyle/>
        <a:p>
          <a:r>
            <a:rPr lang="en-US" b="0" i="0"/>
            <a:t>45 days after enactment:</a:t>
          </a:r>
          <a:endParaRPr lang="en-US"/>
        </a:p>
      </dgm:t>
    </dgm:pt>
    <dgm:pt modelId="{57DC152C-4E34-45BA-B396-AF24E0D084B3}" type="parTrans" cxnId="{67EB128C-D096-442F-93D0-83744812FE93}">
      <dgm:prSet/>
      <dgm:spPr/>
      <dgm:t>
        <a:bodyPr/>
        <a:lstStyle/>
        <a:p>
          <a:endParaRPr lang="en-US"/>
        </a:p>
      </dgm:t>
    </dgm:pt>
    <dgm:pt modelId="{4F6579E1-B21A-40AC-89F7-1A4443D0B404}" type="sibTrans" cxnId="{67EB128C-D096-442F-93D0-83744812FE93}">
      <dgm:prSet/>
      <dgm:spPr/>
      <dgm:t>
        <a:bodyPr/>
        <a:lstStyle/>
        <a:p>
          <a:endParaRPr lang="en-US"/>
        </a:p>
      </dgm:t>
    </dgm:pt>
    <dgm:pt modelId="{9BF1F363-D3B3-466E-A9E8-3A6A98D97516}">
      <dgm:prSet/>
      <dgm:spPr/>
      <dgm:t>
        <a:bodyPr/>
        <a:lstStyle/>
        <a:p>
          <a:r>
            <a:rPr lang="en-US" b="1" i="0"/>
            <a:t>Lease non-renewals </a:t>
          </a:r>
          <a:r>
            <a:rPr lang="en-US" b="0" i="0"/>
            <a:t>for tenants who do </a:t>
          </a:r>
          <a:r>
            <a:rPr lang="en-US" b="1" i="0"/>
            <a:t>NOT</a:t>
          </a:r>
          <a:r>
            <a:rPr lang="en-US" b="0" i="0"/>
            <a:t> qualify for a rental assistance program (RentHelpMN.org)</a:t>
          </a:r>
          <a:endParaRPr lang="en-US"/>
        </a:p>
      </dgm:t>
    </dgm:pt>
    <dgm:pt modelId="{AABB23B3-0778-4DE8-8645-600757F146A9}" type="parTrans" cxnId="{E1C41D6C-28D5-43E0-B586-14D8FAD6CE23}">
      <dgm:prSet/>
      <dgm:spPr/>
      <dgm:t>
        <a:bodyPr/>
        <a:lstStyle/>
        <a:p>
          <a:endParaRPr lang="en-US"/>
        </a:p>
      </dgm:t>
    </dgm:pt>
    <dgm:pt modelId="{E58A980C-EE10-4CCB-BBBE-FFB336F7FF89}" type="sibTrans" cxnId="{E1C41D6C-28D5-43E0-B586-14D8FAD6CE23}">
      <dgm:prSet/>
      <dgm:spPr/>
      <dgm:t>
        <a:bodyPr/>
        <a:lstStyle/>
        <a:p>
          <a:endParaRPr lang="en-US"/>
        </a:p>
      </dgm:t>
    </dgm:pt>
    <dgm:pt modelId="{DE64786B-8884-4BDF-9EC8-A5CCC15E1D49}">
      <dgm:prSet/>
      <dgm:spPr/>
      <dgm:t>
        <a:bodyPr/>
        <a:lstStyle/>
        <a:p>
          <a:r>
            <a:rPr lang="en-US" b="0" i="0"/>
            <a:t>75 days after enactment:</a:t>
          </a:r>
          <a:endParaRPr lang="en-US"/>
        </a:p>
      </dgm:t>
    </dgm:pt>
    <dgm:pt modelId="{06416C64-5F07-4660-8CB6-D47A21D7DD67}" type="parTrans" cxnId="{2B0A0D34-4ADC-49C4-9B7E-3A5748C2D917}">
      <dgm:prSet/>
      <dgm:spPr/>
      <dgm:t>
        <a:bodyPr/>
        <a:lstStyle/>
        <a:p>
          <a:endParaRPr lang="en-US"/>
        </a:p>
      </dgm:t>
    </dgm:pt>
    <dgm:pt modelId="{529F4F60-BE7F-45BF-9EF9-B6303878FBE8}" type="sibTrans" cxnId="{2B0A0D34-4ADC-49C4-9B7E-3A5748C2D917}">
      <dgm:prSet/>
      <dgm:spPr/>
      <dgm:t>
        <a:bodyPr/>
        <a:lstStyle/>
        <a:p>
          <a:endParaRPr lang="en-US"/>
        </a:p>
      </dgm:t>
    </dgm:pt>
    <dgm:pt modelId="{1B0EF404-7D44-47B4-9F07-DEE496B194ED}">
      <dgm:prSet/>
      <dgm:spPr/>
      <dgm:t>
        <a:bodyPr/>
        <a:lstStyle/>
        <a:p>
          <a:r>
            <a:rPr lang="en-US" b="1" i="0"/>
            <a:t>Evictions</a:t>
          </a:r>
          <a:r>
            <a:rPr lang="en-US" b="0" i="0"/>
            <a:t> for tenants who do </a:t>
          </a:r>
          <a:r>
            <a:rPr lang="en-US" b="1" i="0"/>
            <a:t>NOT</a:t>
          </a:r>
          <a:r>
            <a:rPr lang="en-US" b="0" i="0"/>
            <a:t> qualify for a rental assistance program (RentHelpMn.org)</a:t>
          </a:r>
          <a:endParaRPr lang="en-US"/>
        </a:p>
      </dgm:t>
    </dgm:pt>
    <dgm:pt modelId="{CF40C3F9-C5D2-4A53-B117-EB17C67F6F56}" type="parTrans" cxnId="{4FD74B77-BF48-4F46-A997-2F1AD8E63466}">
      <dgm:prSet/>
      <dgm:spPr/>
      <dgm:t>
        <a:bodyPr/>
        <a:lstStyle/>
        <a:p>
          <a:endParaRPr lang="en-US"/>
        </a:p>
      </dgm:t>
    </dgm:pt>
    <dgm:pt modelId="{CF8E6A13-E3E4-402D-AC85-237D20BB76B3}" type="sibTrans" cxnId="{4FD74B77-BF48-4F46-A997-2F1AD8E63466}">
      <dgm:prSet/>
      <dgm:spPr/>
      <dgm:t>
        <a:bodyPr/>
        <a:lstStyle/>
        <a:p>
          <a:endParaRPr lang="en-US"/>
        </a:p>
      </dgm:t>
    </dgm:pt>
    <dgm:pt modelId="{0E7B93E7-E6A0-4DAB-9BEE-BCE57666BA31}">
      <dgm:prSet/>
      <dgm:spPr/>
      <dgm:t>
        <a:bodyPr/>
        <a:lstStyle/>
        <a:p>
          <a:r>
            <a:rPr lang="en-US" b="0" i="0"/>
            <a:t>105 days after enactment:</a:t>
          </a:r>
          <a:endParaRPr lang="en-US"/>
        </a:p>
      </dgm:t>
    </dgm:pt>
    <dgm:pt modelId="{2FB3E8FB-FDAF-4335-B5AA-34B9F8C282C3}" type="parTrans" cxnId="{973791BB-8EA3-4592-B92B-79E57ABF554C}">
      <dgm:prSet/>
      <dgm:spPr/>
      <dgm:t>
        <a:bodyPr/>
        <a:lstStyle/>
        <a:p>
          <a:endParaRPr lang="en-US"/>
        </a:p>
      </dgm:t>
    </dgm:pt>
    <dgm:pt modelId="{B7A45368-E3BF-42A6-849C-9C3A42F386EC}" type="sibTrans" cxnId="{973791BB-8EA3-4592-B92B-79E57ABF554C}">
      <dgm:prSet/>
      <dgm:spPr/>
      <dgm:t>
        <a:bodyPr/>
        <a:lstStyle/>
        <a:p>
          <a:endParaRPr lang="en-US"/>
        </a:p>
      </dgm:t>
    </dgm:pt>
    <dgm:pt modelId="{9C22F60D-11BD-4B93-BBAC-96EE2C1C5E29}">
      <dgm:prSet/>
      <dgm:spPr/>
      <dgm:t>
        <a:bodyPr/>
        <a:lstStyle/>
        <a:p>
          <a:r>
            <a:rPr lang="en-US" b="0" i="0"/>
            <a:t>Back to pre-COVID tenant/landlord law.</a:t>
          </a:r>
          <a:endParaRPr lang="en-US"/>
        </a:p>
      </dgm:t>
    </dgm:pt>
    <dgm:pt modelId="{BD59298F-71AF-4357-BB55-783B6F3E9016}" type="parTrans" cxnId="{40256FD2-328B-437E-9AAD-A340338AE8D8}">
      <dgm:prSet/>
      <dgm:spPr/>
      <dgm:t>
        <a:bodyPr/>
        <a:lstStyle/>
        <a:p>
          <a:endParaRPr lang="en-US"/>
        </a:p>
      </dgm:t>
    </dgm:pt>
    <dgm:pt modelId="{5E6D1B5F-74B8-4C6C-B278-C293C7F0420D}" type="sibTrans" cxnId="{40256FD2-328B-437E-9AAD-A340338AE8D8}">
      <dgm:prSet/>
      <dgm:spPr/>
      <dgm:t>
        <a:bodyPr/>
        <a:lstStyle/>
        <a:p>
          <a:endParaRPr lang="en-US"/>
        </a:p>
      </dgm:t>
    </dgm:pt>
    <dgm:pt modelId="{46E5643E-9F46-4429-8F5F-8F73D9B55F23}" type="pres">
      <dgm:prSet presAssocID="{200105A9-3819-49C9-A3BA-E284AEA662DF}" presName="linear" presStyleCnt="0">
        <dgm:presLayoutVars>
          <dgm:animLvl val="lvl"/>
          <dgm:resizeHandles val="exact"/>
        </dgm:presLayoutVars>
      </dgm:prSet>
      <dgm:spPr/>
    </dgm:pt>
    <dgm:pt modelId="{DEADED83-52C7-45D9-B440-CEC17D287D26}" type="pres">
      <dgm:prSet presAssocID="{35150837-7D17-4DBA-8A10-116D4E44CA41}" presName="parentText" presStyleLbl="node1" presStyleIdx="0" presStyleCnt="4">
        <dgm:presLayoutVars>
          <dgm:chMax val="0"/>
          <dgm:bulletEnabled val="1"/>
        </dgm:presLayoutVars>
      </dgm:prSet>
      <dgm:spPr/>
    </dgm:pt>
    <dgm:pt modelId="{04F32E50-02C7-42D4-8FFE-5D99153842F8}" type="pres">
      <dgm:prSet presAssocID="{35150837-7D17-4DBA-8A10-116D4E44CA41}" presName="childText" presStyleLbl="revTx" presStyleIdx="0" presStyleCnt="4">
        <dgm:presLayoutVars>
          <dgm:bulletEnabled val="1"/>
        </dgm:presLayoutVars>
      </dgm:prSet>
      <dgm:spPr/>
    </dgm:pt>
    <dgm:pt modelId="{76DB231B-7667-4A4E-ACCC-38C3D24E14CF}" type="pres">
      <dgm:prSet presAssocID="{111676EF-30E7-42B8-A71D-F4835D9EAC26}" presName="parentText" presStyleLbl="node1" presStyleIdx="1" presStyleCnt="4">
        <dgm:presLayoutVars>
          <dgm:chMax val="0"/>
          <dgm:bulletEnabled val="1"/>
        </dgm:presLayoutVars>
      </dgm:prSet>
      <dgm:spPr/>
    </dgm:pt>
    <dgm:pt modelId="{833796EE-3759-42A4-B6C6-B214C945C03B}" type="pres">
      <dgm:prSet presAssocID="{111676EF-30E7-42B8-A71D-F4835D9EAC26}" presName="childText" presStyleLbl="revTx" presStyleIdx="1" presStyleCnt="4">
        <dgm:presLayoutVars>
          <dgm:bulletEnabled val="1"/>
        </dgm:presLayoutVars>
      </dgm:prSet>
      <dgm:spPr/>
    </dgm:pt>
    <dgm:pt modelId="{88F41115-2D60-4863-AF81-57F542BB1013}" type="pres">
      <dgm:prSet presAssocID="{DE64786B-8884-4BDF-9EC8-A5CCC15E1D49}" presName="parentText" presStyleLbl="node1" presStyleIdx="2" presStyleCnt="4">
        <dgm:presLayoutVars>
          <dgm:chMax val="0"/>
          <dgm:bulletEnabled val="1"/>
        </dgm:presLayoutVars>
      </dgm:prSet>
      <dgm:spPr/>
    </dgm:pt>
    <dgm:pt modelId="{44E68EC8-30A2-4D56-9679-6A260FA5F967}" type="pres">
      <dgm:prSet presAssocID="{DE64786B-8884-4BDF-9EC8-A5CCC15E1D49}" presName="childText" presStyleLbl="revTx" presStyleIdx="2" presStyleCnt="4">
        <dgm:presLayoutVars>
          <dgm:bulletEnabled val="1"/>
        </dgm:presLayoutVars>
      </dgm:prSet>
      <dgm:spPr/>
    </dgm:pt>
    <dgm:pt modelId="{508F974C-1AC9-45F9-9F2A-553E79CA1A3F}" type="pres">
      <dgm:prSet presAssocID="{0E7B93E7-E6A0-4DAB-9BEE-BCE57666BA31}" presName="parentText" presStyleLbl="node1" presStyleIdx="3" presStyleCnt="4">
        <dgm:presLayoutVars>
          <dgm:chMax val="0"/>
          <dgm:bulletEnabled val="1"/>
        </dgm:presLayoutVars>
      </dgm:prSet>
      <dgm:spPr/>
    </dgm:pt>
    <dgm:pt modelId="{DF5F75D5-AEB9-4F39-AB2B-D5C8C4855070}" type="pres">
      <dgm:prSet presAssocID="{0E7B93E7-E6A0-4DAB-9BEE-BCE57666BA31}" presName="childText" presStyleLbl="revTx" presStyleIdx="3" presStyleCnt="4">
        <dgm:presLayoutVars>
          <dgm:bulletEnabled val="1"/>
        </dgm:presLayoutVars>
      </dgm:prSet>
      <dgm:spPr/>
    </dgm:pt>
  </dgm:ptLst>
  <dgm:cxnLst>
    <dgm:cxn modelId="{C859FB00-B91E-4F37-AF31-FF61548DA4C3}" type="presOf" srcId="{111676EF-30E7-42B8-A71D-F4835D9EAC26}" destId="{76DB231B-7667-4A4E-ACCC-38C3D24E14CF}" srcOrd="0" destOrd="0" presId="urn:microsoft.com/office/officeart/2005/8/layout/vList2"/>
    <dgm:cxn modelId="{7ECEC60A-D86E-411C-ACB3-F1D60F89975D}" type="presOf" srcId="{200105A9-3819-49C9-A3BA-E284AEA662DF}" destId="{46E5643E-9F46-4429-8F5F-8F73D9B55F23}" srcOrd="0" destOrd="0" presId="urn:microsoft.com/office/officeart/2005/8/layout/vList2"/>
    <dgm:cxn modelId="{2B0A0D34-4ADC-49C4-9B7E-3A5748C2D917}" srcId="{200105A9-3819-49C9-A3BA-E284AEA662DF}" destId="{DE64786B-8884-4BDF-9EC8-A5CCC15E1D49}" srcOrd="2" destOrd="0" parTransId="{06416C64-5F07-4660-8CB6-D47A21D7DD67}" sibTransId="{529F4F60-BE7F-45BF-9EF9-B6303878FBE8}"/>
    <dgm:cxn modelId="{D4E6B965-9713-461F-8A79-030A0AD2391A}" type="presOf" srcId="{9C22F60D-11BD-4B93-BBAC-96EE2C1C5E29}" destId="{DF5F75D5-AEB9-4F39-AB2B-D5C8C4855070}" srcOrd="0" destOrd="0" presId="urn:microsoft.com/office/officeart/2005/8/layout/vList2"/>
    <dgm:cxn modelId="{E1C41D6C-28D5-43E0-B586-14D8FAD6CE23}" srcId="{111676EF-30E7-42B8-A71D-F4835D9EAC26}" destId="{9BF1F363-D3B3-466E-A9E8-3A6A98D97516}" srcOrd="0" destOrd="0" parTransId="{AABB23B3-0778-4DE8-8645-600757F146A9}" sibTransId="{E58A980C-EE10-4CCB-BBBE-FFB336F7FF89}"/>
    <dgm:cxn modelId="{9C81434E-33AB-4BE2-AA08-ECC564D58666}" srcId="{200105A9-3819-49C9-A3BA-E284AEA662DF}" destId="{35150837-7D17-4DBA-8A10-116D4E44CA41}" srcOrd="0" destOrd="0" parTransId="{A2DAFF9E-CEE3-4A4B-904D-79F535140529}" sibTransId="{88257886-0960-4340-BAF6-69D63774B4A7}"/>
    <dgm:cxn modelId="{4FD74B77-BF48-4F46-A997-2F1AD8E63466}" srcId="{DE64786B-8884-4BDF-9EC8-A5CCC15E1D49}" destId="{1B0EF404-7D44-47B4-9F07-DEE496B194ED}" srcOrd="0" destOrd="0" parTransId="{CF40C3F9-C5D2-4A53-B117-EB17C67F6F56}" sibTransId="{CF8E6A13-E3E4-402D-AC85-237D20BB76B3}"/>
    <dgm:cxn modelId="{374CA958-8FB8-4588-AF2C-27AEE73D28FE}" type="presOf" srcId="{1B0EF404-7D44-47B4-9F07-DEE496B194ED}" destId="{44E68EC8-30A2-4D56-9679-6A260FA5F967}" srcOrd="0" destOrd="0" presId="urn:microsoft.com/office/officeart/2005/8/layout/vList2"/>
    <dgm:cxn modelId="{5270567F-6B5B-4F68-9D31-9035780AEAD5}" srcId="{35150837-7D17-4DBA-8A10-116D4E44CA41}" destId="{CDDFDF5B-D137-4F00-BCEE-CCD25B3C30F6}" srcOrd="0" destOrd="0" parTransId="{6A7E609D-81A4-44F2-8305-C940A7295246}" sibTransId="{FA683516-B7F8-4E1C-8904-8D2A94E7E2C2}"/>
    <dgm:cxn modelId="{67EB128C-D096-442F-93D0-83744812FE93}" srcId="{200105A9-3819-49C9-A3BA-E284AEA662DF}" destId="{111676EF-30E7-42B8-A71D-F4835D9EAC26}" srcOrd="1" destOrd="0" parTransId="{57DC152C-4E34-45BA-B396-AF24E0D084B3}" sibTransId="{4F6579E1-B21A-40AC-89F7-1A4443D0B404}"/>
    <dgm:cxn modelId="{973791BB-8EA3-4592-B92B-79E57ABF554C}" srcId="{200105A9-3819-49C9-A3BA-E284AEA662DF}" destId="{0E7B93E7-E6A0-4DAB-9BEE-BCE57666BA31}" srcOrd="3" destOrd="0" parTransId="{2FB3E8FB-FDAF-4335-B5AA-34B9F8C282C3}" sibTransId="{B7A45368-E3BF-42A6-849C-9C3A42F386EC}"/>
    <dgm:cxn modelId="{2C7B21C1-DFB6-43C7-9827-BA9B75575938}" type="presOf" srcId="{9BF1F363-D3B3-466E-A9E8-3A6A98D97516}" destId="{833796EE-3759-42A4-B6C6-B214C945C03B}" srcOrd="0" destOrd="0" presId="urn:microsoft.com/office/officeart/2005/8/layout/vList2"/>
    <dgm:cxn modelId="{F1D3D0C2-917E-4FBD-B797-E337599B4774}" type="presOf" srcId="{0E7B93E7-E6A0-4DAB-9BEE-BCE57666BA31}" destId="{508F974C-1AC9-45F9-9F2A-553E79CA1A3F}" srcOrd="0" destOrd="0" presId="urn:microsoft.com/office/officeart/2005/8/layout/vList2"/>
    <dgm:cxn modelId="{F26643D0-DC68-42E8-A377-284029FC3108}" type="presOf" srcId="{DE64786B-8884-4BDF-9EC8-A5CCC15E1D49}" destId="{88F41115-2D60-4863-AF81-57F542BB1013}" srcOrd="0" destOrd="0" presId="urn:microsoft.com/office/officeart/2005/8/layout/vList2"/>
    <dgm:cxn modelId="{40256FD2-328B-437E-9AAD-A340338AE8D8}" srcId="{0E7B93E7-E6A0-4DAB-9BEE-BCE57666BA31}" destId="{9C22F60D-11BD-4B93-BBAC-96EE2C1C5E29}" srcOrd="0" destOrd="0" parTransId="{BD59298F-71AF-4357-BB55-783B6F3E9016}" sibTransId="{5E6D1B5F-74B8-4C6C-B278-C293C7F0420D}"/>
    <dgm:cxn modelId="{D1F689DF-0563-42B8-B180-035D2A74AB22}" type="presOf" srcId="{CDDFDF5B-D137-4F00-BCEE-CCD25B3C30F6}" destId="{04F32E50-02C7-42D4-8FFE-5D99153842F8}" srcOrd="0" destOrd="0" presId="urn:microsoft.com/office/officeart/2005/8/layout/vList2"/>
    <dgm:cxn modelId="{DE5820F6-3A20-441F-934B-DAC3734384C7}" type="presOf" srcId="{35150837-7D17-4DBA-8A10-116D4E44CA41}" destId="{DEADED83-52C7-45D9-B440-CEC17D287D26}" srcOrd="0" destOrd="0" presId="urn:microsoft.com/office/officeart/2005/8/layout/vList2"/>
    <dgm:cxn modelId="{6683A213-521B-4EF3-BC51-562794B59FA5}" type="presParOf" srcId="{46E5643E-9F46-4429-8F5F-8F73D9B55F23}" destId="{DEADED83-52C7-45D9-B440-CEC17D287D26}" srcOrd="0" destOrd="0" presId="urn:microsoft.com/office/officeart/2005/8/layout/vList2"/>
    <dgm:cxn modelId="{B98581F3-F587-4C8C-B924-01A1DD6D49B3}" type="presParOf" srcId="{46E5643E-9F46-4429-8F5F-8F73D9B55F23}" destId="{04F32E50-02C7-42D4-8FFE-5D99153842F8}" srcOrd="1" destOrd="0" presId="urn:microsoft.com/office/officeart/2005/8/layout/vList2"/>
    <dgm:cxn modelId="{A8FE7AB9-C89D-4629-8792-AAB538ED29F5}" type="presParOf" srcId="{46E5643E-9F46-4429-8F5F-8F73D9B55F23}" destId="{76DB231B-7667-4A4E-ACCC-38C3D24E14CF}" srcOrd="2" destOrd="0" presId="urn:microsoft.com/office/officeart/2005/8/layout/vList2"/>
    <dgm:cxn modelId="{93D90B55-CF4B-4170-80FB-2D88E2A4F6CD}" type="presParOf" srcId="{46E5643E-9F46-4429-8F5F-8F73D9B55F23}" destId="{833796EE-3759-42A4-B6C6-B214C945C03B}" srcOrd="3" destOrd="0" presId="urn:microsoft.com/office/officeart/2005/8/layout/vList2"/>
    <dgm:cxn modelId="{B8ED2E0E-94D5-425D-A780-7CFA712C7D67}" type="presParOf" srcId="{46E5643E-9F46-4429-8F5F-8F73D9B55F23}" destId="{88F41115-2D60-4863-AF81-57F542BB1013}" srcOrd="4" destOrd="0" presId="urn:microsoft.com/office/officeart/2005/8/layout/vList2"/>
    <dgm:cxn modelId="{BC54D9EF-2A39-4661-B892-1E525C000304}" type="presParOf" srcId="{46E5643E-9F46-4429-8F5F-8F73D9B55F23}" destId="{44E68EC8-30A2-4D56-9679-6A260FA5F967}" srcOrd="5" destOrd="0" presId="urn:microsoft.com/office/officeart/2005/8/layout/vList2"/>
    <dgm:cxn modelId="{A9138A7C-9A19-40CF-9FE2-947230F17566}" type="presParOf" srcId="{46E5643E-9F46-4429-8F5F-8F73D9B55F23}" destId="{508F974C-1AC9-45F9-9F2A-553E79CA1A3F}" srcOrd="6" destOrd="0" presId="urn:microsoft.com/office/officeart/2005/8/layout/vList2"/>
    <dgm:cxn modelId="{51014501-DBE2-40B4-A7F7-17BC26E592CB}" type="presParOf" srcId="{46E5643E-9F46-4429-8F5F-8F73D9B55F23}" destId="{DF5F75D5-AEB9-4F39-AB2B-D5C8C4855070}"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C2CFB4-76BE-4189-AFB5-7D4FA121707D}"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7A9EC67-0FBB-4FD0-A4AC-37B53B4D694F}">
      <dgm:prSet custT="1"/>
      <dgm:spPr/>
      <dgm:t>
        <a:bodyPr/>
        <a:lstStyle/>
        <a:p>
          <a:r>
            <a:rPr lang="en-US" sz="5200" b="0" i="0" dirty="0"/>
            <a:t>“See” you August 4th! </a:t>
          </a:r>
          <a:endParaRPr lang="en-US" sz="5200" dirty="0"/>
        </a:p>
      </dgm:t>
    </dgm:pt>
    <dgm:pt modelId="{D9DF2EA3-EBE5-4B4D-95D4-8DE74B952D5F}" type="parTrans" cxnId="{B5F74913-8270-4332-B9B3-DE076F6BF06A}">
      <dgm:prSet/>
      <dgm:spPr/>
      <dgm:t>
        <a:bodyPr/>
        <a:lstStyle/>
        <a:p>
          <a:endParaRPr lang="en-US"/>
        </a:p>
      </dgm:t>
    </dgm:pt>
    <dgm:pt modelId="{7B519A69-37B7-4637-A49D-D2A2137C4D39}" type="sibTrans" cxnId="{B5F74913-8270-4332-B9B3-DE076F6BF06A}">
      <dgm:prSet/>
      <dgm:spPr/>
      <dgm:t>
        <a:bodyPr/>
        <a:lstStyle/>
        <a:p>
          <a:endParaRPr lang="en-US"/>
        </a:p>
      </dgm:t>
    </dgm:pt>
    <dgm:pt modelId="{DD4CC85F-975F-4899-AF6B-BCF478B6FADC}">
      <dgm:prSet custT="1"/>
      <dgm:spPr/>
      <dgm:t>
        <a:bodyPr/>
        <a:lstStyle/>
        <a:p>
          <a:r>
            <a:rPr lang="en-US" sz="5200" b="0" i="0" dirty="0"/>
            <a:t>Stay safe &amp; be well.</a:t>
          </a:r>
          <a:endParaRPr lang="en-US" sz="5200" dirty="0"/>
        </a:p>
      </dgm:t>
    </dgm:pt>
    <dgm:pt modelId="{9A2BB1A7-1364-4C22-8DAA-12B42506ED07}" type="parTrans" cxnId="{A0A70FE8-D43F-4694-A424-390EBDC5044C}">
      <dgm:prSet/>
      <dgm:spPr/>
      <dgm:t>
        <a:bodyPr/>
        <a:lstStyle/>
        <a:p>
          <a:endParaRPr lang="en-US"/>
        </a:p>
      </dgm:t>
    </dgm:pt>
    <dgm:pt modelId="{30B7A12F-5B32-44A9-9030-D75F20EDEA45}" type="sibTrans" cxnId="{A0A70FE8-D43F-4694-A424-390EBDC5044C}">
      <dgm:prSet/>
      <dgm:spPr/>
      <dgm:t>
        <a:bodyPr/>
        <a:lstStyle/>
        <a:p>
          <a:endParaRPr lang="en-US"/>
        </a:p>
      </dgm:t>
    </dgm:pt>
    <dgm:pt modelId="{D0957EF2-0A25-44AE-97F4-0087200CC46E}" type="pres">
      <dgm:prSet presAssocID="{16C2CFB4-76BE-4189-AFB5-7D4FA121707D}" presName="linear" presStyleCnt="0">
        <dgm:presLayoutVars>
          <dgm:animLvl val="lvl"/>
          <dgm:resizeHandles val="exact"/>
        </dgm:presLayoutVars>
      </dgm:prSet>
      <dgm:spPr/>
    </dgm:pt>
    <dgm:pt modelId="{E6286C76-38DA-4520-83B7-DD0AE8042B15}" type="pres">
      <dgm:prSet presAssocID="{67A9EC67-0FBB-4FD0-A4AC-37B53B4D694F}" presName="parentText" presStyleLbl="node1" presStyleIdx="0" presStyleCnt="2" custScaleY="106759" custLinFactNeighborX="-2030" custLinFactNeighborY="-19271">
        <dgm:presLayoutVars>
          <dgm:chMax val="0"/>
          <dgm:bulletEnabled val="1"/>
        </dgm:presLayoutVars>
      </dgm:prSet>
      <dgm:spPr/>
    </dgm:pt>
    <dgm:pt modelId="{BECA55DE-4251-4C8A-8A1E-F17D13F41F42}" type="pres">
      <dgm:prSet presAssocID="{7B519A69-37B7-4637-A49D-D2A2137C4D39}" presName="spacer" presStyleCnt="0"/>
      <dgm:spPr/>
    </dgm:pt>
    <dgm:pt modelId="{49AFB04B-6DAB-4327-A9F7-3BFAC60B1A49}" type="pres">
      <dgm:prSet presAssocID="{DD4CC85F-975F-4899-AF6B-BCF478B6FADC}" presName="parentText" presStyleLbl="node1" presStyleIdx="1" presStyleCnt="2" custLinFactNeighborX="59" custLinFactNeighborY="28759">
        <dgm:presLayoutVars>
          <dgm:chMax val="0"/>
          <dgm:bulletEnabled val="1"/>
        </dgm:presLayoutVars>
      </dgm:prSet>
      <dgm:spPr/>
    </dgm:pt>
  </dgm:ptLst>
  <dgm:cxnLst>
    <dgm:cxn modelId="{B5F74913-8270-4332-B9B3-DE076F6BF06A}" srcId="{16C2CFB4-76BE-4189-AFB5-7D4FA121707D}" destId="{67A9EC67-0FBB-4FD0-A4AC-37B53B4D694F}" srcOrd="0" destOrd="0" parTransId="{D9DF2EA3-EBE5-4B4D-95D4-8DE74B952D5F}" sibTransId="{7B519A69-37B7-4637-A49D-D2A2137C4D39}"/>
    <dgm:cxn modelId="{96C9991D-3C23-47FC-ACD6-B1CB8EC152BF}" type="presOf" srcId="{67A9EC67-0FBB-4FD0-A4AC-37B53B4D694F}" destId="{E6286C76-38DA-4520-83B7-DD0AE8042B15}" srcOrd="0" destOrd="0" presId="urn:microsoft.com/office/officeart/2005/8/layout/vList2"/>
    <dgm:cxn modelId="{3F405B3A-0EB9-47BC-B323-312DCEF55A51}" type="presOf" srcId="{16C2CFB4-76BE-4189-AFB5-7D4FA121707D}" destId="{D0957EF2-0A25-44AE-97F4-0087200CC46E}" srcOrd="0" destOrd="0" presId="urn:microsoft.com/office/officeart/2005/8/layout/vList2"/>
    <dgm:cxn modelId="{49E1CE59-FE43-409C-9239-806FF5886357}" type="presOf" srcId="{DD4CC85F-975F-4899-AF6B-BCF478B6FADC}" destId="{49AFB04B-6DAB-4327-A9F7-3BFAC60B1A49}" srcOrd="0" destOrd="0" presId="urn:microsoft.com/office/officeart/2005/8/layout/vList2"/>
    <dgm:cxn modelId="{A0A70FE8-D43F-4694-A424-390EBDC5044C}" srcId="{16C2CFB4-76BE-4189-AFB5-7D4FA121707D}" destId="{DD4CC85F-975F-4899-AF6B-BCF478B6FADC}" srcOrd="1" destOrd="0" parTransId="{9A2BB1A7-1364-4C22-8DAA-12B42506ED07}" sibTransId="{30B7A12F-5B32-44A9-9030-D75F20EDEA45}"/>
    <dgm:cxn modelId="{B953D3E2-ECF6-4C79-87DF-685EA9443FAE}" type="presParOf" srcId="{D0957EF2-0A25-44AE-97F4-0087200CC46E}" destId="{E6286C76-38DA-4520-83B7-DD0AE8042B15}" srcOrd="0" destOrd="0" presId="urn:microsoft.com/office/officeart/2005/8/layout/vList2"/>
    <dgm:cxn modelId="{656FB666-F71E-4099-9E2A-01DD29F6DCF3}" type="presParOf" srcId="{D0957EF2-0A25-44AE-97F4-0087200CC46E}" destId="{BECA55DE-4251-4C8A-8A1E-F17D13F41F42}" srcOrd="1" destOrd="0" presId="urn:microsoft.com/office/officeart/2005/8/layout/vList2"/>
    <dgm:cxn modelId="{C94F173E-DA4C-4CD4-9CB4-0A6BE993B2B8}" type="presParOf" srcId="{D0957EF2-0A25-44AE-97F4-0087200CC46E}" destId="{49AFB04B-6DAB-4327-A9F7-3BFAC60B1A4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DED83-52C7-45D9-B440-CEC17D287D26}">
      <dsp:nvSpPr>
        <dsp:cNvPr id="0" name=""/>
        <dsp:cNvSpPr/>
      </dsp:nvSpPr>
      <dsp:spPr>
        <a:xfrm>
          <a:off x="0" y="80338"/>
          <a:ext cx="10895369" cy="4797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15 days after enactment:</a:t>
          </a:r>
          <a:endParaRPr lang="en-US" sz="2000" kern="1200"/>
        </a:p>
      </dsp:txBody>
      <dsp:txXfrm>
        <a:off x="23417" y="103755"/>
        <a:ext cx="10848535" cy="432866"/>
      </dsp:txXfrm>
    </dsp:sp>
    <dsp:sp modelId="{04F32E50-02C7-42D4-8FFE-5D99153842F8}">
      <dsp:nvSpPr>
        <dsp:cNvPr id="0" name=""/>
        <dsp:cNvSpPr/>
      </dsp:nvSpPr>
      <dsp:spPr>
        <a:xfrm>
          <a:off x="0" y="560038"/>
          <a:ext cx="10895369"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928"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b="0" i="0" kern="1200"/>
            <a:t>Evictions can proceed for material breach of lease cases.</a:t>
          </a:r>
          <a:endParaRPr lang="en-US" sz="1600" kern="1200"/>
        </a:p>
      </dsp:txBody>
      <dsp:txXfrm>
        <a:off x="0" y="560038"/>
        <a:ext cx="10895369" cy="331200"/>
      </dsp:txXfrm>
    </dsp:sp>
    <dsp:sp modelId="{76DB231B-7667-4A4E-ACCC-38C3D24E14CF}">
      <dsp:nvSpPr>
        <dsp:cNvPr id="0" name=""/>
        <dsp:cNvSpPr/>
      </dsp:nvSpPr>
      <dsp:spPr>
        <a:xfrm>
          <a:off x="0" y="891238"/>
          <a:ext cx="10895369" cy="47970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45 days after enactment:</a:t>
          </a:r>
          <a:endParaRPr lang="en-US" sz="2000" kern="1200"/>
        </a:p>
      </dsp:txBody>
      <dsp:txXfrm>
        <a:off x="23417" y="914655"/>
        <a:ext cx="10848535" cy="432866"/>
      </dsp:txXfrm>
    </dsp:sp>
    <dsp:sp modelId="{833796EE-3759-42A4-B6C6-B214C945C03B}">
      <dsp:nvSpPr>
        <dsp:cNvPr id="0" name=""/>
        <dsp:cNvSpPr/>
      </dsp:nvSpPr>
      <dsp:spPr>
        <a:xfrm>
          <a:off x="0" y="1370938"/>
          <a:ext cx="10895369"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928"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b="1" i="0" kern="1200"/>
            <a:t>Lease non-renewals </a:t>
          </a:r>
          <a:r>
            <a:rPr lang="en-US" sz="1600" b="0" i="0" kern="1200"/>
            <a:t>for tenants who do </a:t>
          </a:r>
          <a:r>
            <a:rPr lang="en-US" sz="1600" b="1" i="0" kern="1200"/>
            <a:t>NOT</a:t>
          </a:r>
          <a:r>
            <a:rPr lang="en-US" sz="1600" b="0" i="0" kern="1200"/>
            <a:t> qualify for a rental assistance program (RentHelpMN.org)</a:t>
          </a:r>
          <a:endParaRPr lang="en-US" sz="1600" kern="1200"/>
        </a:p>
      </dsp:txBody>
      <dsp:txXfrm>
        <a:off x="0" y="1370938"/>
        <a:ext cx="10895369" cy="331200"/>
      </dsp:txXfrm>
    </dsp:sp>
    <dsp:sp modelId="{88F41115-2D60-4863-AF81-57F542BB1013}">
      <dsp:nvSpPr>
        <dsp:cNvPr id="0" name=""/>
        <dsp:cNvSpPr/>
      </dsp:nvSpPr>
      <dsp:spPr>
        <a:xfrm>
          <a:off x="0" y="1702138"/>
          <a:ext cx="10895369" cy="47970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75 days after enactment:</a:t>
          </a:r>
          <a:endParaRPr lang="en-US" sz="2000" kern="1200"/>
        </a:p>
      </dsp:txBody>
      <dsp:txXfrm>
        <a:off x="23417" y="1725555"/>
        <a:ext cx="10848535" cy="432866"/>
      </dsp:txXfrm>
    </dsp:sp>
    <dsp:sp modelId="{44E68EC8-30A2-4D56-9679-6A260FA5F967}">
      <dsp:nvSpPr>
        <dsp:cNvPr id="0" name=""/>
        <dsp:cNvSpPr/>
      </dsp:nvSpPr>
      <dsp:spPr>
        <a:xfrm>
          <a:off x="0" y="2181838"/>
          <a:ext cx="10895369"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928"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b="1" i="0" kern="1200"/>
            <a:t>Evictions</a:t>
          </a:r>
          <a:r>
            <a:rPr lang="en-US" sz="1600" b="0" i="0" kern="1200"/>
            <a:t> for tenants who do </a:t>
          </a:r>
          <a:r>
            <a:rPr lang="en-US" sz="1600" b="1" i="0" kern="1200"/>
            <a:t>NOT</a:t>
          </a:r>
          <a:r>
            <a:rPr lang="en-US" sz="1600" b="0" i="0" kern="1200"/>
            <a:t> qualify for a rental assistance program (RentHelpMn.org)</a:t>
          </a:r>
          <a:endParaRPr lang="en-US" sz="1600" kern="1200"/>
        </a:p>
      </dsp:txBody>
      <dsp:txXfrm>
        <a:off x="0" y="2181838"/>
        <a:ext cx="10895369" cy="331200"/>
      </dsp:txXfrm>
    </dsp:sp>
    <dsp:sp modelId="{508F974C-1AC9-45F9-9F2A-553E79CA1A3F}">
      <dsp:nvSpPr>
        <dsp:cNvPr id="0" name=""/>
        <dsp:cNvSpPr/>
      </dsp:nvSpPr>
      <dsp:spPr>
        <a:xfrm>
          <a:off x="0" y="2513038"/>
          <a:ext cx="10895369" cy="47970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105 days after enactment:</a:t>
          </a:r>
          <a:endParaRPr lang="en-US" sz="2000" kern="1200"/>
        </a:p>
      </dsp:txBody>
      <dsp:txXfrm>
        <a:off x="23417" y="2536455"/>
        <a:ext cx="10848535" cy="432866"/>
      </dsp:txXfrm>
    </dsp:sp>
    <dsp:sp modelId="{DF5F75D5-AEB9-4F39-AB2B-D5C8C4855070}">
      <dsp:nvSpPr>
        <dsp:cNvPr id="0" name=""/>
        <dsp:cNvSpPr/>
      </dsp:nvSpPr>
      <dsp:spPr>
        <a:xfrm>
          <a:off x="0" y="2992738"/>
          <a:ext cx="10895369"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928"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b="0" i="0" kern="1200"/>
            <a:t>Back to pre-COVID tenant/landlord law.</a:t>
          </a:r>
          <a:endParaRPr lang="en-US" sz="1600" kern="1200"/>
        </a:p>
      </dsp:txBody>
      <dsp:txXfrm>
        <a:off x="0" y="2992738"/>
        <a:ext cx="10895369" cy="331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86C76-38DA-4520-83B7-DD0AE8042B15}">
      <dsp:nvSpPr>
        <dsp:cNvPr id="0" name=""/>
        <dsp:cNvSpPr/>
      </dsp:nvSpPr>
      <dsp:spPr>
        <a:xfrm>
          <a:off x="0" y="108571"/>
          <a:ext cx="7237535" cy="2232731"/>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b="0" i="0" kern="1200" dirty="0"/>
            <a:t>“See” you August 4th! </a:t>
          </a:r>
          <a:endParaRPr lang="en-US" sz="5200" kern="1200" dirty="0"/>
        </a:p>
      </dsp:txBody>
      <dsp:txXfrm>
        <a:off x="108993" y="217564"/>
        <a:ext cx="7019549" cy="2014745"/>
      </dsp:txXfrm>
    </dsp:sp>
    <dsp:sp modelId="{49AFB04B-6DAB-4327-A9F7-3BFAC60B1A49}">
      <dsp:nvSpPr>
        <dsp:cNvPr id="0" name=""/>
        <dsp:cNvSpPr/>
      </dsp:nvSpPr>
      <dsp:spPr>
        <a:xfrm>
          <a:off x="0" y="2618414"/>
          <a:ext cx="7237535" cy="2091375"/>
        </a:xfrm>
        <a:prstGeom prst="roundRect">
          <a:avLst/>
        </a:prstGeom>
        <a:gradFill rotWithShape="0">
          <a:gsLst>
            <a:gs pos="0">
              <a:schemeClr val="accent2">
                <a:hueOff val="-838123"/>
                <a:satOff val="-9658"/>
                <a:lumOff val="2159"/>
                <a:alphaOff val="0"/>
                <a:tint val="98000"/>
                <a:lumMod val="114000"/>
              </a:schemeClr>
            </a:gs>
            <a:gs pos="100000">
              <a:schemeClr val="accent2">
                <a:hueOff val="-838123"/>
                <a:satOff val="-9658"/>
                <a:lumOff val="2159"/>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b="0" i="0" kern="1200" dirty="0"/>
            <a:t>Stay safe &amp; be well.</a:t>
          </a:r>
          <a:endParaRPr lang="en-US" sz="5200" kern="1200" dirty="0"/>
        </a:p>
      </dsp:txBody>
      <dsp:txXfrm>
        <a:off x="102093" y="2720507"/>
        <a:ext cx="7033349" cy="18871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FA93E-AF83-4A50-BCE8-A093206648A8}" type="datetimeFigureOut">
              <a:rPr lang="en-US" smtClean="0"/>
              <a:t>07/06/2021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1F133A-B6D3-45DB-91D4-17F2D88F1B59}" type="slidenum">
              <a:rPr lang="en-US" smtClean="0"/>
              <a:t>‹#›</a:t>
            </a:fld>
            <a:endParaRPr lang="en-US"/>
          </a:p>
        </p:txBody>
      </p:sp>
    </p:spTree>
    <p:extLst>
      <p:ext uri="{BB962C8B-B14F-4D97-AF65-F5344CB8AC3E}">
        <p14:creationId xmlns:p14="http://schemas.microsoft.com/office/powerpoint/2010/main" val="122112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1F133A-B6D3-45DB-91D4-17F2D88F1B59}" type="slidenum">
              <a:rPr lang="en-US" smtClean="0"/>
              <a:t>1</a:t>
            </a:fld>
            <a:endParaRPr lang="en-US"/>
          </a:p>
        </p:txBody>
      </p:sp>
    </p:spTree>
    <p:extLst>
      <p:ext uri="{BB962C8B-B14F-4D97-AF65-F5344CB8AC3E}">
        <p14:creationId xmlns:p14="http://schemas.microsoft.com/office/powerpoint/2010/main" val="170536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3" name="Google Shape;18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3" name="Google Shape;353;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5" name="Google Shape;36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1" name="Google Shape;371;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7" name="Google Shape;377;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95" name="Google Shape;395;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29" name="Google Shape;629;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41" name="Google Shape;641;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Larry to present and walk through</a:t>
            </a:r>
          </a:p>
        </p:txBody>
      </p:sp>
      <p:sp>
        <p:nvSpPr>
          <p:cNvPr id="4" name="Slide Number Placeholder 3"/>
          <p:cNvSpPr>
            <a:spLocks noGrp="1"/>
          </p:cNvSpPr>
          <p:nvPr>
            <p:ph type="sldNum" sz="quarter" idx="5"/>
          </p:nvPr>
        </p:nvSpPr>
        <p:spPr/>
        <p:txBody>
          <a:bodyPr/>
          <a:lstStyle/>
          <a:p>
            <a:fld id="{A61F133A-B6D3-45DB-91D4-17F2D88F1B59}" type="slidenum">
              <a:rPr lang="en-US" smtClean="0"/>
              <a:t>41</a:t>
            </a:fld>
            <a:endParaRPr lang="en-US"/>
          </a:p>
        </p:txBody>
      </p:sp>
    </p:spTree>
    <p:extLst>
      <p:ext uri="{BB962C8B-B14F-4D97-AF65-F5344CB8AC3E}">
        <p14:creationId xmlns:p14="http://schemas.microsoft.com/office/powerpoint/2010/main" val="1027188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Larry to present and walk through</a:t>
            </a:r>
          </a:p>
          <a:p>
            <a:endParaRPr lang="en-US"/>
          </a:p>
        </p:txBody>
      </p:sp>
      <p:sp>
        <p:nvSpPr>
          <p:cNvPr id="4" name="Slide Number Placeholder 3"/>
          <p:cNvSpPr>
            <a:spLocks noGrp="1"/>
          </p:cNvSpPr>
          <p:nvPr>
            <p:ph type="sldNum" sz="quarter" idx="5"/>
          </p:nvPr>
        </p:nvSpPr>
        <p:spPr/>
        <p:txBody>
          <a:bodyPr/>
          <a:lstStyle/>
          <a:p>
            <a:fld id="{A61F133A-B6D3-45DB-91D4-17F2D88F1B59}" type="slidenum">
              <a:rPr lang="en-US" smtClean="0"/>
              <a:t>42</a:t>
            </a:fld>
            <a:endParaRPr lang="en-US"/>
          </a:p>
        </p:txBody>
      </p:sp>
    </p:spTree>
    <p:extLst>
      <p:ext uri="{BB962C8B-B14F-4D97-AF65-F5344CB8AC3E}">
        <p14:creationId xmlns:p14="http://schemas.microsoft.com/office/powerpoint/2010/main" val="1994414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chat box to get attendance </a:t>
            </a:r>
          </a:p>
          <a:p>
            <a:endParaRPr lang="en-US" dirty="0"/>
          </a:p>
          <a:p>
            <a:endParaRPr lang="en-US" dirty="0"/>
          </a:p>
        </p:txBody>
      </p:sp>
      <p:sp>
        <p:nvSpPr>
          <p:cNvPr id="4" name="Slide Number Placeholder 3"/>
          <p:cNvSpPr>
            <a:spLocks noGrp="1"/>
          </p:cNvSpPr>
          <p:nvPr>
            <p:ph type="sldNum" sz="quarter" idx="5"/>
          </p:nvPr>
        </p:nvSpPr>
        <p:spPr/>
        <p:txBody>
          <a:bodyPr/>
          <a:lstStyle/>
          <a:p>
            <a:fld id="{A61F133A-B6D3-45DB-91D4-17F2D88F1B59}" type="slidenum">
              <a:rPr lang="en-US" smtClean="0"/>
              <a:t>2</a:t>
            </a:fld>
            <a:endParaRPr lang="en-US"/>
          </a:p>
        </p:txBody>
      </p:sp>
    </p:spTree>
    <p:extLst>
      <p:ext uri="{BB962C8B-B14F-4D97-AF65-F5344CB8AC3E}">
        <p14:creationId xmlns:p14="http://schemas.microsoft.com/office/powerpoint/2010/main" val="1890083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Leave this open for the community to share thoughts, or we could do a breakout session to further explore this….What do you think?</a:t>
            </a:r>
          </a:p>
        </p:txBody>
      </p:sp>
      <p:sp>
        <p:nvSpPr>
          <p:cNvPr id="4" name="Slide Number Placeholder 3"/>
          <p:cNvSpPr>
            <a:spLocks noGrp="1"/>
          </p:cNvSpPr>
          <p:nvPr>
            <p:ph type="sldNum" sz="quarter" idx="5"/>
          </p:nvPr>
        </p:nvSpPr>
        <p:spPr/>
        <p:txBody>
          <a:bodyPr/>
          <a:lstStyle/>
          <a:p>
            <a:fld id="{A61F133A-B6D3-45DB-91D4-17F2D88F1B59}" type="slidenum">
              <a:rPr lang="en-US" smtClean="0"/>
              <a:t>43</a:t>
            </a:fld>
            <a:endParaRPr lang="en-US"/>
          </a:p>
        </p:txBody>
      </p:sp>
    </p:spTree>
    <p:extLst>
      <p:ext uri="{BB962C8B-B14F-4D97-AF65-F5344CB8AC3E}">
        <p14:creationId xmlns:p14="http://schemas.microsoft.com/office/powerpoint/2010/main" val="2491006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 </a:t>
            </a:r>
          </a:p>
          <a:p>
            <a:endParaRPr lang="en-US" b="0" dirty="0"/>
          </a:p>
          <a:p>
            <a:endParaRPr lang="en-US" b="0" dirty="0"/>
          </a:p>
          <a:p>
            <a:endParaRPr lang="en-US" b="0" dirty="0"/>
          </a:p>
          <a:p>
            <a:endParaRPr lang="en-US" b="0" dirty="0"/>
          </a:p>
        </p:txBody>
      </p:sp>
      <p:sp>
        <p:nvSpPr>
          <p:cNvPr id="4" name="Slide Number Placeholder 3"/>
          <p:cNvSpPr>
            <a:spLocks noGrp="1"/>
          </p:cNvSpPr>
          <p:nvPr>
            <p:ph type="sldNum" sz="quarter" idx="5"/>
          </p:nvPr>
        </p:nvSpPr>
        <p:spPr/>
        <p:txBody>
          <a:bodyPr/>
          <a:lstStyle/>
          <a:p>
            <a:fld id="{A61F133A-B6D3-45DB-91D4-17F2D88F1B59}" type="slidenum">
              <a:rPr lang="en-US" smtClean="0"/>
              <a:t>44</a:t>
            </a:fld>
            <a:endParaRPr lang="en-US"/>
          </a:p>
        </p:txBody>
      </p:sp>
    </p:spTree>
    <p:extLst>
      <p:ext uri="{BB962C8B-B14F-4D97-AF65-F5344CB8AC3E}">
        <p14:creationId xmlns:p14="http://schemas.microsoft.com/office/powerpoint/2010/main" val="1912213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 </a:t>
            </a:r>
          </a:p>
          <a:p>
            <a:endParaRPr lang="en-US" b="0" dirty="0"/>
          </a:p>
          <a:p>
            <a:endParaRPr lang="en-US" b="0" dirty="0"/>
          </a:p>
          <a:p>
            <a:endParaRPr lang="en-US" b="0" dirty="0"/>
          </a:p>
          <a:p>
            <a:endParaRPr lang="en-US" b="0" dirty="0"/>
          </a:p>
        </p:txBody>
      </p:sp>
      <p:sp>
        <p:nvSpPr>
          <p:cNvPr id="4" name="Slide Number Placeholder 3"/>
          <p:cNvSpPr>
            <a:spLocks noGrp="1"/>
          </p:cNvSpPr>
          <p:nvPr>
            <p:ph type="sldNum" sz="quarter" idx="5"/>
          </p:nvPr>
        </p:nvSpPr>
        <p:spPr/>
        <p:txBody>
          <a:bodyPr/>
          <a:lstStyle/>
          <a:p>
            <a:fld id="{A61F133A-B6D3-45DB-91D4-17F2D88F1B59}" type="slidenum">
              <a:rPr lang="en-US" smtClean="0"/>
              <a:t>45</a:t>
            </a:fld>
            <a:endParaRPr lang="en-US"/>
          </a:p>
        </p:txBody>
      </p:sp>
    </p:spTree>
    <p:extLst>
      <p:ext uri="{BB962C8B-B14F-4D97-AF65-F5344CB8AC3E}">
        <p14:creationId xmlns:p14="http://schemas.microsoft.com/office/powerpoint/2010/main" val="2988907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1F133A-B6D3-45DB-91D4-17F2D88F1B59}" type="slidenum">
              <a:rPr lang="en-US" smtClean="0"/>
              <a:t>48</a:t>
            </a:fld>
            <a:endParaRPr lang="en-US"/>
          </a:p>
        </p:txBody>
      </p:sp>
    </p:spTree>
    <p:extLst>
      <p:ext uri="{BB962C8B-B14F-4D97-AF65-F5344CB8AC3E}">
        <p14:creationId xmlns:p14="http://schemas.microsoft.com/office/powerpoint/2010/main" val="4253086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Gary</a:t>
            </a:r>
          </a:p>
        </p:txBody>
      </p:sp>
      <p:sp>
        <p:nvSpPr>
          <p:cNvPr id="4" name="Slide Number Placeholder 3"/>
          <p:cNvSpPr>
            <a:spLocks noGrp="1"/>
          </p:cNvSpPr>
          <p:nvPr>
            <p:ph type="sldNum" sz="quarter" idx="5"/>
          </p:nvPr>
        </p:nvSpPr>
        <p:spPr/>
        <p:txBody>
          <a:bodyPr/>
          <a:lstStyle/>
          <a:p>
            <a:fld id="{A61F133A-B6D3-45DB-91D4-17F2D88F1B59}" type="slidenum">
              <a:rPr lang="en-US" smtClean="0"/>
              <a:t>49</a:t>
            </a:fld>
            <a:endParaRPr lang="en-US"/>
          </a:p>
        </p:txBody>
      </p:sp>
    </p:spTree>
    <p:extLst>
      <p:ext uri="{BB962C8B-B14F-4D97-AF65-F5344CB8AC3E}">
        <p14:creationId xmlns:p14="http://schemas.microsoft.com/office/powerpoint/2010/main" val="3977936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Alex</a:t>
            </a:r>
          </a:p>
        </p:txBody>
      </p:sp>
      <p:sp>
        <p:nvSpPr>
          <p:cNvPr id="4" name="Slide Number Placeholder 3"/>
          <p:cNvSpPr>
            <a:spLocks noGrp="1"/>
          </p:cNvSpPr>
          <p:nvPr>
            <p:ph type="sldNum" sz="quarter" idx="5"/>
          </p:nvPr>
        </p:nvSpPr>
        <p:spPr/>
        <p:txBody>
          <a:bodyPr/>
          <a:lstStyle/>
          <a:p>
            <a:fld id="{A61F133A-B6D3-45DB-91D4-17F2D88F1B59}" type="slidenum">
              <a:rPr lang="en-US" smtClean="0"/>
              <a:t>50</a:t>
            </a:fld>
            <a:endParaRPr lang="en-US"/>
          </a:p>
        </p:txBody>
      </p:sp>
    </p:spTree>
    <p:extLst>
      <p:ext uri="{BB962C8B-B14F-4D97-AF65-F5344CB8AC3E}">
        <p14:creationId xmlns:p14="http://schemas.microsoft.com/office/powerpoint/2010/main" val="3331641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Location</a:t>
            </a:r>
          </a:p>
        </p:txBody>
      </p:sp>
      <p:sp>
        <p:nvSpPr>
          <p:cNvPr id="4" name="Slide Number Placeholder 3"/>
          <p:cNvSpPr>
            <a:spLocks noGrp="1"/>
          </p:cNvSpPr>
          <p:nvPr>
            <p:ph type="sldNum" sz="quarter" idx="5"/>
          </p:nvPr>
        </p:nvSpPr>
        <p:spPr/>
        <p:txBody>
          <a:bodyPr/>
          <a:lstStyle/>
          <a:p>
            <a:fld id="{A61F133A-B6D3-45DB-91D4-17F2D88F1B59}" type="slidenum">
              <a:rPr lang="en-US" smtClean="0"/>
              <a:t>3</a:t>
            </a:fld>
            <a:endParaRPr lang="en-US"/>
          </a:p>
        </p:txBody>
      </p:sp>
    </p:spTree>
    <p:extLst>
      <p:ext uri="{BB962C8B-B14F-4D97-AF65-F5344CB8AC3E}">
        <p14:creationId xmlns:p14="http://schemas.microsoft.com/office/powerpoint/2010/main" val="2898057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ALEX </a:t>
            </a:r>
          </a:p>
          <a:p>
            <a:endParaRPr lang="en-US" b="0" dirty="0"/>
          </a:p>
        </p:txBody>
      </p:sp>
      <p:sp>
        <p:nvSpPr>
          <p:cNvPr id="4" name="Slide Number Placeholder 3"/>
          <p:cNvSpPr>
            <a:spLocks noGrp="1"/>
          </p:cNvSpPr>
          <p:nvPr>
            <p:ph type="sldNum" sz="quarter" idx="5"/>
          </p:nvPr>
        </p:nvSpPr>
        <p:spPr/>
        <p:txBody>
          <a:bodyPr/>
          <a:lstStyle/>
          <a:p>
            <a:fld id="{A61F133A-B6D3-45DB-91D4-17F2D88F1B59}" type="slidenum">
              <a:rPr lang="en-US" smtClean="0"/>
              <a:t>4</a:t>
            </a:fld>
            <a:endParaRPr lang="en-US"/>
          </a:p>
        </p:txBody>
      </p:sp>
    </p:spTree>
    <p:extLst>
      <p:ext uri="{BB962C8B-B14F-4D97-AF65-F5344CB8AC3E}">
        <p14:creationId xmlns:p14="http://schemas.microsoft.com/office/powerpoint/2010/main" val="551168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MICHELE</a:t>
            </a:r>
          </a:p>
        </p:txBody>
      </p:sp>
      <p:sp>
        <p:nvSpPr>
          <p:cNvPr id="4" name="Slide Number Placeholder 3"/>
          <p:cNvSpPr>
            <a:spLocks noGrp="1"/>
          </p:cNvSpPr>
          <p:nvPr>
            <p:ph type="sldNum" sz="quarter" idx="5"/>
          </p:nvPr>
        </p:nvSpPr>
        <p:spPr/>
        <p:txBody>
          <a:bodyPr/>
          <a:lstStyle/>
          <a:p>
            <a:fld id="{A61F133A-B6D3-45DB-91D4-17F2D88F1B59}" type="slidenum">
              <a:rPr lang="en-US" smtClean="0"/>
              <a:t>5</a:t>
            </a:fld>
            <a:endParaRPr lang="en-US"/>
          </a:p>
        </p:txBody>
      </p:sp>
    </p:spTree>
    <p:extLst>
      <p:ext uri="{BB962C8B-B14F-4D97-AF65-F5344CB8AC3E}">
        <p14:creationId xmlns:p14="http://schemas.microsoft.com/office/powerpoint/2010/main" val="1720412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Tenants are protected as long as their application is pending. We know it will take time to process and as long as households have a pending claim, they WON’T BE ABLE TO BE EVICTED until June 1, 2022.</a:t>
            </a:r>
          </a:p>
          <a:p>
            <a:endParaRPr lang="en-US" dirty="0"/>
          </a:p>
          <a:p>
            <a:endParaRPr lang="en-US" dirty="0"/>
          </a:p>
          <a:p>
            <a:r>
              <a:rPr lang="en-US" dirty="0"/>
              <a:t>This is great news!</a:t>
            </a:r>
          </a:p>
          <a:p>
            <a:endParaRPr lang="en-US" dirty="0"/>
          </a:p>
          <a:p>
            <a:r>
              <a:rPr lang="en-US" dirty="0"/>
              <a:t>Commissioner Ho referred to this as the “Long tail” during a recent Weekly State Provider webinar call.  She isn’t worried about running out of money with the state and more help is on the way. The key is to educate people and assist in determining eligibility.  Everyone who is eligible should apply!  If you apply and you are ONLY behind in your rent, you CANNOT be evicted until June 1, 2022.</a:t>
            </a:r>
          </a:p>
        </p:txBody>
      </p:sp>
      <p:sp>
        <p:nvSpPr>
          <p:cNvPr id="4" name="Slide Number Placeholder 3"/>
          <p:cNvSpPr>
            <a:spLocks noGrp="1"/>
          </p:cNvSpPr>
          <p:nvPr>
            <p:ph type="sldNum" sz="quarter" idx="5"/>
          </p:nvPr>
        </p:nvSpPr>
        <p:spPr/>
        <p:txBody>
          <a:bodyPr/>
          <a:lstStyle/>
          <a:p>
            <a:fld id="{A61F133A-B6D3-45DB-91D4-17F2D88F1B59}" type="slidenum">
              <a:rPr lang="en-US" smtClean="0"/>
              <a:t>6</a:t>
            </a:fld>
            <a:endParaRPr lang="en-US"/>
          </a:p>
        </p:txBody>
      </p:sp>
    </p:spTree>
    <p:extLst>
      <p:ext uri="{BB962C8B-B14F-4D97-AF65-F5344CB8AC3E}">
        <p14:creationId xmlns:p14="http://schemas.microsoft.com/office/powerpoint/2010/main" val="1708961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days: Give example of material breach – bad neighbors, taking advantage of eviction moratorium (eligible but not willing to apply) </a:t>
            </a:r>
          </a:p>
          <a:p>
            <a:r>
              <a:rPr lang="en-US" dirty="0"/>
              <a:t>	- LL MUST give information to tenants on amount owed and how to apply for rental assistance.  </a:t>
            </a:r>
          </a:p>
          <a:p>
            <a:r>
              <a:rPr lang="en-US" dirty="0"/>
              <a:t>45 days: lease non-renewals</a:t>
            </a:r>
          </a:p>
          <a:p>
            <a:r>
              <a:rPr lang="en-US" dirty="0"/>
              <a:t>75 days: evictions</a:t>
            </a:r>
          </a:p>
          <a:p>
            <a:r>
              <a:rPr lang="en-US" dirty="0"/>
              <a:t>105 – back to “normal”</a:t>
            </a:r>
          </a:p>
          <a:p>
            <a:endParaRPr lang="en-US" dirty="0"/>
          </a:p>
          <a:p>
            <a:r>
              <a:rPr lang="en-US" dirty="0"/>
              <a:t>The whole purpose is to get the word out to people who DO qualify and encourage them to apply.  Commission Ho</a:t>
            </a:r>
          </a:p>
          <a:p>
            <a:endParaRPr lang="en-US" dirty="0"/>
          </a:p>
        </p:txBody>
      </p:sp>
      <p:sp>
        <p:nvSpPr>
          <p:cNvPr id="4" name="Slide Number Placeholder 3"/>
          <p:cNvSpPr>
            <a:spLocks noGrp="1"/>
          </p:cNvSpPr>
          <p:nvPr>
            <p:ph type="sldNum" sz="quarter" idx="5"/>
          </p:nvPr>
        </p:nvSpPr>
        <p:spPr/>
        <p:txBody>
          <a:bodyPr/>
          <a:lstStyle/>
          <a:p>
            <a:fld id="{A61F133A-B6D3-45DB-91D4-17F2D88F1B59}" type="slidenum">
              <a:rPr lang="en-US" smtClean="0"/>
              <a:t>7</a:t>
            </a:fld>
            <a:endParaRPr lang="en-US"/>
          </a:p>
        </p:txBody>
      </p:sp>
    </p:spTree>
    <p:extLst>
      <p:ext uri="{BB962C8B-B14F-4D97-AF65-F5344CB8AC3E}">
        <p14:creationId xmlns:p14="http://schemas.microsoft.com/office/powerpoint/2010/main" val="2761859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1F133A-B6D3-45DB-91D4-17F2D88F1B59}" type="slidenum">
              <a:rPr lang="en-US" smtClean="0"/>
              <a:t>8</a:t>
            </a:fld>
            <a:endParaRPr lang="en-US"/>
          </a:p>
        </p:txBody>
      </p:sp>
    </p:spTree>
    <p:extLst>
      <p:ext uri="{BB962C8B-B14F-4D97-AF65-F5344CB8AC3E}">
        <p14:creationId xmlns:p14="http://schemas.microsoft.com/office/powerpoint/2010/main" val="3848285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5" name="Google Shape;16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28F975-D1BC-43BB-AC50-F5DD6ACB8D7A}" type="datetimeFigureOut">
              <a:rPr lang="en-US" smtClean="0"/>
              <a:t>07/06/2021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E7A08-6F08-4905-939C-6071D5104666}" type="slidenum">
              <a:rPr lang="en-US" smtClean="0"/>
              <a:t>‹#›</a:t>
            </a:fld>
            <a:endParaRPr lang="en-US"/>
          </a:p>
        </p:txBody>
      </p:sp>
    </p:spTree>
    <p:extLst>
      <p:ext uri="{BB962C8B-B14F-4D97-AF65-F5344CB8AC3E}">
        <p14:creationId xmlns:p14="http://schemas.microsoft.com/office/powerpoint/2010/main" val="2990006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28F975-D1BC-43BB-AC50-F5DD6ACB8D7A}" type="datetimeFigureOut">
              <a:rPr lang="en-US" smtClean="0"/>
              <a:t>07/06/2021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5E7A08-6F08-4905-939C-6071D5104666}" type="slidenum">
              <a:rPr lang="en-US" smtClean="0"/>
              <a:t>‹#›</a:t>
            </a:fld>
            <a:endParaRPr lang="en-US"/>
          </a:p>
        </p:txBody>
      </p:sp>
    </p:spTree>
    <p:extLst>
      <p:ext uri="{BB962C8B-B14F-4D97-AF65-F5344CB8AC3E}">
        <p14:creationId xmlns:p14="http://schemas.microsoft.com/office/powerpoint/2010/main" val="211242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A28F975-D1BC-43BB-AC50-F5DD6ACB8D7A}" type="datetimeFigureOut">
              <a:rPr lang="en-US" smtClean="0"/>
              <a:t>07/06/2021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E7A08-6F08-4905-939C-6071D5104666}" type="slidenum">
              <a:rPr lang="en-US" smtClean="0"/>
              <a:t>‹#›</a:t>
            </a:fld>
            <a:endParaRPr lang="en-US"/>
          </a:p>
        </p:txBody>
      </p:sp>
    </p:spTree>
    <p:extLst>
      <p:ext uri="{BB962C8B-B14F-4D97-AF65-F5344CB8AC3E}">
        <p14:creationId xmlns:p14="http://schemas.microsoft.com/office/powerpoint/2010/main" val="2102939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A28F975-D1BC-43BB-AC50-F5DD6ACB8D7A}" type="datetimeFigureOut">
              <a:rPr lang="en-US" smtClean="0"/>
              <a:t>07/06/2021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E7A08-6F08-4905-939C-6071D5104666}"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68770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28F975-D1BC-43BB-AC50-F5DD6ACB8D7A}" type="datetimeFigureOut">
              <a:rPr lang="en-US" smtClean="0"/>
              <a:t>07/06/2021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E7A08-6F08-4905-939C-6071D5104666}" type="slidenum">
              <a:rPr lang="en-US" smtClean="0"/>
              <a:t>‹#›</a:t>
            </a:fld>
            <a:endParaRPr lang="en-US"/>
          </a:p>
        </p:txBody>
      </p:sp>
    </p:spTree>
    <p:extLst>
      <p:ext uri="{BB962C8B-B14F-4D97-AF65-F5344CB8AC3E}">
        <p14:creationId xmlns:p14="http://schemas.microsoft.com/office/powerpoint/2010/main" val="2606225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A28F975-D1BC-43BB-AC50-F5DD6ACB8D7A}" type="datetimeFigureOut">
              <a:rPr lang="en-US" smtClean="0"/>
              <a:t>07/06/2021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E7A08-6F08-4905-939C-6071D5104666}" type="slidenum">
              <a:rPr lang="en-US" smtClean="0"/>
              <a:t>‹#›</a:t>
            </a:fld>
            <a:endParaRPr lang="en-US"/>
          </a:p>
        </p:txBody>
      </p:sp>
    </p:spTree>
    <p:extLst>
      <p:ext uri="{BB962C8B-B14F-4D97-AF65-F5344CB8AC3E}">
        <p14:creationId xmlns:p14="http://schemas.microsoft.com/office/powerpoint/2010/main" val="2847366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A28F975-D1BC-43BB-AC50-F5DD6ACB8D7A}" type="datetimeFigureOut">
              <a:rPr lang="en-US" smtClean="0"/>
              <a:t>07/06/2021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E7A08-6F08-4905-939C-6071D5104666}" type="slidenum">
              <a:rPr lang="en-US" smtClean="0"/>
              <a:t>‹#›</a:t>
            </a:fld>
            <a:endParaRPr lang="en-US"/>
          </a:p>
        </p:txBody>
      </p:sp>
    </p:spTree>
    <p:extLst>
      <p:ext uri="{BB962C8B-B14F-4D97-AF65-F5344CB8AC3E}">
        <p14:creationId xmlns:p14="http://schemas.microsoft.com/office/powerpoint/2010/main" val="318451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28F975-D1BC-43BB-AC50-F5DD6ACB8D7A}" type="datetimeFigureOut">
              <a:rPr lang="en-US" smtClean="0"/>
              <a:t>07/06/2021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E7A08-6F08-4905-939C-6071D5104666}" type="slidenum">
              <a:rPr lang="en-US" smtClean="0"/>
              <a:t>‹#›</a:t>
            </a:fld>
            <a:endParaRPr lang="en-US"/>
          </a:p>
        </p:txBody>
      </p:sp>
    </p:spTree>
    <p:extLst>
      <p:ext uri="{BB962C8B-B14F-4D97-AF65-F5344CB8AC3E}">
        <p14:creationId xmlns:p14="http://schemas.microsoft.com/office/powerpoint/2010/main" val="1351783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28F975-D1BC-43BB-AC50-F5DD6ACB8D7A}" type="datetimeFigureOut">
              <a:rPr lang="en-US" smtClean="0"/>
              <a:t>07/06/2021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E7A08-6F08-4905-939C-6071D5104666}" type="slidenum">
              <a:rPr lang="en-US" smtClean="0"/>
              <a:t>‹#›</a:t>
            </a:fld>
            <a:endParaRPr lang="en-US"/>
          </a:p>
        </p:txBody>
      </p:sp>
    </p:spTree>
    <p:extLst>
      <p:ext uri="{BB962C8B-B14F-4D97-AF65-F5344CB8AC3E}">
        <p14:creationId xmlns:p14="http://schemas.microsoft.com/office/powerpoint/2010/main" val="3925430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28F975-D1BC-43BB-AC50-F5DD6ACB8D7A}" type="datetimeFigureOut">
              <a:rPr lang="en-US" smtClean="0"/>
              <a:t>07/06/2021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E7A08-6F08-4905-939C-6071D5104666}" type="slidenum">
              <a:rPr lang="en-US" smtClean="0"/>
              <a:t>‹#›</a:t>
            </a:fld>
            <a:endParaRPr lang="en-US"/>
          </a:p>
        </p:txBody>
      </p:sp>
    </p:spTree>
    <p:extLst>
      <p:ext uri="{BB962C8B-B14F-4D97-AF65-F5344CB8AC3E}">
        <p14:creationId xmlns:p14="http://schemas.microsoft.com/office/powerpoint/2010/main" val="1121383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28F975-D1BC-43BB-AC50-F5DD6ACB8D7A}" type="datetimeFigureOut">
              <a:rPr lang="en-US" smtClean="0"/>
              <a:t>07/06/2021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E7A08-6F08-4905-939C-6071D5104666}" type="slidenum">
              <a:rPr lang="en-US" smtClean="0"/>
              <a:t>‹#›</a:t>
            </a:fld>
            <a:endParaRPr lang="en-US"/>
          </a:p>
        </p:txBody>
      </p:sp>
    </p:spTree>
    <p:extLst>
      <p:ext uri="{BB962C8B-B14F-4D97-AF65-F5344CB8AC3E}">
        <p14:creationId xmlns:p14="http://schemas.microsoft.com/office/powerpoint/2010/main" val="1524806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28F975-D1BC-43BB-AC50-F5DD6ACB8D7A}" type="datetimeFigureOut">
              <a:rPr lang="en-US" smtClean="0"/>
              <a:t>07/06/2021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5E7A08-6F08-4905-939C-6071D5104666}" type="slidenum">
              <a:rPr lang="en-US" smtClean="0"/>
              <a:t>‹#›</a:t>
            </a:fld>
            <a:endParaRPr lang="en-US"/>
          </a:p>
        </p:txBody>
      </p:sp>
    </p:spTree>
    <p:extLst>
      <p:ext uri="{BB962C8B-B14F-4D97-AF65-F5344CB8AC3E}">
        <p14:creationId xmlns:p14="http://schemas.microsoft.com/office/powerpoint/2010/main" val="1377294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28F975-D1BC-43BB-AC50-F5DD6ACB8D7A}" type="datetimeFigureOut">
              <a:rPr lang="en-US" smtClean="0"/>
              <a:t>07/06/2021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5E7A08-6F08-4905-939C-6071D5104666}" type="slidenum">
              <a:rPr lang="en-US" smtClean="0"/>
              <a:t>‹#›</a:t>
            </a:fld>
            <a:endParaRPr lang="en-US"/>
          </a:p>
        </p:txBody>
      </p:sp>
    </p:spTree>
    <p:extLst>
      <p:ext uri="{BB962C8B-B14F-4D97-AF65-F5344CB8AC3E}">
        <p14:creationId xmlns:p14="http://schemas.microsoft.com/office/powerpoint/2010/main" val="1613210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A28F975-D1BC-43BB-AC50-F5DD6ACB8D7A}" type="datetimeFigureOut">
              <a:rPr lang="en-US" smtClean="0"/>
              <a:t>07/06/2021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55E7A08-6F08-4905-939C-6071D5104666}" type="slidenum">
              <a:rPr lang="en-US" smtClean="0"/>
              <a:t>‹#›</a:t>
            </a:fld>
            <a:endParaRPr lang="en-US"/>
          </a:p>
        </p:txBody>
      </p:sp>
    </p:spTree>
    <p:extLst>
      <p:ext uri="{BB962C8B-B14F-4D97-AF65-F5344CB8AC3E}">
        <p14:creationId xmlns:p14="http://schemas.microsoft.com/office/powerpoint/2010/main" val="2441283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A28F975-D1BC-43BB-AC50-F5DD6ACB8D7A}" type="datetimeFigureOut">
              <a:rPr lang="en-US" smtClean="0"/>
              <a:t>07/06/2021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55E7A08-6F08-4905-939C-6071D5104666}" type="slidenum">
              <a:rPr lang="en-US" smtClean="0"/>
              <a:t>‹#›</a:t>
            </a:fld>
            <a:endParaRPr lang="en-US"/>
          </a:p>
        </p:txBody>
      </p:sp>
    </p:spTree>
    <p:extLst>
      <p:ext uri="{BB962C8B-B14F-4D97-AF65-F5344CB8AC3E}">
        <p14:creationId xmlns:p14="http://schemas.microsoft.com/office/powerpoint/2010/main" val="13265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5A28F975-D1BC-43BB-AC50-F5DD6ACB8D7A}" type="datetimeFigureOut">
              <a:rPr lang="en-US" smtClean="0"/>
              <a:t>07/06/2021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55E7A08-6F08-4905-939C-6071D5104666}" type="slidenum">
              <a:rPr lang="en-US" smtClean="0"/>
              <a:t>‹#›</a:t>
            </a:fld>
            <a:endParaRPr lang="en-US"/>
          </a:p>
        </p:txBody>
      </p:sp>
    </p:spTree>
    <p:extLst>
      <p:ext uri="{BB962C8B-B14F-4D97-AF65-F5344CB8AC3E}">
        <p14:creationId xmlns:p14="http://schemas.microsoft.com/office/powerpoint/2010/main" val="2123325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28F975-D1BC-43BB-AC50-F5DD6ACB8D7A}" type="datetimeFigureOut">
              <a:rPr lang="en-US" smtClean="0"/>
              <a:t>07/06/2021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5E7A08-6F08-4905-939C-6071D5104666}" type="slidenum">
              <a:rPr lang="en-US" smtClean="0"/>
              <a:t>‹#›</a:t>
            </a:fld>
            <a:endParaRPr lang="en-US"/>
          </a:p>
        </p:txBody>
      </p:sp>
    </p:spTree>
    <p:extLst>
      <p:ext uri="{BB962C8B-B14F-4D97-AF65-F5344CB8AC3E}">
        <p14:creationId xmlns:p14="http://schemas.microsoft.com/office/powerpoint/2010/main" val="1937928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A28F975-D1BC-43BB-AC50-F5DD6ACB8D7A}" type="datetimeFigureOut">
              <a:rPr lang="en-US" smtClean="0"/>
              <a:t>07/06/2021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55E7A08-6F08-4905-939C-6071D5104666}" type="slidenum">
              <a:rPr lang="en-US" smtClean="0"/>
              <a:t>‹#›</a:t>
            </a:fld>
            <a:endParaRPr lang="en-US"/>
          </a:p>
        </p:txBody>
      </p:sp>
    </p:spTree>
    <p:extLst>
      <p:ext uri="{BB962C8B-B14F-4D97-AF65-F5344CB8AC3E}">
        <p14:creationId xmlns:p14="http://schemas.microsoft.com/office/powerpoint/2010/main" val="249155530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povertylaw.homestead.com/Biolarrymcdonough.html" TargetMode="External"/><Relationship Id="rId2" Type="http://schemas.openxmlformats.org/officeDocument/2006/relationships/hyperlink" Target="mailto:mcdon056@umn.ed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povertylaw.homestead.com/HousingLawinMinnesota.html" TargetMode="External"/><Relationship Id="rId7" Type="http://schemas.openxmlformats.org/officeDocument/2006/relationships/hyperlink" Target="https://mncourts.libguides.com/covid19/housing#s-lg-box-wrapper-2796321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lawhelpmn.org/" TargetMode="External"/><Relationship Id="rId5" Type="http://schemas.openxmlformats.org/officeDocument/2006/relationships/hyperlink" Target="https://homelinemn.org/" TargetMode="External"/><Relationship Id="rId4" Type="http://schemas.openxmlformats.org/officeDocument/2006/relationships/hyperlink" Target="http://povertylaw.homestead.com/PandemicEvictionandOtherHousingLawsandRules.html"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revisor.mn.gov/laws/2021/1/Session+Law/Chapter/8/"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renthelpmn.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library.nclc.org/sec-4024-temporary-moratorium-eviction-filing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library.nclc.org/major-consumer-protections-announced-response-covid-19#content-1"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preservationdatabase.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preservationdatabase.org/" TargetMode="External"/><Relationship Id="rId7" Type="http://schemas.openxmlformats.org/officeDocument/2006/relationships/hyperlink" Target="https://ww3.freddiemac.com/loanlookup/" TargetMode="External"/><Relationship Id="rId2" Type="http://schemas.openxmlformats.org/officeDocument/2006/relationships/hyperlink" Target="https://nlihc.org/federal-moratoriums?ct=t(update_041720)" TargetMode="External"/><Relationship Id="rId1" Type="http://schemas.openxmlformats.org/officeDocument/2006/relationships/slideLayout" Target="../slideLayouts/slideLayout2.xml"/><Relationship Id="rId6" Type="http://schemas.openxmlformats.org/officeDocument/2006/relationships/hyperlink" Target="https://www.knowyouroptions.com/loanlookup" TargetMode="External"/><Relationship Id="rId5" Type="http://schemas.openxmlformats.org/officeDocument/2006/relationships/hyperlink" Target="https://www.consumerfinance.gov/ask-cfpb/how-can-i-tell-who-owns-my-mortgage-en-214/" TargetMode="External"/><Relationship Id="rId4" Type="http://schemas.openxmlformats.org/officeDocument/2006/relationships/hyperlink" Target="https://www.hmpadmin.com/portal/resources/advisors/escalation.jsp"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whitehouse.gov/briefing-room/statements-releases/2021/06/24/fact-sheet-biden-harris-administration-announces-initiatives-to-promote-housing-stability-by-supporting-vulnerable-tenants-and-preventing-foreclosures/" TargetMode="External"/><Relationship Id="rId2" Type="http://schemas.openxmlformats.org/officeDocument/2006/relationships/hyperlink" Target="https://www.cdc.gov/coronavirus/2019-ncov/covid-eviction-declaration.html" TargetMode="External"/><Relationship Id="rId1" Type="http://schemas.openxmlformats.org/officeDocument/2006/relationships/slideLayout" Target="../slideLayouts/slideLayout2.xml"/><Relationship Id="rId4" Type="http://schemas.openxmlformats.org/officeDocument/2006/relationships/hyperlink" Target="https://www.supremecourt.gov/opinions/20pdf/20a169_4f15.pdf"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nlihc.org/sites/default/files/Overview-of-National-Eviction-Moratorium.pdf" TargetMode="External"/><Relationship Id="rId3" Type="http://schemas.openxmlformats.org/officeDocument/2006/relationships/hyperlink" Target="https://www.cdc.gov/coronavirus/2019-ncov/covid-eviction-declaration.html" TargetMode="External"/><Relationship Id="rId7" Type="http://schemas.openxmlformats.org/officeDocument/2006/relationships/hyperlink" Target="https://nlihc.org/coronavirus-and-housing-homelessness/national-eviction-moratoriu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nhlp.org/wp-content/uploads/CDC-FAQ-for-Renters.pdf" TargetMode="External"/><Relationship Id="rId5" Type="http://schemas.openxmlformats.org/officeDocument/2006/relationships/hyperlink" Target="https://www.nhlp.org/campaign/protecting-renter-and-homeowner-rights-during-our-national-health-crisis-2/" TargetMode="External"/><Relationship Id="rId4" Type="http://schemas.openxmlformats.org/officeDocument/2006/relationships/hyperlink" Target="https://www.cdc.gov/coronavirus/2019-ncov/downloads/eviction-moratoria-order-faqs.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hyperlink" Target="http://povertylaw.homestead.com/files/Reading/PED/Administrative_Order_Regarding_the_Resumption_of_Housing_Court_Operations_Minn_Dist_Ct_2nd_Dist_Aug_19_2020_Judge_Castro_Appendix_PED19a.pdf" TargetMode="External"/><Relationship Id="rId2" Type="http://schemas.openxmlformats.org/officeDocument/2006/relationships/hyperlink" Target="http://povertylaw.homestead.com/files/Reading/PED/Standing_Order_re_60_day_period_following_the_expiration_of_the_Peacetime_Emergency_Declared_in_Executive_Order_2001_Minn_Dist_Ct_4th_Dist_July_22_2020_Appendix_PED19.pdf" TargetMode="External"/><Relationship Id="rId1" Type="http://schemas.openxmlformats.org/officeDocument/2006/relationships/slideLayout" Target="../slideLayouts/slideLayout2.xml"/><Relationship Id="rId5" Type="http://schemas.openxmlformats.org/officeDocument/2006/relationships/hyperlink" Target="http://www.mncourts.gov/Emergency.aspx" TargetMode="External"/><Relationship Id="rId4" Type="http://schemas.openxmlformats.org/officeDocument/2006/relationships/hyperlink" Target="http://povertylaw.homestead.com/files/Reading/PED/STANDING_ORDER_Anoka_Cty_Appendix_PED36.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renthelpmn.org/" TargetMode="External"/><Relationship Id="rId2" Type="http://schemas.openxmlformats.org/officeDocument/2006/relationships/hyperlink" Target="https://www.mnhousing.gov/sites/np/covid19emergencyrentalassistance" TargetMode="External"/><Relationship Id="rId1" Type="http://schemas.openxmlformats.org/officeDocument/2006/relationships/slideLayout" Target="../slideLayouts/slideLayout2.xml"/><Relationship Id="rId6" Type="http://schemas.openxmlformats.org/officeDocument/2006/relationships/hyperlink" Target="https://housinglink.org/List/emergency-rental-assistance" TargetMode="External"/><Relationship Id="rId5" Type="http://schemas.openxmlformats.org/officeDocument/2006/relationships/hyperlink" Target="https://www.mnhousing.gov/sites/Satellite?c=Page&amp;cid=1520382340548&amp;pagename=External%2FPage%2FEXTStandardLayout" TargetMode="External"/><Relationship Id="rId4" Type="http://schemas.openxmlformats.org/officeDocument/2006/relationships/hyperlink" Target="http://youtu.be/2nTW9VQ7zWg"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nlihc.org/rental-assistance" TargetMode="External"/><Relationship Id="rId3" Type="http://schemas.openxmlformats.org/officeDocument/2006/relationships/hyperlink" Target="http://neighb.org/" TargetMode="External"/><Relationship Id="rId7" Type="http://schemas.openxmlformats.org/officeDocument/2006/relationships/hyperlink" Target="http://www.211unitedway.org/" TargetMode="External"/><Relationship Id="rId2" Type="http://schemas.openxmlformats.org/officeDocument/2006/relationships/hyperlink" Target="https://www.hennepin.us/rent-help" TargetMode="External"/><Relationship Id="rId1" Type="http://schemas.openxmlformats.org/officeDocument/2006/relationships/slideLayout" Target="../slideLayouts/slideLayout2.xml"/><Relationship Id="rId6" Type="http://schemas.openxmlformats.org/officeDocument/2006/relationships/hyperlink" Target="https://applymn.dhs.mn.gov/online-app-web/spring/public/process-login?execution=e1s1" TargetMode="External"/><Relationship Id="rId5" Type="http://schemas.openxmlformats.org/officeDocument/2006/relationships/hyperlink" Target="https://www.anokacounty.us/2689/Basic-Needs" TargetMode="External"/><Relationship Id="rId4" Type="http://schemas.openxmlformats.org/officeDocument/2006/relationships/hyperlink" Target="https://www.ramseycounty.us/residents/assistance-support/assistance/financial-assistance/emergency-assistance"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housinglink.org/" TargetMode="External"/><Relationship Id="rId2" Type="http://schemas.openxmlformats.org/officeDocument/2006/relationships/hyperlink" Target="mailto:info@housinglink.or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communitymediationmn.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mailto:info@CommunityMediationMN.org"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lsnmlaw.org/" TargetMode="External"/><Relationship Id="rId3" Type="http://schemas.openxmlformats.org/officeDocument/2006/relationships/hyperlink" Target="https://www.centralmnlegal.org/" TargetMode="External"/><Relationship Id="rId7" Type="http://schemas.openxmlformats.org/officeDocument/2006/relationships/hyperlink" Target="http://laocmn.org/" TargetMode="External"/><Relationship Id="rId2" Type="http://schemas.openxmlformats.org/officeDocument/2006/relationships/hyperlink" Target="https://alslegal.org/" TargetMode="External"/><Relationship Id="rId1" Type="http://schemas.openxmlformats.org/officeDocument/2006/relationships/slideLayout" Target="../slideLayouts/slideLayout2.xml"/><Relationship Id="rId6" Type="http://schemas.openxmlformats.org/officeDocument/2006/relationships/hyperlink" Target="http://www.dakotalegal.org/" TargetMode="External"/><Relationship Id="rId11" Type="http://schemas.openxmlformats.org/officeDocument/2006/relationships/hyperlink" Target="https://www.vlnmn.org/" TargetMode="External"/><Relationship Id="rId5" Type="http://schemas.openxmlformats.org/officeDocument/2006/relationships/hyperlink" Target="http://lasnem.org/" TargetMode="External"/><Relationship Id="rId10" Type="http://schemas.openxmlformats.org/officeDocument/2006/relationships/hyperlink" Target="https://www.smrls.org/" TargetMode="External"/><Relationship Id="rId4" Type="http://schemas.openxmlformats.org/officeDocument/2006/relationships/hyperlink" Target="http://www.anokajudicare.org/" TargetMode="External"/><Relationship Id="rId9" Type="http://schemas.openxmlformats.org/officeDocument/2006/relationships/hyperlink" Target="https://mylegalaid.or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homelinemn.org/" TargetMode="External"/><Relationship Id="rId2" Type="http://schemas.openxmlformats.org/officeDocument/2006/relationships/hyperlink" Target="https://www.mnlegaladvice.org/" TargetMode="External"/><Relationship Id="rId1" Type="http://schemas.openxmlformats.org/officeDocument/2006/relationships/slideLayout" Target="../slideLayouts/slideLayout2.xml"/><Relationship Id="rId6" Type="http://schemas.openxmlformats.org/officeDocument/2006/relationships/hyperlink" Target="https://www.inquilinxsunidxs.org/" TargetMode="External"/><Relationship Id="rId5" Type="http://schemas.openxmlformats.org/officeDocument/2006/relationships/hyperlink" Target="https://communitymediationmn.org/" TargetMode="External"/><Relationship Id="rId4" Type="http://schemas.openxmlformats.org/officeDocument/2006/relationships/hyperlink" Target="https://www.mnjustice.org/"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www.vlnmn.org/" TargetMode="External"/><Relationship Id="rId3" Type="http://schemas.openxmlformats.org/officeDocument/2006/relationships/hyperlink" Target="https://www.hjcmn.org/" TargetMode="External"/><Relationship Id="rId7" Type="http://schemas.openxmlformats.org/officeDocument/2006/relationships/hyperlink" Target="https://www.inquilinxsunidxs.org/" TargetMode="External"/><Relationship Id="rId2" Type="http://schemas.openxmlformats.org/officeDocument/2006/relationships/hyperlink" Target="https://homelinemn.org/" TargetMode="External"/><Relationship Id="rId1" Type="http://schemas.openxmlformats.org/officeDocument/2006/relationships/slideLayout" Target="../slideLayouts/slideLayout2.xml"/><Relationship Id="rId6" Type="http://schemas.openxmlformats.org/officeDocument/2006/relationships/hyperlink" Target="https://www.lawyerscommittee.org/" TargetMode="External"/><Relationship Id="rId5" Type="http://schemas.openxmlformats.org/officeDocument/2006/relationships/hyperlink" Target="https://mylegalaid.org/" TargetMode="External"/><Relationship Id="rId10" Type="http://schemas.openxmlformats.org/officeDocument/2006/relationships/hyperlink" Target="https://nlihc.org/" TargetMode="External"/><Relationship Id="rId4" Type="http://schemas.openxmlformats.org/officeDocument/2006/relationships/hyperlink" Target="http://povertylaw.homestead.com/HousingLawinMinnesota.html" TargetMode="External"/><Relationship Id="rId9" Type="http://schemas.openxmlformats.org/officeDocument/2006/relationships/hyperlink" Target="https://www.nhlp.org/"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mn.gov/portal/government/local/counties/" TargetMode="External"/><Relationship Id="rId3" Type="http://schemas.openxmlformats.org/officeDocument/2006/relationships/hyperlink" Target="http://www.ag.state.mn.us/" TargetMode="External"/><Relationship Id="rId7" Type="http://schemas.openxmlformats.org/officeDocument/2006/relationships/hyperlink" Target="https://www.house.leg.state.mn.us/members/" TargetMode="External"/><Relationship Id="rId2" Type="http://schemas.openxmlformats.org/officeDocument/2006/relationships/hyperlink" Target="https://mn.gov/governor/about/timwalz/" TargetMode="External"/><Relationship Id="rId1" Type="http://schemas.openxmlformats.org/officeDocument/2006/relationships/slideLayout" Target="../slideLayouts/slideLayout2.xml"/><Relationship Id="rId6" Type="http://schemas.openxmlformats.org/officeDocument/2006/relationships/hyperlink" Target="https://www.senate.mn/" TargetMode="External"/><Relationship Id="rId5" Type="http://schemas.openxmlformats.org/officeDocument/2006/relationships/hyperlink" Target="https://mn.gov/mdhr/about/staff/commissioner.jsp" TargetMode="External"/><Relationship Id="rId4" Type="http://schemas.openxmlformats.org/officeDocument/2006/relationships/hyperlink" Target="http://www.mnhousing.gov/sites/np/leadership" TargetMode="External"/><Relationship Id="rId9" Type="http://schemas.openxmlformats.org/officeDocument/2006/relationships/hyperlink" Target="https://mn.gov/portal/government/local/cities/"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www.mncourts.gov/Find-Courts.aspx" TargetMode="External"/><Relationship Id="rId3" Type="http://schemas.openxmlformats.org/officeDocument/2006/relationships/hyperlink" Target="https://www.whitehouse.gov/" TargetMode="External"/><Relationship Id="rId7" Type="http://schemas.openxmlformats.org/officeDocument/2006/relationships/hyperlink" Target="https://www.hud.gov/" TargetMode="External"/><Relationship Id="rId2" Type="http://schemas.openxmlformats.org/officeDocument/2006/relationships/hyperlink" Target="https://www.mncourts.gov/SupremeCourt.aspx" TargetMode="External"/><Relationship Id="rId1" Type="http://schemas.openxmlformats.org/officeDocument/2006/relationships/slideLayout" Target="../slideLayouts/slideLayout2.xml"/><Relationship Id="rId6" Type="http://schemas.openxmlformats.org/officeDocument/2006/relationships/hyperlink" Target="https://www.cdc.gov/" TargetMode="External"/><Relationship Id="rId5" Type="http://schemas.openxmlformats.org/officeDocument/2006/relationships/hyperlink" Target="https://www.house.gov/" TargetMode="External"/><Relationship Id="rId4" Type="http://schemas.openxmlformats.org/officeDocument/2006/relationships/hyperlink" Target="https://www.senate.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hyperlink" Target="mailto:mcdon056@umn.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povertylaw.homestead.com/Biolarrymcdonough.html"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0.jpeg"/></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jpe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C2BA919-09F4-473C-8647-4D854B0BAD29}"/>
              </a:ext>
            </a:extLst>
          </p:cNvPr>
          <p:cNvSpPr>
            <a:spLocks noGrp="1"/>
          </p:cNvSpPr>
          <p:nvPr>
            <p:ph type="ctrTitle"/>
          </p:nvPr>
        </p:nvSpPr>
        <p:spPr>
          <a:xfrm>
            <a:off x="965505" y="623571"/>
            <a:ext cx="10260990" cy="3523885"/>
          </a:xfrm>
        </p:spPr>
        <p:txBody>
          <a:bodyPr>
            <a:normAutofit/>
          </a:bodyPr>
          <a:lstStyle/>
          <a:p>
            <a:pPr algn="ctr"/>
            <a:r>
              <a:rPr lang="en-US" sz="8000"/>
              <a:t>Anoka Prevention and Outreach</a:t>
            </a:r>
          </a:p>
        </p:txBody>
      </p:sp>
      <p:sp>
        <p:nvSpPr>
          <p:cNvPr id="3" name="Subtitle 2">
            <a:extLst>
              <a:ext uri="{FF2B5EF4-FFF2-40B4-BE49-F238E27FC236}">
                <a16:creationId xmlns:a16="http://schemas.microsoft.com/office/drawing/2014/main" id="{BAEF798B-EA74-4835-8593-78D5B186BF88}"/>
              </a:ext>
            </a:extLst>
          </p:cNvPr>
          <p:cNvSpPr>
            <a:spLocks noGrp="1"/>
          </p:cNvSpPr>
          <p:nvPr>
            <p:ph type="subTitle" idx="1"/>
          </p:nvPr>
        </p:nvSpPr>
        <p:spPr>
          <a:xfrm>
            <a:off x="965505" y="4777380"/>
            <a:ext cx="10260990" cy="1209763"/>
          </a:xfrm>
        </p:spPr>
        <p:txBody>
          <a:bodyPr>
            <a:normAutofit/>
          </a:bodyPr>
          <a:lstStyle/>
          <a:p>
            <a:pPr algn="ctr"/>
            <a:r>
              <a:rPr lang="en-US" sz="2400" dirty="0">
                <a:solidFill>
                  <a:schemeClr val="bg2"/>
                </a:solidFill>
              </a:rPr>
              <a:t>July 7, 2021</a:t>
            </a:r>
          </a:p>
          <a:p>
            <a:pPr algn="ctr"/>
            <a:r>
              <a:rPr lang="en-US" sz="2400" dirty="0">
                <a:solidFill>
                  <a:schemeClr val="bg2"/>
                </a:solidFill>
              </a:rPr>
              <a:t>2 – 3:30pm</a:t>
            </a:r>
          </a:p>
        </p:txBody>
      </p:sp>
    </p:spTree>
    <p:extLst>
      <p:ext uri="{BB962C8B-B14F-4D97-AF65-F5344CB8AC3E}">
        <p14:creationId xmlns:p14="http://schemas.microsoft.com/office/powerpoint/2010/main" val="292679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F60E3-E5B8-41C3-A49A-E95B2B40C4E2}"/>
              </a:ext>
            </a:extLst>
          </p:cNvPr>
          <p:cNvSpPr>
            <a:spLocks noGrp="1"/>
          </p:cNvSpPr>
          <p:nvPr>
            <p:ph type="title"/>
          </p:nvPr>
        </p:nvSpPr>
        <p:spPr/>
        <p:txBody>
          <a:bodyPr>
            <a:normAutofit/>
          </a:bodyPr>
          <a:lstStyle/>
          <a:p>
            <a:r>
              <a:rPr lang="en-US" dirty="0"/>
              <a:t>Presenter</a:t>
            </a:r>
          </a:p>
        </p:txBody>
      </p:sp>
      <p:sp>
        <p:nvSpPr>
          <p:cNvPr id="3" name="Text Placeholder 2">
            <a:extLst>
              <a:ext uri="{FF2B5EF4-FFF2-40B4-BE49-F238E27FC236}">
                <a16:creationId xmlns:a16="http://schemas.microsoft.com/office/drawing/2014/main" id="{481AC06F-6DF3-4250-BBF4-384614A697A7}"/>
              </a:ext>
            </a:extLst>
          </p:cNvPr>
          <p:cNvSpPr>
            <a:spLocks noGrp="1"/>
          </p:cNvSpPr>
          <p:nvPr>
            <p:ph type="body" idx="1"/>
          </p:nvPr>
        </p:nvSpPr>
        <p:spPr/>
        <p:txBody>
          <a:bodyPr/>
          <a:lstStyle/>
          <a:p>
            <a:pPr marL="0" indent="0">
              <a:spcBef>
                <a:spcPts val="0"/>
              </a:spcBef>
            </a:pPr>
            <a:r>
              <a:rPr lang="en-US" dirty="0"/>
              <a:t>Lawrence McDonough</a:t>
            </a:r>
          </a:p>
          <a:p>
            <a:pPr marL="0" indent="0">
              <a:spcBef>
                <a:spcPts val="0"/>
              </a:spcBef>
            </a:pPr>
            <a:r>
              <a:rPr lang="en-US" dirty="0"/>
              <a:t>Attorney at Law </a:t>
            </a:r>
          </a:p>
          <a:p>
            <a:pPr marL="0" indent="0">
              <a:spcBef>
                <a:spcPts val="0"/>
              </a:spcBef>
            </a:pPr>
            <a:r>
              <a:rPr lang="en-US" dirty="0"/>
              <a:t>Adjunct Professor of Law, University of Minnesota School of Law </a:t>
            </a:r>
          </a:p>
          <a:p>
            <a:pPr marL="0" indent="0">
              <a:spcBef>
                <a:spcPts val="0"/>
              </a:spcBef>
            </a:pPr>
            <a:r>
              <a:rPr lang="en-US" dirty="0"/>
              <a:t>Senior Minnesota Fellow,  Lawyers' Committee for Civil Rights Under Law</a:t>
            </a:r>
          </a:p>
          <a:p>
            <a:pPr marL="0" indent="0">
              <a:spcBef>
                <a:spcPts val="0"/>
              </a:spcBef>
            </a:pPr>
            <a:r>
              <a:rPr lang="en-US" dirty="0"/>
              <a:t>651-398-8053</a:t>
            </a:r>
          </a:p>
          <a:p>
            <a:pPr marL="0" indent="0">
              <a:spcBef>
                <a:spcPts val="0"/>
              </a:spcBef>
            </a:pPr>
            <a:r>
              <a:rPr lang="en-US" dirty="0">
                <a:hlinkClick r:id="rId2"/>
              </a:rPr>
              <a:t>mcdon056@umn.edu</a:t>
            </a:r>
            <a:endParaRPr lang="en-US" dirty="0"/>
          </a:p>
          <a:p>
            <a:pPr marL="0" indent="0">
              <a:spcBef>
                <a:spcPts val="0"/>
              </a:spcBef>
            </a:pPr>
            <a:r>
              <a:rPr lang="en-US" dirty="0">
                <a:hlinkClick r:id="rId3"/>
              </a:rPr>
              <a:t>http://povertylaw.homestead.com/Biolarrymcdonough.html</a:t>
            </a:r>
            <a:endParaRPr lang="en-US" dirty="0"/>
          </a:p>
          <a:p>
            <a:pPr marL="0" indent="0">
              <a:spcBef>
                <a:spcPts val="0"/>
              </a:spcBef>
            </a:pPr>
            <a:endParaRPr lang="en-US" dirty="0"/>
          </a:p>
          <a:p>
            <a:pPr marL="0" indent="0">
              <a:spcBef>
                <a:spcPts val="0"/>
              </a:spcBef>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55797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DBD54-1FB4-4669-8180-93E3A010B89A}"/>
              </a:ext>
            </a:extLst>
          </p:cNvPr>
          <p:cNvSpPr>
            <a:spLocks noGrp="1"/>
          </p:cNvSpPr>
          <p:nvPr>
            <p:ph type="title"/>
          </p:nvPr>
        </p:nvSpPr>
        <p:spPr/>
        <p:txBody>
          <a:bodyPr>
            <a:normAutofit/>
          </a:bodyPr>
          <a:lstStyle/>
          <a:p>
            <a:r>
              <a:rPr lang="en-US" dirty="0"/>
              <a:t>Prior Presentations</a:t>
            </a:r>
          </a:p>
        </p:txBody>
      </p:sp>
      <p:sp>
        <p:nvSpPr>
          <p:cNvPr id="3" name="Text Placeholder 2">
            <a:extLst>
              <a:ext uri="{FF2B5EF4-FFF2-40B4-BE49-F238E27FC236}">
                <a16:creationId xmlns:a16="http://schemas.microsoft.com/office/drawing/2014/main" id="{59ABF62C-7AF4-4678-BC60-B186D5982BBB}"/>
              </a:ext>
            </a:extLst>
          </p:cNvPr>
          <p:cNvSpPr>
            <a:spLocks noGrp="1"/>
          </p:cNvSpPr>
          <p:nvPr>
            <p:ph type="body" idx="1"/>
          </p:nvPr>
        </p:nvSpPr>
        <p:spPr>
          <a:xfrm>
            <a:off x="785192" y="1500810"/>
            <a:ext cx="9264662" cy="4747590"/>
          </a:xfrm>
        </p:spPr>
        <p:txBody>
          <a:bodyPr numCol="2">
            <a:normAutofit fontScale="77500" lnSpcReduction="20000"/>
          </a:bodyPr>
          <a:lstStyle/>
          <a:p>
            <a:r>
              <a:rPr lang="en-US" dirty="0"/>
              <a:t>Revised from Prior Presentations:</a:t>
            </a:r>
          </a:p>
          <a:p>
            <a:endParaRPr lang="en-US" dirty="0"/>
          </a:p>
          <a:p>
            <a:r>
              <a:rPr lang="en-US" dirty="0"/>
              <a:t>Minnesota CLE - June 22, 2021</a:t>
            </a:r>
          </a:p>
          <a:p>
            <a:r>
              <a:rPr lang="en-US" dirty="0"/>
              <a:t>Fond du Lac Human Services Division Center for American Indian Resources - May 20, 2021</a:t>
            </a:r>
          </a:p>
          <a:p>
            <a:r>
              <a:rPr lang="en-US" dirty="0"/>
              <a:t>Mediation and Restorative Services (MARS) - April 27, 2021</a:t>
            </a:r>
          </a:p>
          <a:p>
            <a:r>
              <a:rPr lang="en-US" dirty="0"/>
              <a:t>Mitchell Hamline School of Law Institute to Transform Child Protection - April 15, 2021</a:t>
            </a:r>
          </a:p>
          <a:p>
            <a:r>
              <a:rPr lang="en-US" dirty="0"/>
              <a:t>Volunteer Lawyers Network - April 2, 2021</a:t>
            </a:r>
          </a:p>
          <a:p>
            <a:r>
              <a:rPr lang="en-US" dirty="0"/>
              <a:t>Eighth Judicial District - March 26, 2021</a:t>
            </a:r>
          </a:p>
          <a:p>
            <a:r>
              <a:rPr lang="en-US" dirty="0"/>
              <a:t>Judicare of Anoka County - March 4, 2021</a:t>
            </a:r>
          </a:p>
          <a:p>
            <a:r>
              <a:rPr lang="en-US" dirty="0"/>
              <a:t>Seventh District Court - February 26, 2021</a:t>
            </a:r>
          </a:p>
          <a:p>
            <a:r>
              <a:rPr lang="en-US" dirty="0"/>
              <a:t>Law Enforcement Training Services, LLC, and The Minnesota Sheriffs' Association - February 16, 2021</a:t>
            </a:r>
          </a:p>
          <a:p>
            <a:r>
              <a:rPr lang="en-US" dirty="0"/>
              <a:t>Third District Court - January 29, 2021</a:t>
            </a:r>
          </a:p>
          <a:p>
            <a:r>
              <a:rPr lang="en-US" dirty="0"/>
              <a:t>Ninth District Court - January 8, 2021</a:t>
            </a:r>
          </a:p>
          <a:p>
            <a:r>
              <a:rPr lang="en-US" dirty="0"/>
              <a:t>Hennepin County Bar Association Landlord Tenant Law Section - December 14, 2020</a:t>
            </a:r>
          </a:p>
          <a:p>
            <a:r>
              <a:rPr lang="en-US" dirty="0"/>
              <a:t>HOME Line - November 18, 2020</a:t>
            </a:r>
          </a:p>
          <a:p>
            <a:r>
              <a:rPr lang="en-US" dirty="0"/>
              <a:t>Minnesota Justice Foundation - October 5, 2020</a:t>
            </a:r>
          </a:p>
          <a:p>
            <a:r>
              <a:rPr lang="en-US" dirty="0"/>
              <a:t>University of Saint Thomas School of Law - October 5, 2020</a:t>
            </a:r>
          </a:p>
          <a:p>
            <a:r>
              <a:rPr lang="en-US" dirty="0"/>
              <a:t>University of Minnesota School of Law - September 8, 2020</a:t>
            </a:r>
          </a:p>
          <a:p>
            <a:r>
              <a:rPr lang="en-US" dirty="0"/>
              <a:t>Law Enforcement Training Services, LLC and the Minnesota Sheriffs' Association - July 20, 2020</a:t>
            </a:r>
          </a:p>
          <a:p>
            <a:r>
              <a:rPr lang="en-US" dirty="0"/>
              <a:t>Legal Services State Support - May 1, 2020</a:t>
            </a:r>
          </a:p>
          <a:p>
            <a:endParaRPr lang="en-US" dirty="0"/>
          </a:p>
        </p:txBody>
      </p:sp>
    </p:spTree>
    <p:extLst>
      <p:ext uri="{BB962C8B-B14F-4D97-AF65-F5344CB8AC3E}">
        <p14:creationId xmlns:p14="http://schemas.microsoft.com/office/powerpoint/2010/main" val="1451911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4"/>
          <p:cNvSpPr txBox="1">
            <a:spLocks noGrp="1"/>
          </p:cNvSpPr>
          <p:nvPr>
            <p:ph type="title"/>
          </p:nvPr>
        </p:nvSpPr>
        <p:spPr>
          <a:xfrm>
            <a:off x="1825752" y="228600"/>
            <a:ext cx="8534400" cy="758952"/>
          </a:xfrm>
          <a:prstGeom prst="rect">
            <a:avLst/>
          </a:prstGeom>
          <a:noFill/>
          <a:ln>
            <a:noFill/>
          </a:ln>
        </p:spPr>
        <p:txBody>
          <a:bodyPr spcFirstLastPara="1" vert="horz" wrap="square" lIns="91425" tIns="45700" rIns="91425" bIns="45700" rtlCol="0" anchor="b" anchorCtr="0">
            <a:normAutofit/>
          </a:bodyPr>
          <a:lstStyle/>
          <a:p>
            <a:pPr algn="ctr">
              <a:spcBef>
                <a:spcPts val="0"/>
              </a:spcBef>
              <a:buClr>
                <a:srgbClr val="7A9798"/>
              </a:buClr>
              <a:buSzPts val="3300"/>
            </a:pPr>
            <a:r>
              <a:rPr lang="en-US" dirty="0"/>
              <a:t>Resources</a:t>
            </a:r>
            <a:endParaRPr dirty="0"/>
          </a:p>
        </p:txBody>
      </p:sp>
      <p:sp>
        <p:nvSpPr>
          <p:cNvPr id="186" name="Google Shape;186;p4"/>
          <p:cNvSpPr txBox="1">
            <a:spLocks noGrp="1"/>
          </p:cNvSpPr>
          <p:nvPr>
            <p:ph type="body" idx="1"/>
          </p:nvPr>
        </p:nvSpPr>
        <p:spPr>
          <a:xfrm>
            <a:off x="944217" y="987552"/>
            <a:ext cx="9385455" cy="5111496"/>
          </a:xfrm>
          <a:prstGeom prst="rect">
            <a:avLst/>
          </a:prstGeom>
          <a:noFill/>
          <a:ln>
            <a:noFill/>
          </a:ln>
        </p:spPr>
        <p:txBody>
          <a:bodyPr spcFirstLastPara="1" vert="horz" wrap="square" lIns="91425" tIns="45700" rIns="91425" bIns="45700" rtlCol="0" anchor="t" anchorCtr="0">
            <a:noAutofit/>
          </a:bodyPr>
          <a:lstStyle/>
          <a:p>
            <a:pPr marL="0" indent="0">
              <a:spcBef>
                <a:spcPts val="0"/>
              </a:spcBef>
              <a:buSzPts val="1148"/>
              <a:buNone/>
            </a:pPr>
            <a:r>
              <a:rPr lang="en-US" sz="1400" dirty="0">
                <a:hlinkClick r:id="rId3"/>
              </a:rPr>
              <a:t>Housing Law in Minnesota</a:t>
            </a:r>
            <a:endParaRPr lang="en-US" sz="1400" dirty="0"/>
          </a:p>
          <a:p>
            <a:pPr marL="285750" indent="-285750">
              <a:spcBef>
                <a:spcPts val="0"/>
              </a:spcBef>
              <a:buSzPts val="1148"/>
              <a:buFont typeface="Arial" panose="020B0604020202020204" pitchFamily="34" charset="0"/>
              <a:buChar char="•"/>
            </a:pPr>
            <a:r>
              <a:rPr lang="en-US" sz="1400" dirty="0"/>
              <a:t>Residential Eviction Defense and Tenant Claims in Minnesota </a:t>
            </a:r>
          </a:p>
          <a:p>
            <a:pPr marL="285750" indent="-285750">
              <a:spcBef>
                <a:spcPts val="0"/>
              </a:spcBef>
              <a:buSzPts val="1148"/>
              <a:buFont typeface="Arial" panose="020B0604020202020204" pitchFamily="34" charset="0"/>
              <a:buChar char="•"/>
            </a:pPr>
            <a:r>
              <a:rPr lang="en-US" sz="1400" dirty="0"/>
              <a:t>Answers Forms</a:t>
            </a:r>
          </a:p>
          <a:p>
            <a:pPr marL="285750" indent="-285750">
              <a:spcBef>
                <a:spcPts val="0"/>
              </a:spcBef>
              <a:buSzPts val="1148"/>
              <a:buFont typeface="Arial" panose="020B0604020202020204" pitchFamily="34" charset="0"/>
              <a:buChar char="•"/>
            </a:pPr>
            <a:r>
              <a:rPr lang="en-US" sz="1400" b="1" i="1" u="sng" dirty="0">
                <a:hlinkClick r:id="rId4"/>
              </a:rPr>
              <a:t>Pandemic Eviction Defense and Tenant Claims in Minnesota </a:t>
            </a:r>
            <a:endParaRPr lang="en-US" sz="1400" b="1" i="1" u="sng" dirty="0"/>
          </a:p>
          <a:p>
            <a:pPr marL="285750" indent="-285750">
              <a:spcBef>
                <a:spcPts val="0"/>
              </a:spcBef>
              <a:buSzPts val="1148"/>
              <a:buFont typeface="Arial" panose="020B0604020202020204" pitchFamily="34" charset="0"/>
              <a:buChar char="•"/>
            </a:pPr>
            <a:r>
              <a:rPr lang="en-US" sz="1400" dirty="0"/>
              <a:t>Tenants of Landlords in Foreclosure</a:t>
            </a:r>
          </a:p>
          <a:p>
            <a:pPr marL="285750" indent="-285750">
              <a:spcBef>
                <a:spcPts val="0"/>
              </a:spcBef>
              <a:buSzPts val="1148"/>
              <a:buFont typeface="Arial" panose="020B0604020202020204" pitchFamily="34" charset="0"/>
              <a:buChar char="•"/>
            </a:pPr>
            <a:r>
              <a:rPr lang="en-US" sz="1400" dirty="0"/>
              <a:t>Public and Subsidized Housing</a:t>
            </a:r>
          </a:p>
          <a:p>
            <a:pPr marL="285750" indent="-285750">
              <a:spcBef>
                <a:spcPts val="0"/>
              </a:spcBef>
              <a:buSzPts val="1148"/>
              <a:buFont typeface="Arial" panose="020B0604020202020204" pitchFamily="34" charset="0"/>
              <a:buChar char="•"/>
            </a:pPr>
            <a:r>
              <a:rPr lang="en-US" sz="1400" dirty="0"/>
              <a:t>Criminal Activity Cases</a:t>
            </a:r>
          </a:p>
          <a:p>
            <a:pPr marL="285750" indent="-285750">
              <a:spcBef>
                <a:spcPts val="0"/>
              </a:spcBef>
              <a:buSzPts val="1148"/>
              <a:buFont typeface="Arial" panose="020B0604020202020204" pitchFamily="34" charset="0"/>
              <a:buChar char="•"/>
            </a:pPr>
            <a:r>
              <a:rPr lang="en-US" sz="1400" dirty="0"/>
              <a:t>Personal Property Disputes after an Eviction Judgment</a:t>
            </a:r>
          </a:p>
          <a:p>
            <a:pPr marL="285750" indent="-285750">
              <a:spcBef>
                <a:spcPts val="0"/>
              </a:spcBef>
              <a:buSzPts val="1148"/>
              <a:buFont typeface="Arial" panose="020B0604020202020204" pitchFamily="34" charset="0"/>
              <a:buChar char="•"/>
            </a:pPr>
            <a:r>
              <a:rPr lang="en-US" sz="1400" dirty="0"/>
              <a:t>Expungement of Eviction Court Records</a:t>
            </a:r>
          </a:p>
          <a:p>
            <a:pPr marL="285750" indent="-285750">
              <a:spcBef>
                <a:spcPts val="0"/>
              </a:spcBef>
              <a:buSzPts val="1148"/>
              <a:buFont typeface="Arial" panose="020B0604020202020204" pitchFamily="34" charset="0"/>
              <a:buChar char="•"/>
            </a:pPr>
            <a:r>
              <a:rPr lang="en-US" sz="1400" dirty="0"/>
              <a:t>Motions to Vacate Judgments</a:t>
            </a:r>
          </a:p>
          <a:p>
            <a:pPr marL="285750" indent="-285750">
              <a:spcBef>
                <a:spcPts val="0"/>
              </a:spcBef>
              <a:buSzPts val="1148"/>
              <a:buFont typeface="Arial" panose="020B0604020202020204" pitchFamily="34" charset="0"/>
              <a:buChar char="•"/>
            </a:pPr>
            <a:r>
              <a:rPr lang="en-US" sz="1400" dirty="0"/>
              <a:t>Habitability and Lockout Cases</a:t>
            </a:r>
          </a:p>
          <a:p>
            <a:pPr marL="285750" indent="-285750">
              <a:spcBef>
                <a:spcPts val="0"/>
              </a:spcBef>
              <a:buSzPts val="1148"/>
              <a:buFont typeface="Arial" panose="020B0604020202020204" pitchFamily="34" charset="0"/>
              <a:buChar char="•"/>
            </a:pPr>
            <a:r>
              <a:rPr lang="en-US" sz="1400" dirty="0"/>
              <a:t>Security Deposits</a:t>
            </a:r>
            <a:endParaRPr sz="1400" dirty="0"/>
          </a:p>
          <a:p>
            <a:pPr marL="0" indent="0">
              <a:spcBef>
                <a:spcPts val="270"/>
              </a:spcBef>
              <a:buSzPts val="1148"/>
              <a:buNone/>
            </a:pPr>
            <a:endParaRPr sz="1400" dirty="0"/>
          </a:p>
          <a:p>
            <a:pPr marL="0" indent="0">
              <a:spcBef>
                <a:spcPts val="270"/>
              </a:spcBef>
              <a:buSzPts val="1148"/>
              <a:buNone/>
            </a:pPr>
            <a:r>
              <a:rPr lang="en-US" sz="1400" dirty="0"/>
              <a:t>HOME Line - </a:t>
            </a:r>
            <a:r>
              <a:rPr lang="en-US" sz="1400" u="sng" dirty="0">
                <a:solidFill>
                  <a:schemeClr val="hlink"/>
                </a:solidFill>
                <a:hlinkClick r:id="rId5"/>
              </a:rPr>
              <a:t>https://homelinemn.org/</a:t>
            </a:r>
            <a:r>
              <a:rPr lang="en-US" sz="1400" dirty="0"/>
              <a:t> HOME Line provides free and low-cost legal, organizing, education, and advocacy services so that tenants throughout Minnesota can solve their own rental housing problems.</a:t>
            </a:r>
            <a:endParaRPr sz="1400" dirty="0"/>
          </a:p>
          <a:p>
            <a:pPr marL="0" indent="0">
              <a:spcBef>
                <a:spcPts val="270"/>
              </a:spcBef>
              <a:buSzPts val="1148"/>
              <a:buNone/>
            </a:pPr>
            <a:endParaRPr sz="1400" dirty="0"/>
          </a:p>
          <a:p>
            <a:pPr marL="0" indent="0">
              <a:spcBef>
                <a:spcPts val="270"/>
              </a:spcBef>
              <a:buSzPts val="1148"/>
              <a:buNone/>
            </a:pPr>
            <a:r>
              <a:rPr lang="en-US" sz="1400" dirty="0"/>
              <a:t>Law Help - </a:t>
            </a:r>
            <a:r>
              <a:rPr lang="en-US" sz="1400" u="sng" dirty="0">
                <a:solidFill>
                  <a:schemeClr val="hlink"/>
                </a:solidFill>
                <a:hlinkClick r:id="rId6"/>
              </a:rPr>
              <a:t>http://www.lawhelpmn.org/</a:t>
            </a:r>
            <a:r>
              <a:rPr lang="en-US" sz="1400" dirty="0"/>
              <a:t> Answers to legal questions, finding legal aid offices, and court information.</a:t>
            </a:r>
          </a:p>
          <a:p>
            <a:pPr marL="0" indent="0">
              <a:spcBef>
                <a:spcPts val="270"/>
              </a:spcBef>
              <a:buSzPts val="1148"/>
              <a:buNone/>
            </a:pPr>
            <a:endParaRPr lang="en-US" sz="1400" dirty="0"/>
          </a:p>
          <a:p>
            <a:pPr marL="0" indent="0">
              <a:spcBef>
                <a:spcPts val="270"/>
              </a:spcBef>
              <a:buSzPts val="1148"/>
            </a:pPr>
            <a:r>
              <a:rPr lang="en-US" sz="1400" dirty="0"/>
              <a:t>Minnesota State Law Library - </a:t>
            </a:r>
            <a:r>
              <a:rPr lang="en-US" sz="1400" dirty="0">
                <a:hlinkClick r:id="rId7"/>
              </a:rPr>
              <a:t>https://mncourts.libguides.com/covid19/housing#s-lg-box-wrapper-27963214</a:t>
            </a:r>
            <a:r>
              <a:rPr lang="en-US" sz="1400" dirty="0"/>
              <a:t> General information and resources for landlords and tenants.</a:t>
            </a:r>
            <a:endParaRPr sz="1400" dirty="0"/>
          </a:p>
          <a:p>
            <a:pPr marL="0" indent="0">
              <a:spcBef>
                <a:spcPts val="270"/>
              </a:spcBef>
              <a:buSzPts val="1148"/>
              <a:buNone/>
            </a:pPr>
            <a:r>
              <a:rPr lang="en-US" sz="1400" dirty="0"/>
              <a:t> </a:t>
            </a:r>
            <a:endParaRPr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AA9E8-0BAB-41E0-8F13-85AA40331CCC}"/>
              </a:ext>
            </a:extLst>
          </p:cNvPr>
          <p:cNvSpPr>
            <a:spLocks noGrp="1"/>
          </p:cNvSpPr>
          <p:nvPr>
            <p:ph type="title"/>
          </p:nvPr>
        </p:nvSpPr>
        <p:spPr/>
        <p:txBody>
          <a:bodyPr/>
          <a:lstStyle/>
          <a:p>
            <a:r>
              <a:rPr lang="en-US" dirty="0"/>
              <a:t>Eviction Transition</a:t>
            </a:r>
          </a:p>
        </p:txBody>
      </p:sp>
      <p:sp>
        <p:nvSpPr>
          <p:cNvPr id="3" name="Text Placeholder 2">
            <a:extLst>
              <a:ext uri="{FF2B5EF4-FFF2-40B4-BE49-F238E27FC236}">
                <a16:creationId xmlns:a16="http://schemas.microsoft.com/office/drawing/2014/main" id="{2B173E52-8347-4ACA-9EB6-1367BDAB4084}"/>
              </a:ext>
            </a:extLst>
          </p:cNvPr>
          <p:cNvSpPr>
            <a:spLocks noGrp="1"/>
          </p:cNvSpPr>
          <p:nvPr>
            <p:ph type="body" idx="1"/>
          </p:nvPr>
        </p:nvSpPr>
        <p:spPr/>
        <p:txBody>
          <a:bodyPr>
            <a:normAutofit/>
          </a:bodyPr>
          <a:lstStyle/>
          <a:p>
            <a:pPr marL="0" indent="0">
              <a:spcBef>
                <a:spcPts val="0"/>
              </a:spcBef>
            </a:pPr>
            <a:r>
              <a:rPr lang="en-US" dirty="0"/>
              <a:t>Minnesota Session Laws 2021, 1st Special Session, Chapter 8 H. F. No. 4, Article V</a:t>
            </a:r>
          </a:p>
          <a:p>
            <a:pPr marL="0" indent="0">
              <a:spcBef>
                <a:spcPts val="0"/>
              </a:spcBef>
            </a:pPr>
            <a:r>
              <a:rPr lang="en-US" u="sng" dirty="0">
                <a:hlinkClick r:id="rId2"/>
              </a:rPr>
              <a:t>https://www.revisor.mn.gov/laws/2021/1/Session+Law/Chapter/8/</a:t>
            </a:r>
            <a:endParaRPr lang="en-US" dirty="0">
              <a:hlinkClick r:id="rId2"/>
            </a:endParaRPr>
          </a:p>
          <a:p>
            <a:pPr marL="0" indent="0">
              <a:spcBef>
                <a:spcPts val="0"/>
              </a:spcBef>
            </a:pPr>
            <a:endParaRPr lang="en-US" dirty="0"/>
          </a:p>
          <a:p>
            <a:pPr marL="0" indent="0">
              <a:spcBef>
                <a:spcPts val="0"/>
              </a:spcBef>
            </a:pPr>
            <a:r>
              <a:rPr lang="en-US" dirty="0"/>
              <a:t>It ended Executive Orders 20-14, 20-73, and 20-79 and replaced them with eviction moratorium phase-out on June 30, 2021.</a:t>
            </a:r>
          </a:p>
        </p:txBody>
      </p:sp>
    </p:spTree>
    <p:extLst>
      <p:ext uri="{BB962C8B-B14F-4D97-AF65-F5344CB8AC3E}">
        <p14:creationId xmlns:p14="http://schemas.microsoft.com/office/powerpoint/2010/main" val="2524881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727FA-C88E-4C78-AA27-9386AB15A69B}"/>
              </a:ext>
            </a:extLst>
          </p:cNvPr>
          <p:cNvSpPr>
            <a:spLocks noGrp="1"/>
          </p:cNvSpPr>
          <p:nvPr>
            <p:ph type="title"/>
          </p:nvPr>
        </p:nvSpPr>
        <p:spPr/>
        <p:txBody>
          <a:bodyPr>
            <a:normAutofit/>
          </a:bodyPr>
          <a:lstStyle/>
          <a:p>
            <a:r>
              <a:rPr lang="en-US" dirty="0"/>
              <a:t>Eviction Transition</a:t>
            </a:r>
          </a:p>
        </p:txBody>
      </p:sp>
      <p:sp>
        <p:nvSpPr>
          <p:cNvPr id="3" name="Text Placeholder 2">
            <a:extLst>
              <a:ext uri="{FF2B5EF4-FFF2-40B4-BE49-F238E27FC236}">
                <a16:creationId xmlns:a16="http://schemas.microsoft.com/office/drawing/2014/main" id="{96553F02-9E38-4A11-B62D-330CAA6F33E2}"/>
              </a:ext>
            </a:extLst>
          </p:cNvPr>
          <p:cNvSpPr>
            <a:spLocks noGrp="1"/>
          </p:cNvSpPr>
          <p:nvPr>
            <p:ph type="body" idx="1"/>
          </p:nvPr>
        </p:nvSpPr>
        <p:spPr>
          <a:xfrm>
            <a:off x="645132" y="1679714"/>
            <a:ext cx="9404722" cy="4568686"/>
          </a:xfrm>
        </p:spPr>
        <p:txBody>
          <a:bodyPr>
            <a:normAutofit/>
          </a:bodyPr>
          <a:lstStyle/>
          <a:p>
            <a:pPr marL="0" indent="0">
              <a:spcBef>
                <a:spcPts val="0"/>
              </a:spcBef>
            </a:pPr>
            <a:r>
              <a:rPr lang="en-US" dirty="0"/>
              <a:t>Immediately - June 30, 2021, and for 105 Days Through October 12, 2021- Eviction Notice for Nonpayment of Rent</a:t>
            </a:r>
          </a:p>
          <a:p>
            <a:pPr marL="0" indent="0">
              <a:spcBef>
                <a:spcPts val="0"/>
              </a:spcBef>
            </a:pPr>
            <a:endParaRPr lang="en-US" dirty="0"/>
          </a:p>
          <a:p>
            <a:pPr indent="-457200">
              <a:spcBef>
                <a:spcPts val="0"/>
              </a:spcBef>
              <a:buFont typeface="Arial" panose="020B0604020202020204" pitchFamily="34" charset="0"/>
              <a:buChar char="•"/>
            </a:pPr>
            <a:r>
              <a:rPr lang="en-US" dirty="0"/>
              <a:t>Pre-filing notice of 15 days prior to filing for nonpayment of rent, stating that the moratorium ended and the tenant may be subject to eviction, the total rent due, and the availability of assistance from calling 211 or going to RentHelpMN </a:t>
            </a:r>
            <a:r>
              <a:rPr lang="en-US" dirty="0">
                <a:hlinkClick r:id="rId2"/>
              </a:rPr>
              <a:t>https://www.renthelpmn.org/</a:t>
            </a:r>
            <a:r>
              <a:rPr lang="en-US" dirty="0"/>
              <a:t>.</a:t>
            </a:r>
          </a:p>
          <a:p>
            <a:pPr indent="-457200">
              <a:spcBef>
                <a:spcPts val="0"/>
              </a:spcBef>
              <a:buFont typeface="Arial" panose="020B0604020202020204" pitchFamily="34" charset="0"/>
              <a:buChar char="•"/>
            </a:pPr>
            <a:r>
              <a:rPr lang="en-US" dirty="0"/>
              <a:t>The notice is not limited to residential tenancies, so it includes commercial tenancy, mortgage foreclosure, and contract for deed cancellation eviction court cases claiming nonpayment of rent.</a:t>
            </a:r>
          </a:p>
          <a:p>
            <a:pPr indent="-457200">
              <a:spcBef>
                <a:spcPts val="0"/>
              </a:spcBef>
              <a:buFont typeface="Arial" panose="020B0604020202020204" pitchFamily="34" charset="0"/>
              <a:buChar char="•"/>
            </a:pPr>
            <a:r>
              <a:rPr lang="en-US" dirty="0"/>
              <a:t>Court may exercise discretion in staying eviction proceeding if it finds improper notice.</a:t>
            </a:r>
          </a:p>
          <a:p>
            <a:pPr indent="-457200">
              <a:spcBef>
                <a:spcPts val="0"/>
              </a:spcBef>
              <a:buFont typeface="Arial" panose="020B0604020202020204" pitchFamily="34" charset="0"/>
              <a:buChar char="•"/>
            </a:pPr>
            <a:r>
              <a:rPr lang="en-US" dirty="0"/>
              <a:t>Substantial compliance - lack of strict compliance not a defense</a:t>
            </a:r>
          </a:p>
          <a:p>
            <a:pPr indent="-457200">
              <a:spcBef>
                <a:spcPts val="0"/>
              </a:spcBef>
              <a:buFont typeface="Arial" panose="020B0604020202020204" pitchFamily="34" charset="0"/>
              <a:buChar char="•"/>
            </a:pPr>
            <a:r>
              <a:rPr lang="en-US" dirty="0"/>
              <a:t>Expires after 105 days - October 12, 2021</a:t>
            </a:r>
          </a:p>
        </p:txBody>
      </p:sp>
    </p:spTree>
    <p:extLst>
      <p:ext uri="{BB962C8B-B14F-4D97-AF65-F5344CB8AC3E}">
        <p14:creationId xmlns:p14="http://schemas.microsoft.com/office/powerpoint/2010/main" val="2961175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3400B-A3FF-4D41-84FF-252220B81AB2}"/>
              </a:ext>
            </a:extLst>
          </p:cNvPr>
          <p:cNvSpPr>
            <a:spLocks noGrp="1"/>
          </p:cNvSpPr>
          <p:nvPr>
            <p:ph type="title"/>
          </p:nvPr>
        </p:nvSpPr>
        <p:spPr/>
        <p:txBody>
          <a:bodyPr/>
          <a:lstStyle/>
          <a:p>
            <a:r>
              <a:rPr lang="en-US" dirty="0"/>
              <a:t>Eviction Transition</a:t>
            </a:r>
          </a:p>
        </p:txBody>
      </p:sp>
      <p:sp>
        <p:nvSpPr>
          <p:cNvPr id="3" name="Text Placeholder 2">
            <a:extLst>
              <a:ext uri="{FF2B5EF4-FFF2-40B4-BE49-F238E27FC236}">
                <a16:creationId xmlns:a16="http://schemas.microsoft.com/office/drawing/2014/main" id="{563A4703-F485-48BD-9E24-2B72DDC6319B}"/>
              </a:ext>
            </a:extLst>
          </p:cNvPr>
          <p:cNvSpPr>
            <a:spLocks noGrp="1"/>
          </p:cNvSpPr>
          <p:nvPr>
            <p:ph type="body" idx="1"/>
          </p:nvPr>
        </p:nvSpPr>
        <p:spPr/>
        <p:txBody>
          <a:bodyPr>
            <a:noAutofit/>
          </a:bodyPr>
          <a:lstStyle/>
          <a:p>
            <a:pPr marL="0" indent="0">
              <a:spcBef>
                <a:spcPts val="0"/>
              </a:spcBef>
            </a:pPr>
            <a:r>
              <a:rPr lang="en-US" sz="1800" dirty="0"/>
              <a:t>Immediately - June 30, 2021 - Lease Termination and Nonrenewal: </a:t>
            </a:r>
          </a:p>
          <a:p>
            <a:pPr marL="0" indent="0">
              <a:spcBef>
                <a:spcPts val="0"/>
              </a:spcBef>
            </a:pPr>
            <a:endParaRPr lang="en-US" sz="1800" dirty="0"/>
          </a:p>
          <a:p>
            <a:pPr marL="0" indent="0">
              <a:spcBef>
                <a:spcPts val="0"/>
              </a:spcBef>
            </a:pPr>
            <a:r>
              <a:rPr lang="en-US" sz="1800" dirty="0"/>
              <a:t>Residential landlords can terminate or not renew a lease where:</a:t>
            </a:r>
          </a:p>
          <a:p>
            <a:pPr marL="0" indent="0">
              <a:spcBef>
                <a:spcPts val="0"/>
              </a:spcBef>
            </a:pPr>
            <a:endParaRPr lang="en-US" sz="1800" dirty="0"/>
          </a:p>
          <a:p>
            <a:pPr indent="-457200">
              <a:spcBef>
                <a:spcPts val="0"/>
              </a:spcBef>
              <a:buFont typeface="Arial" panose="020B0604020202020204" pitchFamily="34" charset="0"/>
              <a:buChar char="•"/>
            </a:pPr>
            <a:r>
              <a:rPr lang="en-US" sz="1800" dirty="0"/>
              <a:t>The tenant serious endanger safety of others or significantly damages property</a:t>
            </a:r>
          </a:p>
          <a:p>
            <a:pPr indent="-457200">
              <a:spcBef>
                <a:spcPts val="0"/>
              </a:spcBef>
              <a:buFont typeface="Arial" panose="020B0604020202020204" pitchFamily="34" charset="0"/>
              <a:buChar char="•"/>
            </a:pPr>
            <a:r>
              <a:rPr lang="en-US" sz="1800" dirty="0"/>
              <a:t>The tenant violates Minn. Stat. § 504B.171, </a:t>
            </a:r>
            <a:r>
              <a:rPr lang="en-US" sz="1800" dirty="0" err="1"/>
              <a:t>Subd</a:t>
            </a:r>
            <a:r>
              <a:rPr lang="en-US" sz="1800" dirty="0"/>
              <a:t>. 1.</a:t>
            </a:r>
          </a:p>
          <a:p>
            <a:pPr indent="-457200">
              <a:spcBef>
                <a:spcPts val="0"/>
              </a:spcBef>
              <a:buFont typeface="Arial" panose="020B0604020202020204" pitchFamily="34" charset="0"/>
              <a:buChar char="•"/>
            </a:pPr>
            <a:r>
              <a:rPr lang="en-US" sz="1800" dirty="0"/>
              <a:t>The tenant commits material lease violations</a:t>
            </a:r>
          </a:p>
          <a:p>
            <a:pPr indent="-457200">
              <a:spcBef>
                <a:spcPts val="0"/>
              </a:spcBef>
              <a:buFont typeface="Arial" panose="020B0604020202020204" pitchFamily="34" charset="0"/>
              <a:buChar char="•"/>
            </a:pPr>
            <a:r>
              <a:rPr lang="en-US" sz="1800" dirty="0"/>
              <a:t>The manufactured home park resident violates Minn. Stat. § 327C.09, Subds. 3 and 5, if endangering the safety of other residents or park personnel</a:t>
            </a:r>
          </a:p>
          <a:p>
            <a:pPr indent="-457200">
              <a:spcBef>
                <a:spcPts val="0"/>
              </a:spcBef>
              <a:buFont typeface="Arial" panose="020B0604020202020204" pitchFamily="34" charset="0"/>
              <a:buChar char="•"/>
            </a:pPr>
            <a:r>
              <a:rPr lang="en-US" sz="1800" dirty="0"/>
              <a:t>Nonpayment of rent if the tenant is (1) eligible for assistance and (2) refuses to apply or provide information to the landlord or refuses to provide proof to the landlord that the tenant applied.</a:t>
            </a:r>
          </a:p>
          <a:p>
            <a:pPr indent="-457200">
              <a:spcBef>
                <a:spcPts val="0"/>
              </a:spcBef>
              <a:buFont typeface="Arial" panose="020B0604020202020204" pitchFamily="34" charset="0"/>
              <a:buChar char="•"/>
            </a:pPr>
            <a:r>
              <a:rPr lang="en-US" sz="1800" dirty="0"/>
              <a:t>The tenant or occupant abandons the premises.</a:t>
            </a:r>
          </a:p>
          <a:p>
            <a:pPr indent="-457200">
              <a:spcBef>
                <a:spcPts val="0"/>
              </a:spcBef>
              <a:buFont typeface="Arial" panose="020B0604020202020204" pitchFamily="34" charset="0"/>
              <a:buChar char="•"/>
            </a:pPr>
            <a:r>
              <a:rPr lang="en-US" sz="1800" dirty="0"/>
              <a:t>The tenant requests termination.</a:t>
            </a:r>
          </a:p>
          <a:p>
            <a:pPr indent="-457200">
              <a:spcBef>
                <a:spcPts val="0"/>
              </a:spcBef>
              <a:buFont typeface="Arial" panose="020B0604020202020204" pitchFamily="34" charset="0"/>
              <a:buChar char="•"/>
            </a:pPr>
            <a:r>
              <a:rPr lang="en-US" sz="1800" dirty="0"/>
              <a:t>Limitations on lease termination and nonrenewal do not apply to commercial leases.</a:t>
            </a:r>
          </a:p>
          <a:p>
            <a:pPr marL="0" indent="0">
              <a:spcBef>
                <a:spcPts val="0"/>
              </a:spcBef>
            </a:pPr>
            <a:endParaRPr lang="en-US" sz="1800" dirty="0"/>
          </a:p>
          <a:p>
            <a:pPr marL="0" indent="0">
              <a:spcBef>
                <a:spcPts val="0"/>
              </a:spcBef>
            </a:pPr>
            <a:endParaRPr lang="en-US" sz="1800" dirty="0"/>
          </a:p>
        </p:txBody>
      </p:sp>
    </p:spTree>
    <p:extLst>
      <p:ext uri="{BB962C8B-B14F-4D97-AF65-F5344CB8AC3E}">
        <p14:creationId xmlns:p14="http://schemas.microsoft.com/office/powerpoint/2010/main" val="2210757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C3FF7-9106-46D9-9DE2-354B7C3A2314}"/>
              </a:ext>
            </a:extLst>
          </p:cNvPr>
          <p:cNvSpPr>
            <a:spLocks noGrp="1"/>
          </p:cNvSpPr>
          <p:nvPr>
            <p:ph type="title"/>
          </p:nvPr>
        </p:nvSpPr>
        <p:spPr/>
        <p:txBody>
          <a:bodyPr/>
          <a:lstStyle/>
          <a:p>
            <a:r>
              <a:rPr lang="en-US" dirty="0"/>
              <a:t>Eviction Transition</a:t>
            </a:r>
          </a:p>
        </p:txBody>
      </p:sp>
      <p:sp>
        <p:nvSpPr>
          <p:cNvPr id="3" name="Text Placeholder 2">
            <a:extLst>
              <a:ext uri="{FF2B5EF4-FFF2-40B4-BE49-F238E27FC236}">
                <a16:creationId xmlns:a16="http://schemas.microsoft.com/office/drawing/2014/main" id="{9BBD3882-380E-411F-88F7-FE69322CC089}"/>
              </a:ext>
            </a:extLst>
          </p:cNvPr>
          <p:cNvSpPr>
            <a:spLocks noGrp="1"/>
          </p:cNvSpPr>
          <p:nvPr>
            <p:ph type="body" idx="1"/>
          </p:nvPr>
        </p:nvSpPr>
        <p:spPr>
          <a:xfrm>
            <a:off x="487018" y="1570384"/>
            <a:ext cx="9562836" cy="4678016"/>
          </a:xfrm>
        </p:spPr>
        <p:txBody>
          <a:bodyPr>
            <a:normAutofit fontScale="92500"/>
          </a:bodyPr>
          <a:lstStyle/>
          <a:p>
            <a:pPr marL="0" indent="0">
              <a:spcBef>
                <a:spcPts val="0"/>
              </a:spcBef>
            </a:pPr>
            <a:r>
              <a:rPr lang="en-US" sz="2800" dirty="0"/>
              <a:t>Immediately - June 30, 2021 - Eviction Court Cases:</a:t>
            </a:r>
          </a:p>
          <a:p>
            <a:pPr marL="0" indent="0">
              <a:spcBef>
                <a:spcPts val="0"/>
              </a:spcBef>
            </a:pPr>
            <a:endParaRPr lang="en-US" sz="2800" dirty="0"/>
          </a:p>
          <a:p>
            <a:pPr marL="0" indent="0">
              <a:spcBef>
                <a:spcPts val="0"/>
              </a:spcBef>
            </a:pPr>
            <a:r>
              <a:rPr lang="en-US" dirty="0"/>
              <a:t>Eviction court cases may be filed where:</a:t>
            </a:r>
          </a:p>
          <a:p>
            <a:pPr marL="0" indent="0">
              <a:spcBef>
                <a:spcPts val="0"/>
              </a:spcBef>
            </a:pPr>
            <a:endParaRPr lang="en-US" dirty="0"/>
          </a:p>
          <a:p>
            <a:pPr indent="-457200">
              <a:spcBef>
                <a:spcPts val="0"/>
              </a:spcBef>
              <a:buFont typeface="Arial" panose="020B0604020202020204" pitchFamily="34" charset="0"/>
              <a:buChar char="•"/>
            </a:pPr>
            <a:r>
              <a:rPr lang="en-US" dirty="0"/>
              <a:t>The tenant serious endanger safety of others or significantly damages property</a:t>
            </a:r>
          </a:p>
          <a:p>
            <a:pPr indent="-457200">
              <a:spcBef>
                <a:spcPts val="0"/>
              </a:spcBef>
              <a:buFont typeface="Arial" panose="020B0604020202020204" pitchFamily="34" charset="0"/>
              <a:buChar char="•"/>
            </a:pPr>
            <a:r>
              <a:rPr lang="en-US" dirty="0"/>
              <a:t>The tenant violates Minn. Stat. § 504B.171, </a:t>
            </a:r>
            <a:r>
              <a:rPr lang="en-US" dirty="0" err="1"/>
              <a:t>Subd</a:t>
            </a:r>
            <a:r>
              <a:rPr lang="en-US" dirty="0"/>
              <a:t>. 1.</a:t>
            </a:r>
          </a:p>
          <a:p>
            <a:pPr indent="-457200">
              <a:spcBef>
                <a:spcPts val="0"/>
              </a:spcBef>
              <a:buFont typeface="Arial" panose="020B0604020202020204" pitchFamily="34" charset="0"/>
              <a:buChar char="•"/>
            </a:pPr>
            <a:r>
              <a:rPr lang="en-US" dirty="0"/>
              <a:t>The manufactured home park resident violates Minn. Stat. § 327C.09, Subds. 3 and 5, if endangering the safety of other 30.18 residents or park personnel</a:t>
            </a:r>
          </a:p>
          <a:p>
            <a:pPr indent="-457200">
              <a:spcBef>
                <a:spcPts val="0"/>
              </a:spcBef>
              <a:buFont typeface="Arial" panose="020B0604020202020204" pitchFamily="34" charset="0"/>
              <a:buChar char="•"/>
            </a:pPr>
            <a:r>
              <a:rPr lang="en-US" dirty="0"/>
              <a:t>Nonpayment of rent if the tenant is (1) eligible for assistance and (2) refuses to apply or provide information to the landlord or refuses to provide proof to the landlord that the tenant applied.</a:t>
            </a:r>
          </a:p>
          <a:p>
            <a:pPr indent="-457200">
              <a:spcBef>
                <a:spcPts val="0"/>
              </a:spcBef>
              <a:buFont typeface="Arial" panose="020B0604020202020204" pitchFamily="34" charset="0"/>
              <a:buChar char="•"/>
            </a:pPr>
            <a:r>
              <a:rPr lang="en-US" dirty="0"/>
              <a:t>The tenant or occupant abandons the premises.</a:t>
            </a:r>
          </a:p>
          <a:p>
            <a:pPr indent="-457200">
              <a:spcBef>
                <a:spcPts val="0"/>
              </a:spcBef>
              <a:buFont typeface="Arial" panose="020B0604020202020204" pitchFamily="34" charset="0"/>
              <a:buChar char="•"/>
            </a:pPr>
            <a:r>
              <a:rPr lang="en-US" dirty="0"/>
              <a:t>These limitations apply to eviction court cases for commercial leases, mortgage foreclosure and contract for deed cancellation.</a:t>
            </a:r>
          </a:p>
          <a:p>
            <a:pPr marL="0" indent="0">
              <a:spcBef>
                <a:spcPts val="0"/>
              </a:spcBef>
            </a:pPr>
            <a:endParaRPr lang="en-US" dirty="0"/>
          </a:p>
        </p:txBody>
      </p:sp>
    </p:spTree>
    <p:extLst>
      <p:ext uri="{BB962C8B-B14F-4D97-AF65-F5344CB8AC3E}">
        <p14:creationId xmlns:p14="http://schemas.microsoft.com/office/powerpoint/2010/main" val="421829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913E0-C4F7-42C7-8F05-5B5D33E6A2D1}"/>
              </a:ext>
            </a:extLst>
          </p:cNvPr>
          <p:cNvSpPr>
            <a:spLocks noGrp="1"/>
          </p:cNvSpPr>
          <p:nvPr>
            <p:ph type="title"/>
          </p:nvPr>
        </p:nvSpPr>
        <p:spPr/>
        <p:txBody>
          <a:bodyPr/>
          <a:lstStyle/>
          <a:p>
            <a:r>
              <a:rPr lang="en-US" dirty="0"/>
              <a:t>Eviction Transition</a:t>
            </a:r>
          </a:p>
        </p:txBody>
      </p:sp>
      <p:sp>
        <p:nvSpPr>
          <p:cNvPr id="3" name="Text Placeholder 2">
            <a:extLst>
              <a:ext uri="{FF2B5EF4-FFF2-40B4-BE49-F238E27FC236}">
                <a16:creationId xmlns:a16="http://schemas.microsoft.com/office/drawing/2014/main" id="{1DBB9765-A596-4DAA-9993-AE7F836BF0DD}"/>
              </a:ext>
            </a:extLst>
          </p:cNvPr>
          <p:cNvSpPr>
            <a:spLocks noGrp="1"/>
          </p:cNvSpPr>
          <p:nvPr>
            <p:ph type="body" idx="1"/>
          </p:nvPr>
        </p:nvSpPr>
        <p:spPr>
          <a:xfrm>
            <a:off x="645130" y="1331844"/>
            <a:ext cx="9404723" cy="4916556"/>
          </a:xfrm>
        </p:spPr>
        <p:txBody>
          <a:bodyPr>
            <a:normAutofit lnSpcReduction="10000"/>
          </a:bodyPr>
          <a:lstStyle/>
          <a:p>
            <a:pPr marL="0" indent="0">
              <a:spcBef>
                <a:spcPts val="0"/>
              </a:spcBef>
            </a:pPr>
            <a:r>
              <a:rPr lang="en-US" dirty="0"/>
              <a:t>Immediately - June 30, 2021, and Through October 12, 2021- Manufactured Homes</a:t>
            </a:r>
          </a:p>
          <a:p>
            <a:pPr marL="0" indent="0">
              <a:spcBef>
                <a:spcPts val="0"/>
              </a:spcBef>
            </a:pPr>
            <a:endParaRPr lang="en-US" dirty="0"/>
          </a:p>
          <a:p>
            <a:pPr marL="0" indent="0">
              <a:spcBef>
                <a:spcPts val="0"/>
              </a:spcBef>
            </a:pPr>
            <a:r>
              <a:rPr lang="en-US" dirty="0"/>
              <a:t>Manufactured home parks can terminate leases and filed eviction court cases where:</a:t>
            </a:r>
          </a:p>
          <a:p>
            <a:pPr marL="0" indent="0">
              <a:spcBef>
                <a:spcPts val="0"/>
              </a:spcBef>
            </a:pPr>
            <a:endParaRPr lang="en-US" dirty="0"/>
          </a:p>
          <a:p>
            <a:pPr indent="-457200">
              <a:spcBef>
                <a:spcPts val="0"/>
              </a:spcBef>
              <a:buFont typeface="Arial" panose="020B0604020202020204" pitchFamily="34" charset="0"/>
              <a:buChar char="•"/>
            </a:pPr>
            <a:r>
              <a:rPr lang="en-US" dirty="0"/>
              <a:t>The manufactured home park resident violates Minn. Stat. § 327C.09, Subds. 3 and 5, if endangering the safety of other 30.18 residents or park personnel</a:t>
            </a:r>
          </a:p>
          <a:p>
            <a:pPr marL="0" indent="0">
              <a:spcBef>
                <a:spcPts val="0"/>
              </a:spcBef>
            </a:pPr>
            <a:endParaRPr lang="en-US" dirty="0"/>
          </a:p>
          <a:p>
            <a:pPr marL="0" indent="0">
              <a:spcBef>
                <a:spcPts val="0"/>
              </a:spcBef>
            </a:pPr>
            <a:r>
              <a:rPr lang="en-US" dirty="0"/>
              <a:t>Owners of security interests in manufactured homes located in Minnesota pursuant to Minnesota Statutes, section 327.64 may not:</a:t>
            </a:r>
          </a:p>
          <a:p>
            <a:pPr marL="0" indent="0">
              <a:spcBef>
                <a:spcPts val="0"/>
              </a:spcBef>
            </a:pPr>
            <a:endParaRPr lang="en-US" dirty="0"/>
          </a:p>
          <a:p>
            <a:pPr indent="-457200">
              <a:spcBef>
                <a:spcPts val="0"/>
              </a:spcBef>
              <a:buFont typeface="Arial" panose="020B0604020202020204" pitchFamily="34" charset="0"/>
              <a:buChar char="•"/>
            </a:pPr>
            <a:r>
              <a:rPr lang="en-US" dirty="0"/>
              <a:t>Deliver default notices </a:t>
            </a:r>
          </a:p>
          <a:p>
            <a:pPr indent="-457200">
              <a:spcBef>
                <a:spcPts val="0"/>
              </a:spcBef>
              <a:buFont typeface="Arial" panose="020B0604020202020204" pitchFamily="34" charset="0"/>
              <a:buChar char="•"/>
            </a:pPr>
            <a:r>
              <a:rPr lang="en-US" dirty="0"/>
              <a:t>File an action for a court order to remove an occupant from a manufactured home.</a:t>
            </a:r>
          </a:p>
          <a:p>
            <a:pPr marL="0" indent="0">
              <a:spcBef>
                <a:spcPts val="0"/>
              </a:spcBef>
            </a:pPr>
            <a:endParaRPr lang="en-US" dirty="0"/>
          </a:p>
        </p:txBody>
      </p:sp>
    </p:spTree>
    <p:extLst>
      <p:ext uri="{BB962C8B-B14F-4D97-AF65-F5344CB8AC3E}">
        <p14:creationId xmlns:p14="http://schemas.microsoft.com/office/powerpoint/2010/main" val="479187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11A5-50A5-4EDB-A090-CBE783569854}"/>
              </a:ext>
            </a:extLst>
          </p:cNvPr>
          <p:cNvSpPr>
            <a:spLocks noGrp="1"/>
          </p:cNvSpPr>
          <p:nvPr>
            <p:ph type="title"/>
          </p:nvPr>
        </p:nvSpPr>
        <p:spPr/>
        <p:txBody>
          <a:bodyPr>
            <a:normAutofit/>
          </a:bodyPr>
          <a:lstStyle/>
          <a:p>
            <a:r>
              <a:rPr lang="en-US" dirty="0"/>
              <a:t>Eviction Transition</a:t>
            </a:r>
          </a:p>
        </p:txBody>
      </p:sp>
      <p:sp>
        <p:nvSpPr>
          <p:cNvPr id="3" name="Text Placeholder 2">
            <a:extLst>
              <a:ext uri="{FF2B5EF4-FFF2-40B4-BE49-F238E27FC236}">
                <a16:creationId xmlns:a16="http://schemas.microsoft.com/office/drawing/2014/main" id="{B0F741B0-3A3A-4341-B8D2-174AB53AE4F0}"/>
              </a:ext>
            </a:extLst>
          </p:cNvPr>
          <p:cNvSpPr>
            <a:spLocks noGrp="1"/>
          </p:cNvSpPr>
          <p:nvPr>
            <p:ph type="body" idx="1"/>
          </p:nvPr>
        </p:nvSpPr>
        <p:spPr>
          <a:xfrm>
            <a:off x="646111" y="1391478"/>
            <a:ext cx="9483255" cy="5128592"/>
          </a:xfrm>
        </p:spPr>
        <p:txBody>
          <a:bodyPr>
            <a:noAutofit/>
          </a:bodyPr>
          <a:lstStyle/>
          <a:p>
            <a:pPr marL="0" indent="0">
              <a:spcBef>
                <a:spcPts val="0"/>
              </a:spcBef>
            </a:pPr>
            <a:r>
              <a:rPr lang="en-US" dirty="0"/>
              <a:t>At 15 Days:- July 14, 2021- Eviction Court Cases: </a:t>
            </a:r>
          </a:p>
          <a:p>
            <a:pPr marL="0" indent="0">
              <a:spcBef>
                <a:spcPts val="0"/>
              </a:spcBef>
            </a:pPr>
            <a:endParaRPr lang="en-US" dirty="0"/>
          </a:p>
          <a:p>
            <a:pPr marL="285750" indent="-285750">
              <a:spcBef>
                <a:spcPts val="0"/>
              </a:spcBef>
              <a:buFont typeface="Arial" panose="020B0604020202020204" pitchFamily="34" charset="0"/>
              <a:buChar char="•"/>
            </a:pPr>
            <a:r>
              <a:rPr lang="en-US" b="1" i="1" dirty="0"/>
              <a:t>New: Residential and commercial landlords can file eviction actions where the tenant commits material lease violations.</a:t>
            </a:r>
          </a:p>
          <a:p>
            <a:pPr marL="285750" indent="-285750">
              <a:spcBef>
                <a:spcPts val="0"/>
              </a:spcBef>
              <a:buFont typeface="Arial" panose="020B0604020202020204" pitchFamily="34" charset="0"/>
              <a:buChar char="•"/>
            </a:pPr>
            <a:r>
              <a:rPr lang="en-US" dirty="0"/>
              <a:t>The tenant serious endanger safety of others or significantly damages property</a:t>
            </a:r>
          </a:p>
          <a:p>
            <a:pPr marL="285750" indent="-285750">
              <a:spcBef>
                <a:spcPts val="0"/>
              </a:spcBef>
              <a:buFont typeface="Arial" panose="020B0604020202020204" pitchFamily="34" charset="0"/>
              <a:buChar char="•"/>
            </a:pPr>
            <a:r>
              <a:rPr lang="en-US" dirty="0"/>
              <a:t>The tenant violates Minn. Stat. § 504B.171, </a:t>
            </a:r>
            <a:r>
              <a:rPr lang="en-US" dirty="0" err="1"/>
              <a:t>Subd</a:t>
            </a:r>
            <a:r>
              <a:rPr lang="en-US" dirty="0"/>
              <a:t>. 1.</a:t>
            </a:r>
          </a:p>
          <a:p>
            <a:pPr marL="285750" indent="-285750">
              <a:spcBef>
                <a:spcPts val="0"/>
              </a:spcBef>
              <a:buFont typeface="Arial" panose="020B0604020202020204" pitchFamily="34" charset="0"/>
              <a:buChar char="•"/>
            </a:pPr>
            <a:r>
              <a:rPr lang="en-US" dirty="0"/>
              <a:t>The manufactured home park resident violates Minn. Stat. § 327C.09, Subds. 3 and 5, if endangering the safety of other 30.18 residents or park personnel</a:t>
            </a:r>
          </a:p>
          <a:p>
            <a:pPr marL="285750" indent="-285750">
              <a:spcBef>
                <a:spcPts val="0"/>
              </a:spcBef>
              <a:buFont typeface="Arial" panose="020B0604020202020204" pitchFamily="34" charset="0"/>
              <a:buChar char="•"/>
            </a:pPr>
            <a:r>
              <a:rPr lang="en-US" dirty="0"/>
              <a:t>Nonpayment of rent if the tenant is (1) eligible for assistance and (2) refuses to apply or provide information to the landlord or refuses to provide proof to the landlord that the tenant applied.</a:t>
            </a:r>
          </a:p>
          <a:p>
            <a:pPr marL="285750" indent="-285750">
              <a:spcBef>
                <a:spcPts val="0"/>
              </a:spcBef>
              <a:buFont typeface="Arial" panose="020B0604020202020204" pitchFamily="34" charset="0"/>
              <a:buChar char="•"/>
            </a:pPr>
            <a:r>
              <a:rPr lang="en-US" dirty="0"/>
              <a:t>The tenant or occupant abandons the premises.</a:t>
            </a:r>
          </a:p>
          <a:p>
            <a:pPr marL="285750" indent="-285750">
              <a:spcBef>
                <a:spcPts val="0"/>
              </a:spcBef>
              <a:buFont typeface="Arial" panose="020B0604020202020204" pitchFamily="34" charset="0"/>
              <a:buChar char="•"/>
            </a:pPr>
            <a:r>
              <a:rPr lang="en-US" dirty="0"/>
              <a:t>These limitations apply to eviction court cases for commercial leases, mortgage foreclosure and contract for deed cancellation.</a:t>
            </a:r>
          </a:p>
          <a:p>
            <a:pPr marL="0" indent="0">
              <a:spcBef>
                <a:spcPts val="0"/>
              </a:spcBef>
            </a:pPr>
            <a:endParaRPr lang="en-US" dirty="0"/>
          </a:p>
        </p:txBody>
      </p:sp>
    </p:spTree>
    <p:extLst>
      <p:ext uri="{BB962C8B-B14F-4D97-AF65-F5344CB8AC3E}">
        <p14:creationId xmlns:p14="http://schemas.microsoft.com/office/powerpoint/2010/main" val="3262833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AAE65-2390-4275-942D-0B8D2896131A}"/>
              </a:ext>
            </a:extLst>
          </p:cNvPr>
          <p:cNvSpPr>
            <a:spLocks noGrp="1"/>
          </p:cNvSpPr>
          <p:nvPr>
            <p:ph type="title"/>
          </p:nvPr>
        </p:nvSpPr>
        <p:spPr/>
        <p:txBody>
          <a:bodyPr/>
          <a:lstStyle/>
          <a:p>
            <a:r>
              <a:rPr lang="en-US" dirty="0"/>
              <a:t>Eviction Transition</a:t>
            </a:r>
          </a:p>
        </p:txBody>
      </p:sp>
      <p:sp>
        <p:nvSpPr>
          <p:cNvPr id="3" name="Text Placeholder 2">
            <a:extLst>
              <a:ext uri="{FF2B5EF4-FFF2-40B4-BE49-F238E27FC236}">
                <a16:creationId xmlns:a16="http://schemas.microsoft.com/office/drawing/2014/main" id="{8A7AFB37-7B8B-4D44-A5BA-17C547F96364}"/>
              </a:ext>
            </a:extLst>
          </p:cNvPr>
          <p:cNvSpPr>
            <a:spLocks noGrp="1"/>
          </p:cNvSpPr>
          <p:nvPr>
            <p:ph type="body" idx="1"/>
          </p:nvPr>
        </p:nvSpPr>
        <p:spPr>
          <a:xfrm>
            <a:off x="447262" y="1361662"/>
            <a:ext cx="9602592" cy="4886738"/>
          </a:xfrm>
        </p:spPr>
        <p:txBody>
          <a:bodyPr>
            <a:normAutofit fontScale="70000" lnSpcReduction="20000"/>
          </a:bodyPr>
          <a:lstStyle/>
          <a:p>
            <a:pPr marL="0" indent="0">
              <a:spcBef>
                <a:spcPts val="0"/>
              </a:spcBef>
            </a:pPr>
            <a:r>
              <a:rPr lang="en-US" sz="2800" dirty="0"/>
              <a:t>At 45 Days - August 13, 2021- Lease Termination and Nonrenewal:</a:t>
            </a:r>
          </a:p>
          <a:p>
            <a:pPr marL="0" indent="0">
              <a:spcBef>
                <a:spcPts val="0"/>
              </a:spcBef>
            </a:pPr>
            <a:endParaRPr lang="en-US" sz="2800" dirty="0"/>
          </a:p>
          <a:p>
            <a:pPr marL="285750" indent="-285750">
              <a:spcBef>
                <a:spcPts val="0"/>
              </a:spcBef>
              <a:buFont typeface="Arial" panose="020B0604020202020204" pitchFamily="34" charset="0"/>
              <a:buChar char="•"/>
            </a:pPr>
            <a:r>
              <a:rPr lang="en-US" sz="2800" b="1" i="1" dirty="0"/>
              <a:t>New: Residential landlords can terminate or not renew the lease if the tenant owes rent and is ineligible for emergency rent assistance.</a:t>
            </a:r>
          </a:p>
          <a:p>
            <a:pPr marL="285750" indent="-285750">
              <a:spcBef>
                <a:spcPts val="0"/>
              </a:spcBef>
              <a:buFont typeface="Arial" panose="020B0604020202020204" pitchFamily="34" charset="0"/>
              <a:buChar char="•"/>
            </a:pPr>
            <a:r>
              <a:rPr lang="en-US" sz="2800" dirty="0"/>
              <a:t>The tenant serious endanger safety of others or significantly damages property</a:t>
            </a:r>
          </a:p>
          <a:p>
            <a:pPr marL="285750" indent="-285750">
              <a:spcBef>
                <a:spcPts val="0"/>
              </a:spcBef>
              <a:buFont typeface="Arial" panose="020B0604020202020204" pitchFamily="34" charset="0"/>
              <a:buChar char="•"/>
            </a:pPr>
            <a:r>
              <a:rPr lang="en-US" sz="2800" dirty="0"/>
              <a:t>The tenant violates Minn. Stat. § 504B.171, </a:t>
            </a:r>
            <a:r>
              <a:rPr lang="en-US" sz="2800" dirty="0" err="1"/>
              <a:t>Subd</a:t>
            </a:r>
            <a:r>
              <a:rPr lang="en-US" sz="2800" dirty="0"/>
              <a:t>. 1.</a:t>
            </a:r>
          </a:p>
          <a:p>
            <a:pPr marL="285750" indent="-285750">
              <a:spcBef>
                <a:spcPts val="0"/>
              </a:spcBef>
              <a:buFont typeface="Arial" panose="020B0604020202020204" pitchFamily="34" charset="0"/>
              <a:buChar char="•"/>
            </a:pPr>
            <a:r>
              <a:rPr lang="en-US" sz="2800" dirty="0"/>
              <a:t>The tenant commits material lease violations</a:t>
            </a:r>
          </a:p>
          <a:p>
            <a:pPr marL="285750" indent="-285750">
              <a:spcBef>
                <a:spcPts val="0"/>
              </a:spcBef>
              <a:buFont typeface="Arial" panose="020B0604020202020204" pitchFamily="34" charset="0"/>
              <a:buChar char="•"/>
            </a:pPr>
            <a:r>
              <a:rPr lang="en-US" sz="2800" dirty="0"/>
              <a:t>The manufactured home park resident violates Minn. Stat. § 327C.09, Subds. 3 and 5, if endangering the safety of other residents or park personnel</a:t>
            </a:r>
          </a:p>
          <a:p>
            <a:pPr marL="285750" indent="-285750">
              <a:spcBef>
                <a:spcPts val="0"/>
              </a:spcBef>
              <a:buFont typeface="Arial" panose="020B0604020202020204" pitchFamily="34" charset="0"/>
              <a:buChar char="•"/>
            </a:pPr>
            <a:r>
              <a:rPr lang="en-US" sz="2800" dirty="0"/>
              <a:t>Nonpayment of rent if the tenant is (1) eligible for assistance and (2) refuses to apply or provide information to the landlord or refuses to provide proof to the landlord that the tenant applied.</a:t>
            </a:r>
          </a:p>
          <a:p>
            <a:pPr marL="285750" indent="-285750">
              <a:spcBef>
                <a:spcPts val="0"/>
              </a:spcBef>
              <a:buFont typeface="Arial" panose="020B0604020202020204" pitchFamily="34" charset="0"/>
              <a:buChar char="•"/>
            </a:pPr>
            <a:r>
              <a:rPr lang="en-US" sz="2800" dirty="0"/>
              <a:t>The tenant or occupant abandons the premises.</a:t>
            </a:r>
          </a:p>
          <a:p>
            <a:pPr marL="285750" indent="-285750">
              <a:spcBef>
                <a:spcPts val="0"/>
              </a:spcBef>
              <a:buFont typeface="Arial" panose="020B0604020202020204" pitchFamily="34" charset="0"/>
              <a:buChar char="•"/>
            </a:pPr>
            <a:r>
              <a:rPr lang="en-US" sz="2800" dirty="0"/>
              <a:t>The tenant requests termination.</a:t>
            </a:r>
          </a:p>
          <a:p>
            <a:pPr marL="285750" indent="-285750">
              <a:spcBef>
                <a:spcPts val="0"/>
              </a:spcBef>
              <a:buFont typeface="Arial" panose="020B0604020202020204" pitchFamily="34" charset="0"/>
              <a:buChar char="•"/>
            </a:pPr>
            <a:r>
              <a:rPr lang="en-US" sz="2800" dirty="0"/>
              <a:t>Limitations on lease termination and nonrenewal do not apply to commercial leases.</a:t>
            </a:r>
          </a:p>
          <a:p>
            <a:pPr marL="285750" indent="-285750">
              <a:spcBef>
                <a:spcPts val="0"/>
              </a:spcBef>
              <a:buFont typeface="Arial" panose="020B0604020202020204" pitchFamily="34" charset="0"/>
              <a:buChar char="•"/>
            </a:pPr>
            <a:endParaRPr lang="en-US" sz="2800" dirty="0"/>
          </a:p>
          <a:p>
            <a:pPr marL="0" indent="0">
              <a:spcBef>
                <a:spcPts val="0"/>
              </a:spcBef>
            </a:pPr>
            <a:endParaRPr lang="en-US" sz="2800" dirty="0"/>
          </a:p>
          <a:p>
            <a:endParaRPr lang="en-US" dirty="0"/>
          </a:p>
        </p:txBody>
      </p:sp>
    </p:spTree>
    <p:extLst>
      <p:ext uri="{BB962C8B-B14F-4D97-AF65-F5344CB8AC3E}">
        <p14:creationId xmlns:p14="http://schemas.microsoft.com/office/powerpoint/2010/main" val="1549089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40"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F215CB02-196B-41A5-AFED-F7318AE078AA}"/>
              </a:ext>
            </a:extLst>
          </p:cNvPr>
          <p:cNvSpPr>
            <a:spLocks noGrp="1"/>
          </p:cNvSpPr>
          <p:nvPr>
            <p:ph type="title"/>
          </p:nvPr>
        </p:nvSpPr>
        <p:spPr>
          <a:xfrm>
            <a:off x="806195" y="804672"/>
            <a:ext cx="3521359" cy="5248656"/>
          </a:xfrm>
        </p:spPr>
        <p:txBody>
          <a:bodyPr anchor="ctr">
            <a:normAutofit/>
          </a:bodyPr>
          <a:lstStyle/>
          <a:p>
            <a:pPr algn="ctr"/>
            <a:r>
              <a:rPr lang="en-US"/>
              <a:t>Anoka</a:t>
            </a:r>
            <a:br>
              <a:rPr lang="en-US"/>
            </a:br>
            <a:br>
              <a:rPr lang="en-US"/>
            </a:br>
            <a:r>
              <a:rPr lang="en-US"/>
              <a:t>Prevention &amp; Outreach</a:t>
            </a:r>
          </a:p>
        </p:txBody>
      </p:sp>
      <p:sp>
        <p:nvSpPr>
          <p:cNvPr id="3" name="Content Placeholder 2">
            <a:extLst>
              <a:ext uri="{FF2B5EF4-FFF2-40B4-BE49-F238E27FC236}">
                <a16:creationId xmlns:a16="http://schemas.microsoft.com/office/drawing/2014/main" id="{A7BAB8F9-0B00-4DBC-917B-CA844A33845C}"/>
              </a:ext>
            </a:extLst>
          </p:cNvPr>
          <p:cNvSpPr>
            <a:spLocks noGrp="1"/>
          </p:cNvSpPr>
          <p:nvPr>
            <p:ph idx="1"/>
          </p:nvPr>
        </p:nvSpPr>
        <p:spPr>
          <a:xfrm>
            <a:off x="4975861" y="804671"/>
            <a:ext cx="6399930" cy="5248657"/>
          </a:xfrm>
        </p:spPr>
        <p:txBody>
          <a:bodyPr anchor="ctr">
            <a:normAutofit/>
          </a:bodyPr>
          <a:lstStyle/>
          <a:p>
            <a:r>
              <a:rPr lang="en-US" dirty="0"/>
              <a:t>Agenda</a:t>
            </a:r>
          </a:p>
          <a:p>
            <a:pPr lvl="1"/>
            <a:r>
              <a:rPr lang="en-US" dirty="0"/>
              <a:t>Welcome &amp; Introductions – Via Chat</a:t>
            </a:r>
          </a:p>
          <a:p>
            <a:pPr lvl="1"/>
            <a:r>
              <a:rPr lang="en-US" dirty="0"/>
              <a:t>Prevention – Eviction Moratorium/Off-Ramp</a:t>
            </a:r>
          </a:p>
          <a:p>
            <a:pPr lvl="1"/>
            <a:r>
              <a:rPr lang="en-US" dirty="0"/>
              <a:t>Outreach – Community Update</a:t>
            </a:r>
          </a:p>
          <a:p>
            <a:pPr lvl="1"/>
            <a:r>
              <a:rPr lang="en-US" dirty="0"/>
              <a:t>MICH Updates</a:t>
            </a:r>
          </a:p>
        </p:txBody>
      </p:sp>
    </p:spTree>
    <p:extLst>
      <p:ext uri="{BB962C8B-B14F-4D97-AF65-F5344CB8AC3E}">
        <p14:creationId xmlns:p14="http://schemas.microsoft.com/office/powerpoint/2010/main" val="3007159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EC26E-2228-44AC-BF39-0E1201EF0DC3}"/>
              </a:ext>
            </a:extLst>
          </p:cNvPr>
          <p:cNvSpPr>
            <a:spLocks noGrp="1"/>
          </p:cNvSpPr>
          <p:nvPr>
            <p:ph type="title"/>
          </p:nvPr>
        </p:nvSpPr>
        <p:spPr/>
        <p:txBody>
          <a:bodyPr/>
          <a:lstStyle/>
          <a:p>
            <a:r>
              <a:rPr lang="en-US" dirty="0"/>
              <a:t>Eviction Transition</a:t>
            </a:r>
          </a:p>
        </p:txBody>
      </p:sp>
      <p:sp>
        <p:nvSpPr>
          <p:cNvPr id="3" name="Text Placeholder 2">
            <a:extLst>
              <a:ext uri="{FF2B5EF4-FFF2-40B4-BE49-F238E27FC236}">
                <a16:creationId xmlns:a16="http://schemas.microsoft.com/office/drawing/2014/main" id="{DF4056D4-7D38-4DEF-8DDE-6C3E9ECA4199}"/>
              </a:ext>
            </a:extLst>
          </p:cNvPr>
          <p:cNvSpPr>
            <a:spLocks noGrp="1"/>
          </p:cNvSpPr>
          <p:nvPr>
            <p:ph type="body" idx="1"/>
          </p:nvPr>
        </p:nvSpPr>
        <p:spPr>
          <a:xfrm>
            <a:off x="645132" y="1381540"/>
            <a:ext cx="9404722" cy="4866860"/>
          </a:xfrm>
        </p:spPr>
        <p:txBody>
          <a:bodyPr>
            <a:normAutofit fontScale="92500" lnSpcReduction="20000"/>
          </a:bodyPr>
          <a:lstStyle/>
          <a:p>
            <a:pPr marL="0" indent="0">
              <a:spcBef>
                <a:spcPts val="0"/>
              </a:spcBef>
            </a:pPr>
            <a:r>
              <a:rPr lang="en-US" sz="2400" dirty="0"/>
              <a:t>At 75 days - September 12, 2021 - Eviction Court Cases: </a:t>
            </a:r>
          </a:p>
          <a:p>
            <a:pPr marL="0" indent="0">
              <a:spcBef>
                <a:spcPts val="0"/>
              </a:spcBef>
            </a:pPr>
            <a:endParaRPr lang="en-US" sz="2400" dirty="0"/>
          </a:p>
          <a:p>
            <a:pPr marL="285750" indent="-285750">
              <a:spcBef>
                <a:spcPts val="0"/>
              </a:spcBef>
              <a:buFont typeface="Arial" panose="020B0604020202020204" pitchFamily="34" charset="0"/>
              <a:buChar char="•"/>
            </a:pPr>
            <a:r>
              <a:rPr lang="en-US" sz="2400" b="1" i="1" dirty="0"/>
              <a:t>New: Residential and commercial landlords can file nonpayment eviction actions for those ineligible for rental assistance.</a:t>
            </a:r>
          </a:p>
          <a:p>
            <a:pPr marL="285750" indent="-285750">
              <a:spcBef>
                <a:spcPts val="0"/>
              </a:spcBef>
              <a:buFont typeface="Arial" panose="020B0604020202020204" pitchFamily="34" charset="0"/>
              <a:buChar char="•"/>
            </a:pPr>
            <a:r>
              <a:rPr lang="en-US" sz="2400" dirty="0"/>
              <a:t>The tenant commits material lease violations.</a:t>
            </a:r>
          </a:p>
          <a:p>
            <a:pPr marL="285750" indent="-285750">
              <a:spcBef>
                <a:spcPts val="0"/>
              </a:spcBef>
              <a:buFont typeface="Arial" panose="020B0604020202020204" pitchFamily="34" charset="0"/>
              <a:buChar char="•"/>
            </a:pPr>
            <a:r>
              <a:rPr lang="en-US" sz="2400" dirty="0"/>
              <a:t>The tenant serious endanger safety of others or significantly damages property</a:t>
            </a:r>
          </a:p>
          <a:p>
            <a:pPr marL="285750" indent="-285750">
              <a:spcBef>
                <a:spcPts val="0"/>
              </a:spcBef>
              <a:buFont typeface="Arial" panose="020B0604020202020204" pitchFamily="34" charset="0"/>
              <a:buChar char="•"/>
            </a:pPr>
            <a:r>
              <a:rPr lang="en-US" sz="2400" dirty="0"/>
              <a:t>The tenant violates Minn. Stat. § 504B.171, </a:t>
            </a:r>
            <a:r>
              <a:rPr lang="en-US" sz="2400" dirty="0" err="1"/>
              <a:t>Subd</a:t>
            </a:r>
            <a:r>
              <a:rPr lang="en-US" sz="2400" dirty="0"/>
              <a:t>. 1.</a:t>
            </a:r>
          </a:p>
          <a:p>
            <a:pPr marL="285750" indent="-285750">
              <a:spcBef>
                <a:spcPts val="0"/>
              </a:spcBef>
              <a:buFont typeface="Arial" panose="020B0604020202020204" pitchFamily="34" charset="0"/>
              <a:buChar char="•"/>
            </a:pPr>
            <a:r>
              <a:rPr lang="en-US" sz="2400" dirty="0"/>
              <a:t>The manufactured home park resident violates Minn. Stat. § 327C.09, Subds. 3 and 5, if endangering the safety of other 30.18 residents or park personnel</a:t>
            </a:r>
          </a:p>
          <a:p>
            <a:pPr marL="285750" indent="-285750">
              <a:spcBef>
                <a:spcPts val="0"/>
              </a:spcBef>
              <a:buFont typeface="Arial" panose="020B0604020202020204" pitchFamily="34" charset="0"/>
              <a:buChar char="•"/>
            </a:pPr>
            <a:r>
              <a:rPr lang="en-US" sz="2400" dirty="0"/>
              <a:t>Nonpayment of rent if the tenant is (1) eligible for assistance and (2) refuses to apply or provide information to the landlord or refuses to provide proof to the landlord that the tenant applied.</a:t>
            </a:r>
          </a:p>
          <a:p>
            <a:pPr marL="285750" indent="-285750">
              <a:spcBef>
                <a:spcPts val="0"/>
              </a:spcBef>
              <a:buFont typeface="Arial" panose="020B0604020202020204" pitchFamily="34" charset="0"/>
              <a:buChar char="•"/>
            </a:pPr>
            <a:r>
              <a:rPr lang="en-US" sz="2400" dirty="0"/>
              <a:t>The tenant or occupant abandons the premises.</a:t>
            </a:r>
          </a:p>
          <a:p>
            <a:pPr marL="285750" indent="-285750">
              <a:spcBef>
                <a:spcPts val="0"/>
              </a:spcBef>
              <a:buFont typeface="Arial" panose="020B0604020202020204" pitchFamily="34" charset="0"/>
              <a:buChar char="•"/>
            </a:pPr>
            <a:r>
              <a:rPr lang="en-US" sz="2400" dirty="0"/>
              <a:t>These limitations apply to eviction court cases for commercial leases, mortgage foreclosure and contract for deed cancellation.</a:t>
            </a:r>
          </a:p>
          <a:p>
            <a:pPr marL="285750" indent="-285750">
              <a:spcBef>
                <a:spcPts val="0"/>
              </a:spcBef>
              <a:buFont typeface="Arial" panose="020B0604020202020204" pitchFamily="34" charset="0"/>
              <a:buChar char="•"/>
            </a:pPr>
            <a:endParaRPr lang="en-US" sz="2400" dirty="0"/>
          </a:p>
          <a:p>
            <a:endParaRPr lang="en-US" dirty="0"/>
          </a:p>
        </p:txBody>
      </p:sp>
    </p:spTree>
    <p:extLst>
      <p:ext uri="{BB962C8B-B14F-4D97-AF65-F5344CB8AC3E}">
        <p14:creationId xmlns:p14="http://schemas.microsoft.com/office/powerpoint/2010/main" val="1391748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E6995-0531-4959-BC10-54F24B83F4AE}"/>
              </a:ext>
            </a:extLst>
          </p:cNvPr>
          <p:cNvSpPr>
            <a:spLocks noGrp="1"/>
          </p:cNvSpPr>
          <p:nvPr>
            <p:ph type="title"/>
          </p:nvPr>
        </p:nvSpPr>
        <p:spPr/>
        <p:txBody>
          <a:bodyPr/>
          <a:lstStyle/>
          <a:p>
            <a:r>
              <a:rPr lang="en-US" dirty="0"/>
              <a:t>Eviction Transition</a:t>
            </a:r>
          </a:p>
        </p:txBody>
      </p:sp>
      <p:sp>
        <p:nvSpPr>
          <p:cNvPr id="3" name="Text Placeholder 2">
            <a:extLst>
              <a:ext uri="{FF2B5EF4-FFF2-40B4-BE49-F238E27FC236}">
                <a16:creationId xmlns:a16="http://schemas.microsoft.com/office/drawing/2014/main" id="{9CB2264B-3551-4F23-9286-11EF1800B6FE}"/>
              </a:ext>
            </a:extLst>
          </p:cNvPr>
          <p:cNvSpPr>
            <a:spLocks noGrp="1"/>
          </p:cNvSpPr>
          <p:nvPr>
            <p:ph type="body" idx="1"/>
          </p:nvPr>
        </p:nvSpPr>
        <p:spPr>
          <a:xfrm>
            <a:off x="417444" y="1222514"/>
            <a:ext cx="9632410" cy="5025886"/>
          </a:xfrm>
        </p:spPr>
        <p:txBody>
          <a:bodyPr>
            <a:normAutofit fontScale="70000" lnSpcReduction="20000"/>
          </a:bodyPr>
          <a:lstStyle/>
          <a:p>
            <a:pPr marL="0" indent="0">
              <a:spcBef>
                <a:spcPts val="0"/>
              </a:spcBef>
            </a:pPr>
            <a:r>
              <a:rPr lang="en-US" sz="2800" dirty="0"/>
              <a:t>At 105 days - October 12, 2021:</a:t>
            </a:r>
          </a:p>
          <a:p>
            <a:pPr marL="285750" indent="-285750">
              <a:spcBef>
                <a:spcPts val="0"/>
              </a:spcBef>
              <a:buFont typeface="Arial" panose="020B0604020202020204" pitchFamily="34" charset="0"/>
              <a:buChar char="•"/>
            </a:pPr>
            <a:r>
              <a:rPr lang="en-US" sz="2800" dirty="0"/>
              <a:t>The rent notice requirement ends for residential and commercial landlords.</a:t>
            </a:r>
          </a:p>
          <a:p>
            <a:pPr marL="285750" indent="-285750">
              <a:spcBef>
                <a:spcPts val="0"/>
              </a:spcBef>
              <a:buFont typeface="Arial" panose="020B0604020202020204" pitchFamily="34" charset="0"/>
              <a:buChar char="•"/>
            </a:pPr>
            <a:r>
              <a:rPr lang="en-US" sz="2800" dirty="0"/>
              <a:t>Residential landlords can terminate or not renew leases for file eviction court cases for any reason allowed by law except landlords cannot file eviction actions for nonpayment of rent against tenants with pending rental assistance application. </a:t>
            </a:r>
          </a:p>
          <a:p>
            <a:pPr marL="285750" indent="-285750">
              <a:spcBef>
                <a:spcPts val="0"/>
              </a:spcBef>
              <a:buFont typeface="Arial" panose="020B0604020202020204" pitchFamily="34" charset="0"/>
              <a:buChar char="•"/>
            </a:pPr>
            <a:r>
              <a:rPr lang="en-US" sz="2800" dirty="0"/>
              <a:t>Limitations on lease termination and nonrenewal do not apply to commercial leases.</a:t>
            </a:r>
          </a:p>
          <a:p>
            <a:pPr marL="0" indent="0">
              <a:spcBef>
                <a:spcPts val="0"/>
              </a:spcBef>
            </a:pPr>
            <a:endParaRPr lang="en-US" sz="2800" dirty="0"/>
          </a:p>
          <a:p>
            <a:pPr marL="0" indent="0">
              <a:spcBef>
                <a:spcPts val="0"/>
              </a:spcBef>
            </a:pPr>
            <a:r>
              <a:rPr lang="en-US" sz="2800" dirty="0"/>
              <a:t>Through June 1, 2022:</a:t>
            </a:r>
          </a:p>
          <a:p>
            <a:pPr marL="285750" indent="-285750">
              <a:spcBef>
                <a:spcPts val="0"/>
              </a:spcBef>
              <a:buFont typeface="Arial" panose="020B0604020202020204" pitchFamily="34" charset="0"/>
              <a:buChar char="•"/>
            </a:pPr>
            <a:r>
              <a:rPr lang="en-US" sz="2800" dirty="0"/>
              <a:t>Landlords cannot file eviction actions for nonpayment of rent against tenants with pending rental assistance application.</a:t>
            </a:r>
          </a:p>
          <a:p>
            <a:pPr marL="285750" indent="-285750">
              <a:spcBef>
                <a:spcPts val="0"/>
              </a:spcBef>
              <a:buFont typeface="Arial" panose="020B0604020202020204" pitchFamily="34" charset="0"/>
              <a:buChar char="•"/>
            </a:pPr>
            <a:r>
              <a:rPr lang="en-US" sz="2800" dirty="0"/>
              <a:t>Tenants must provide landlords or the court with proof of pending rental assistance application and the reason for delay in processing the application if the tenant reasonably has access to the information.</a:t>
            </a:r>
          </a:p>
          <a:p>
            <a:pPr marL="0" indent="0">
              <a:spcBef>
                <a:spcPts val="0"/>
              </a:spcBef>
            </a:pPr>
            <a:endParaRPr lang="en-US" sz="2800" dirty="0"/>
          </a:p>
          <a:p>
            <a:pPr marL="0" indent="0">
              <a:spcBef>
                <a:spcPts val="0"/>
              </a:spcBef>
            </a:pPr>
            <a:r>
              <a:rPr lang="en-US" sz="2800" dirty="0"/>
              <a:t>Emergency rent assistance only includes COVID money (Consolidated Appropriations Act or ARPA)</a:t>
            </a:r>
          </a:p>
          <a:p>
            <a:endParaRPr lang="en-US" dirty="0"/>
          </a:p>
        </p:txBody>
      </p:sp>
    </p:spTree>
    <p:extLst>
      <p:ext uri="{BB962C8B-B14F-4D97-AF65-F5344CB8AC3E}">
        <p14:creationId xmlns:p14="http://schemas.microsoft.com/office/powerpoint/2010/main" val="3244021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1"/>
          <p:cNvSpPr txBox="1">
            <a:spLocks noGrp="1"/>
          </p:cNvSpPr>
          <p:nvPr>
            <p:ph type="title"/>
          </p:nvPr>
        </p:nvSpPr>
        <p:spPr>
          <a:xfrm>
            <a:off x="1825752" y="228600"/>
            <a:ext cx="8534400" cy="914400"/>
          </a:xfrm>
          <a:prstGeom prst="rect">
            <a:avLst/>
          </a:prstGeom>
          <a:noFill/>
          <a:ln>
            <a:noFill/>
          </a:ln>
        </p:spPr>
        <p:txBody>
          <a:bodyPr spcFirstLastPara="1" vert="horz" wrap="square" lIns="91425" tIns="45700" rIns="91425" bIns="45700" rtlCol="0" anchor="b" anchorCtr="0">
            <a:normAutofit fontScale="90000"/>
          </a:bodyPr>
          <a:lstStyle/>
          <a:p>
            <a:pPr algn="ctr">
              <a:spcBef>
                <a:spcPts val="0"/>
              </a:spcBef>
              <a:buClr>
                <a:srgbClr val="7A9798"/>
              </a:buClr>
              <a:buSzPts val="2970"/>
            </a:pPr>
            <a:r>
              <a:rPr lang="en-US" sz="2970" dirty="0"/>
              <a:t>Coronavirus Aid, Relief, and. Economic Security (CARES) Act § 4024</a:t>
            </a:r>
            <a:endParaRPr dirty="0"/>
          </a:p>
        </p:txBody>
      </p:sp>
      <p:sp>
        <p:nvSpPr>
          <p:cNvPr id="356" name="Google Shape;356;p31"/>
          <p:cNvSpPr txBox="1">
            <a:spLocks noGrp="1"/>
          </p:cNvSpPr>
          <p:nvPr>
            <p:ph type="body" idx="1"/>
          </p:nvPr>
        </p:nvSpPr>
        <p:spPr>
          <a:xfrm>
            <a:off x="596348" y="1530626"/>
            <a:ext cx="9733324" cy="4568422"/>
          </a:xfrm>
          <a:prstGeom prst="rect">
            <a:avLst/>
          </a:prstGeom>
          <a:noFill/>
          <a:ln>
            <a:noFill/>
          </a:ln>
        </p:spPr>
        <p:txBody>
          <a:bodyPr spcFirstLastPara="1" vert="horz" wrap="square" lIns="91425" tIns="45700" rIns="91425" bIns="45700" rtlCol="0" anchor="t" anchorCtr="0">
            <a:noAutofit/>
          </a:bodyPr>
          <a:lstStyle/>
          <a:p>
            <a:pPr marL="0" indent="0">
              <a:lnSpc>
                <a:spcPct val="80000"/>
              </a:lnSpc>
              <a:spcBef>
                <a:spcPts val="378"/>
              </a:spcBef>
              <a:buSzPts val="1607"/>
              <a:buNone/>
            </a:pPr>
            <a:r>
              <a:rPr lang="en-US" sz="2400" dirty="0"/>
              <a:t>Part of the Act remains in effect.</a:t>
            </a:r>
          </a:p>
          <a:p>
            <a:pPr marL="0" indent="0">
              <a:lnSpc>
                <a:spcPct val="80000"/>
              </a:lnSpc>
              <a:spcBef>
                <a:spcPts val="378"/>
              </a:spcBef>
              <a:buSzPts val="1607"/>
              <a:buNone/>
            </a:pPr>
            <a:endParaRPr lang="en-US" sz="2400" dirty="0"/>
          </a:p>
          <a:p>
            <a:pPr marL="0" indent="0"/>
            <a:r>
              <a:rPr lang="en-US" sz="2400" dirty="0"/>
              <a:t>A lessor (</a:t>
            </a:r>
            <a:r>
              <a:rPr lang="en-US" sz="2400" b="1" i="1" u="sng" dirty="0"/>
              <a:t>of a covered property</a:t>
            </a:r>
            <a:r>
              <a:rPr lang="en-US" sz="2400" dirty="0"/>
              <a:t>) may not evict a tenant after the moratorium expires except on 30 days’ notice that may not be given until after the moratorium period.  </a:t>
            </a:r>
          </a:p>
          <a:p>
            <a:pPr marL="0" indent="0"/>
            <a:endParaRPr lang="en-US" sz="2400" dirty="0"/>
          </a:p>
          <a:p>
            <a:pPr marL="0" indent="0"/>
            <a:r>
              <a:rPr lang="en-US" sz="2400" b="1" i="1" u="sng" dirty="0"/>
              <a:t>This provision is not limited to nonpayment of rent, and has no expiration date.</a:t>
            </a:r>
            <a:endParaRPr lang="en-US" sz="2400" dirty="0"/>
          </a:p>
          <a:p>
            <a:pPr marL="0" indent="0">
              <a:lnSpc>
                <a:spcPct val="80000"/>
              </a:lnSpc>
              <a:spcBef>
                <a:spcPts val="378"/>
              </a:spcBef>
              <a:buSzPts val="1607"/>
              <a:buNone/>
            </a:pPr>
            <a:endParaRPr sz="2400" dirty="0"/>
          </a:p>
          <a:p>
            <a:pPr marL="0" indent="0">
              <a:lnSpc>
                <a:spcPct val="80000"/>
              </a:lnSpc>
              <a:spcBef>
                <a:spcPts val="0"/>
              </a:spcBef>
              <a:buClr>
                <a:schemeClr val="dk1"/>
              </a:buClr>
              <a:buSzPts val="1607"/>
              <a:buNone/>
            </a:pPr>
            <a:r>
              <a:rPr lang="en-US" sz="1800" u="sng" dirty="0">
                <a:solidFill>
                  <a:schemeClr val="hlink"/>
                </a:solidFill>
                <a:hlinkClick r:id="rId3"/>
              </a:rPr>
              <a:t>https://library.nclc.org/sec-4024-temporary-moratorium-eviction-filings</a:t>
            </a:r>
            <a:endParaRPr sz="1800" dirty="0"/>
          </a:p>
          <a:p>
            <a:pPr marL="0" indent="0">
              <a:lnSpc>
                <a:spcPct val="80000"/>
              </a:lnSpc>
              <a:spcBef>
                <a:spcPts val="378"/>
              </a:spcBef>
              <a:buClr>
                <a:schemeClr val="dk1"/>
              </a:buClr>
              <a:buSzPts val="1607"/>
              <a:buNone/>
            </a:pPr>
            <a:r>
              <a:rPr lang="en-US" sz="1800" u="sng" dirty="0">
                <a:solidFill>
                  <a:schemeClr val="hlink"/>
                </a:solidFill>
                <a:hlinkClick r:id="rId4"/>
              </a:rPr>
              <a:t>https://library.nclc.org/major-consumer-protections-announced-response-covid-19#content-1</a:t>
            </a:r>
            <a:endParaRPr sz="1800" dirty="0"/>
          </a:p>
          <a:p>
            <a:pPr marL="0" indent="0">
              <a:lnSpc>
                <a:spcPct val="80000"/>
              </a:lnSpc>
              <a:spcBef>
                <a:spcPts val="378"/>
              </a:spcBef>
              <a:buSzPts val="1607"/>
              <a:buNone/>
            </a:pPr>
            <a:endParaRPr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3"/>
          <p:cNvSpPr txBox="1">
            <a:spLocks noGrp="1"/>
          </p:cNvSpPr>
          <p:nvPr>
            <p:ph type="title"/>
          </p:nvPr>
        </p:nvSpPr>
        <p:spPr>
          <a:xfrm>
            <a:off x="1689652" y="0"/>
            <a:ext cx="8640020" cy="1236030"/>
          </a:xfrm>
          <a:prstGeom prst="rect">
            <a:avLst/>
          </a:prstGeom>
          <a:noFill/>
          <a:ln>
            <a:noFill/>
          </a:ln>
        </p:spPr>
        <p:txBody>
          <a:bodyPr spcFirstLastPara="1" vert="horz" wrap="square" lIns="91425" tIns="45700" rIns="91425" bIns="45700" rtlCol="0" anchor="b" anchorCtr="0">
            <a:normAutofit fontScale="90000"/>
          </a:bodyPr>
          <a:lstStyle/>
          <a:p>
            <a:pPr algn="ctr">
              <a:spcBef>
                <a:spcPts val="0"/>
              </a:spcBef>
              <a:buClr>
                <a:srgbClr val="7A9798"/>
              </a:buClr>
              <a:buSzPts val="3300"/>
            </a:pPr>
            <a:r>
              <a:rPr lang="en-US" dirty="0"/>
              <a:t>CARES Act § 4024 - Covered Properties</a:t>
            </a:r>
            <a:endParaRPr dirty="0"/>
          </a:p>
        </p:txBody>
      </p:sp>
      <p:sp>
        <p:nvSpPr>
          <p:cNvPr id="368" name="Google Shape;368;p33"/>
          <p:cNvSpPr txBox="1">
            <a:spLocks noGrp="1"/>
          </p:cNvSpPr>
          <p:nvPr>
            <p:ph type="body" idx="1"/>
          </p:nvPr>
        </p:nvSpPr>
        <p:spPr>
          <a:xfrm>
            <a:off x="586409" y="1470991"/>
            <a:ext cx="9743263" cy="4628057"/>
          </a:xfrm>
          <a:prstGeom prst="rect">
            <a:avLst/>
          </a:prstGeom>
          <a:noFill/>
          <a:ln>
            <a:noFill/>
          </a:ln>
        </p:spPr>
        <p:txBody>
          <a:bodyPr spcFirstLastPara="1" vert="horz" wrap="square" lIns="91425" tIns="45700" rIns="91425" bIns="45700" rtlCol="0" anchor="t" anchorCtr="0">
            <a:normAutofit lnSpcReduction="10000"/>
          </a:bodyPr>
          <a:lstStyle/>
          <a:p>
            <a:pPr marL="0" indent="0">
              <a:lnSpc>
                <a:spcPct val="90000"/>
              </a:lnSpc>
              <a:spcBef>
                <a:spcPts val="499"/>
              </a:spcBef>
              <a:buSzPts val="2122"/>
              <a:buNone/>
            </a:pPr>
            <a:r>
              <a:rPr lang="en-US" sz="2497" dirty="0"/>
              <a:t>The Act defines a “covered property” as a property that: </a:t>
            </a:r>
          </a:p>
          <a:p>
            <a:pPr marL="0" indent="0">
              <a:lnSpc>
                <a:spcPct val="90000"/>
              </a:lnSpc>
              <a:spcBef>
                <a:spcPts val="499"/>
              </a:spcBef>
              <a:buSzPts val="2122"/>
              <a:buNone/>
            </a:pPr>
            <a:endParaRPr lang="en-US" sz="2497" dirty="0"/>
          </a:p>
          <a:p>
            <a:pPr>
              <a:lnSpc>
                <a:spcPct val="90000"/>
              </a:lnSpc>
              <a:spcBef>
                <a:spcPts val="499"/>
              </a:spcBef>
              <a:buSzPts val="2122"/>
              <a:buFont typeface="Arial" panose="020B0604020202020204" pitchFamily="34" charset="0"/>
              <a:buChar char="•"/>
            </a:pPr>
            <a:r>
              <a:rPr lang="en-US" sz="2497" dirty="0"/>
              <a:t>participates in a “covered housing program” as defined by the Violence Against Women Act (VAWA) as amended through the 2013 reauthorization, or participates in the “rural housing voucher program under section 542 of the Housing Act of 1949” (HUD and Rural Housing Service public and subsidized housing programs)</a:t>
            </a:r>
          </a:p>
          <a:p>
            <a:pPr>
              <a:lnSpc>
                <a:spcPct val="90000"/>
              </a:lnSpc>
              <a:spcBef>
                <a:spcPts val="499"/>
              </a:spcBef>
              <a:buSzPts val="2122"/>
              <a:buFont typeface="Arial" panose="020B0604020202020204" pitchFamily="34" charset="0"/>
              <a:buChar char="•"/>
            </a:pPr>
            <a:r>
              <a:rPr lang="en-US" sz="2497" dirty="0"/>
              <a:t>has a federally backed mortgage loan or a federally backed multifamily mortgage loan</a:t>
            </a:r>
          </a:p>
          <a:p>
            <a:pPr marL="0" indent="0">
              <a:lnSpc>
                <a:spcPct val="90000"/>
              </a:lnSpc>
              <a:spcBef>
                <a:spcPts val="499"/>
              </a:spcBef>
              <a:buSzPts val="2122"/>
            </a:pPr>
            <a:endParaRPr lang="en-US" sz="2497" dirty="0"/>
          </a:p>
          <a:p>
            <a:pPr marL="0" indent="0">
              <a:lnSpc>
                <a:spcPct val="90000"/>
              </a:lnSpc>
              <a:spcBef>
                <a:spcPts val="499"/>
              </a:spcBef>
              <a:buSzPts val="2122"/>
              <a:buNone/>
            </a:pPr>
            <a:r>
              <a:rPr lang="en-US" sz="2497" dirty="0"/>
              <a:t>According to recent estimates, the CARES Act applies to as many as 50% of tenancies in Minnesota. </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4"/>
          <p:cNvSpPr txBox="1">
            <a:spLocks noGrp="1"/>
          </p:cNvSpPr>
          <p:nvPr>
            <p:ph type="title"/>
          </p:nvPr>
        </p:nvSpPr>
        <p:spPr>
          <a:xfrm>
            <a:off x="1825752" y="228599"/>
            <a:ext cx="8534400" cy="1182757"/>
          </a:xfrm>
          <a:prstGeom prst="rect">
            <a:avLst/>
          </a:prstGeom>
          <a:noFill/>
          <a:ln>
            <a:noFill/>
          </a:ln>
        </p:spPr>
        <p:txBody>
          <a:bodyPr spcFirstLastPara="1" vert="horz" wrap="square" lIns="91425" tIns="45700" rIns="91425" bIns="45700" rtlCol="0" anchor="b" anchorCtr="0">
            <a:normAutofit fontScale="90000"/>
          </a:bodyPr>
          <a:lstStyle/>
          <a:p>
            <a:pPr algn="ctr">
              <a:spcBef>
                <a:spcPts val="0"/>
              </a:spcBef>
              <a:buClr>
                <a:srgbClr val="7A9798"/>
              </a:buClr>
              <a:buSzPts val="3300"/>
            </a:pPr>
            <a:r>
              <a:rPr lang="en-US" dirty="0"/>
              <a:t>CARES Act § 4024 - Covered Properties</a:t>
            </a:r>
            <a:endParaRPr dirty="0"/>
          </a:p>
        </p:txBody>
      </p:sp>
      <p:sp>
        <p:nvSpPr>
          <p:cNvPr id="374" name="Google Shape;374;p34"/>
          <p:cNvSpPr txBox="1">
            <a:spLocks noGrp="1"/>
          </p:cNvSpPr>
          <p:nvPr>
            <p:ph type="body" idx="1"/>
          </p:nvPr>
        </p:nvSpPr>
        <p:spPr>
          <a:xfrm>
            <a:off x="457200" y="1649895"/>
            <a:ext cx="9872352" cy="4979505"/>
          </a:xfrm>
          <a:prstGeom prst="rect">
            <a:avLst/>
          </a:prstGeom>
          <a:noFill/>
          <a:ln>
            <a:noFill/>
          </a:ln>
        </p:spPr>
        <p:txBody>
          <a:bodyPr spcFirstLastPara="1" vert="horz" wrap="square" lIns="91425" tIns="45700" rIns="91425" bIns="45700" rtlCol="0" anchor="t" anchorCtr="0">
            <a:noAutofit/>
          </a:bodyPr>
          <a:lstStyle/>
          <a:p>
            <a:pPr marL="406400" indent="-285750">
              <a:lnSpc>
                <a:spcPct val="115000"/>
              </a:lnSpc>
              <a:spcBef>
                <a:spcPts val="0"/>
              </a:spcBef>
              <a:buSzPts val="1700"/>
            </a:pPr>
            <a:r>
              <a:rPr lang="en-US" sz="1700" dirty="0"/>
              <a:t>Properties that “participate in” a subsidy program covered by the Violence Against Women Act (VAWA”):</a:t>
            </a:r>
            <a:endParaRPr sz="1700" dirty="0"/>
          </a:p>
          <a:p>
            <a:pPr marL="863600" lvl="1">
              <a:lnSpc>
                <a:spcPct val="115000"/>
              </a:lnSpc>
              <a:spcBef>
                <a:spcPts val="0"/>
              </a:spcBef>
              <a:buClr>
                <a:srgbClr val="000000"/>
              </a:buClr>
              <a:buSzPts val="1700"/>
            </a:pPr>
            <a:r>
              <a:rPr lang="en-US" sz="1700" dirty="0"/>
              <a:t>Section 8 Housing Choice Voucher (“HCV”) or VASH (HUD-Veterans Affairs) voucher</a:t>
            </a:r>
            <a:endParaRPr sz="1700" dirty="0"/>
          </a:p>
          <a:p>
            <a:pPr marL="863600" lvl="1">
              <a:lnSpc>
                <a:spcPct val="115000"/>
              </a:lnSpc>
              <a:spcBef>
                <a:spcPts val="0"/>
              </a:spcBef>
              <a:buClr>
                <a:srgbClr val="000000"/>
              </a:buClr>
              <a:buSzPts val="1700"/>
            </a:pPr>
            <a:r>
              <a:rPr lang="en-US" sz="1700" dirty="0"/>
              <a:t>Section 8 Project-Based Voucher (PBV) units</a:t>
            </a:r>
            <a:endParaRPr sz="1700" dirty="0"/>
          </a:p>
          <a:p>
            <a:pPr marL="863600" lvl="1">
              <a:lnSpc>
                <a:spcPct val="115000"/>
              </a:lnSpc>
              <a:spcBef>
                <a:spcPts val="0"/>
              </a:spcBef>
              <a:buClr>
                <a:srgbClr val="000000"/>
              </a:buClr>
              <a:buSzPts val="1700"/>
            </a:pPr>
            <a:r>
              <a:rPr lang="en-US" sz="1700" dirty="0"/>
              <a:t>Public housing units</a:t>
            </a:r>
            <a:endParaRPr sz="1700" dirty="0"/>
          </a:p>
          <a:p>
            <a:pPr marL="863600" lvl="1">
              <a:lnSpc>
                <a:spcPct val="115000"/>
              </a:lnSpc>
              <a:spcBef>
                <a:spcPts val="0"/>
              </a:spcBef>
              <a:buClr>
                <a:srgbClr val="000000"/>
              </a:buClr>
              <a:buSzPts val="1700"/>
            </a:pPr>
            <a:r>
              <a:rPr lang="en-US" sz="1700" dirty="0"/>
              <a:t>HOME (HOME Investment Partnership) units</a:t>
            </a:r>
            <a:endParaRPr sz="1700" dirty="0"/>
          </a:p>
          <a:p>
            <a:pPr marL="863600" lvl="1">
              <a:lnSpc>
                <a:spcPct val="115000"/>
              </a:lnSpc>
              <a:spcBef>
                <a:spcPts val="0"/>
              </a:spcBef>
              <a:buClr>
                <a:srgbClr val="000000"/>
              </a:buClr>
              <a:buSzPts val="1700"/>
            </a:pPr>
            <a:r>
              <a:rPr lang="en-US" sz="1700" dirty="0"/>
              <a:t>HOPWA (Housing Opportunities for Persons with AIDS) units</a:t>
            </a:r>
            <a:endParaRPr sz="1700" dirty="0"/>
          </a:p>
          <a:p>
            <a:pPr marL="863600" lvl="1">
              <a:lnSpc>
                <a:spcPct val="115000"/>
              </a:lnSpc>
              <a:spcBef>
                <a:spcPts val="0"/>
              </a:spcBef>
              <a:buClr>
                <a:srgbClr val="000000"/>
              </a:buClr>
              <a:buSzPts val="1700"/>
            </a:pPr>
            <a:r>
              <a:rPr lang="en-US" sz="1700" dirty="0"/>
              <a:t>Permanent Supportive Housing (PSH) units</a:t>
            </a:r>
            <a:endParaRPr sz="1700" dirty="0"/>
          </a:p>
          <a:p>
            <a:pPr marL="863600" lvl="1">
              <a:lnSpc>
                <a:spcPct val="115000"/>
              </a:lnSpc>
              <a:spcBef>
                <a:spcPts val="0"/>
              </a:spcBef>
              <a:buClr>
                <a:srgbClr val="000000"/>
              </a:buClr>
              <a:buSzPts val="1700"/>
            </a:pPr>
            <a:r>
              <a:rPr lang="en-US" sz="1700" dirty="0"/>
              <a:t>Tenants that use a PSH or Shelter Plus Care voucher</a:t>
            </a:r>
            <a:endParaRPr sz="1700" dirty="0"/>
          </a:p>
          <a:p>
            <a:pPr marL="863600" lvl="1">
              <a:lnSpc>
                <a:spcPct val="115000"/>
              </a:lnSpc>
              <a:spcBef>
                <a:spcPts val="0"/>
              </a:spcBef>
              <a:buClr>
                <a:srgbClr val="000000"/>
              </a:buClr>
              <a:buSzPts val="1700"/>
            </a:pPr>
            <a:r>
              <a:rPr lang="en-US" sz="1700" dirty="0"/>
              <a:t>Federal Low Income Housing Tax Credit (LIHTC or “tax credit”) units</a:t>
            </a:r>
            <a:endParaRPr sz="1700" dirty="0"/>
          </a:p>
          <a:p>
            <a:pPr marL="863600" lvl="1">
              <a:lnSpc>
                <a:spcPct val="115000"/>
              </a:lnSpc>
              <a:spcBef>
                <a:spcPts val="0"/>
              </a:spcBef>
              <a:buClr>
                <a:srgbClr val="000000"/>
              </a:buClr>
              <a:buSzPts val="1700"/>
            </a:pPr>
            <a:r>
              <a:rPr lang="en-US" sz="1700" dirty="0"/>
              <a:t>Property receives a project-based subsidy through HUD</a:t>
            </a:r>
            <a:endParaRPr sz="1700" dirty="0"/>
          </a:p>
          <a:p>
            <a:pPr marL="863600" lvl="1">
              <a:lnSpc>
                <a:spcPct val="115000"/>
              </a:lnSpc>
              <a:spcBef>
                <a:spcPts val="0"/>
              </a:spcBef>
              <a:buClr>
                <a:srgbClr val="000000"/>
              </a:buClr>
              <a:buSzPts val="1700"/>
            </a:pPr>
            <a:r>
              <a:rPr lang="en-US" sz="1700" dirty="0"/>
              <a:t>Property receive a project-based subsidy through the U.S. Department of Agriculture</a:t>
            </a:r>
            <a:endParaRPr sz="1700" dirty="0"/>
          </a:p>
          <a:p>
            <a:pPr marL="406400" indent="-285750">
              <a:lnSpc>
                <a:spcPct val="115000"/>
              </a:lnSpc>
              <a:spcBef>
                <a:spcPts val="0"/>
              </a:spcBef>
              <a:buSzPts val="1700"/>
            </a:pPr>
            <a:r>
              <a:rPr lang="en-US" sz="1700" dirty="0"/>
              <a:t>Property participated in the Section 542 Rural Housing Voucher program</a:t>
            </a:r>
            <a:endParaRPr sz="1700" dirty="0"/>
          </a:p>
          <a:p>
            <a:pPr marL="406400" indent="-285750">
              <a:lnSpc>
                <a:spcPct val="115000"/>
              </a:lnSpc>
              <a:spcBef>
                <a:spcPts val="0"/>
              </a:spcBef>
              <a:buSzPts val="1700"/>
            </a:pPr>
            <a:r>
              <a:rPr lang="en-US" sz="1700" dirty="0"/>
              <a:t>Property has any tenant who uses a Rural Housing Voucher</a:t>
            </a:r>
            <a:endParaRPr sz="17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CARES Act § 4024 - Covered Properties</a:t>
            </a:r>
          </a:p>
        </p:txBody>
      </p:sp>
      <p:sp>
        <p:nvSpPr>
          <p:cNvPr id="3" name="Content Placeholder 2"/>
          <p:cNvSpPr>
            <a:spLocks noGrp="1"/>
          </p:cNvSpPr>
          <p:nvPr>
            <p:ph sz="quarter" idx="1"/>
          </p:nvPr>
        </p:nvSpPr>
        <p:spPr>
          <a:xfrm>
            <a:off x="556591" y="2007705"/>
            <a:ext cx="9504251" cy="4280452"/>
          </a:xfrm>
        </p:spPr>
        <p:txBody>
          <a:bodyPr>
            <a:normAutofit fontScale="92500" lnSpcReduction="10000"/>
          </a:bodyPr>
          <a:lstStyle/>
          <a:p>
            <a:pPr marL="0"/>
            <a:r>
              <a:rPr lang="en-US" dirty="0"/>
              <a:t>How to find out if it is a covered property (Covered by VAWA or USDA rural housing voucher):</a:t>
            </a:r>
          </a:p>
          <a:p>
            <a:pPr marL="0"/>
            <a:r>
              <a:rPr lang="en-US" dirty="0"/>
              <a:t> </a:t>
            </a:r>
          </a:p>
          <a:p>
            <a:pPr marL="0" indent="-457200">
              <a:buFont typeface="Arial" panose="020B0604020202020204" pitchFamily="34" charset="0"/>
              <a:buChar char="•"/>
            </a:pPr>
            <a:r>
              <a:rPr lang="en-US" dirty="0"/>
              <a:t>If the tenant must do an annual income recertification the property is likely a covered property</a:t>
            </a:r>
          </a:p>
          <a:p>
            <a:pPr marL="0" indent="-457200">
              <a:buFont typeface="Arial" panose="020B0604020202020204" pitchFamily="34" charset="0"/>
              <a:buChar char="•"/>
            </a:pPr>
            <a:r>
              <a:rPr lang="en-US" dirty="0"/>
              <a:t>If the tenant deals with a Public Housing Authority for matters related to their housing it is likely a covered property</a:t>
            </a:r>
          </a:p>
          <a:p>
            <a:pPr marL="0" indent="-457200">
              <a:buFont typeface="Arial" panose="020B0604020202020204" pitchFamily="34" charset="0"/>
              <a:buChar char="•"/>
            </a:pPr>
            <a:r>
              <a:rPr lang="en-US" dirty="0"/>
              <a:t>If the tenant’s rent adjusts based on their income the property is likely a covered property</a:t>
            </a:r>
          </a:p>
          <a:p>
            <a:pPr marL="0" indent="-457200">
              <a:buFont typeface="Arial" panose="020B0604020202020204" pitchFamily="34" charset="0"/>
              <a:buChar char="•"/>
            </a:pPr>
            <a:r>
              <a:rPr lang="en-US" dirty="0"/>
              <a:t>The tenant’s lease may reference a federal subsidy program</a:t>
            </a:r>
          </a:p>
          <a:p>
            <a:pPr marL="0" indent="-457200">
              <a:buFont typeface="Arial" panose="020B0604020202020204" pitchFamily="34" charset="0"/>
              <a:buChar char="•"/>
            </a:pPr>
            <a:r>
              <a:rPr lang="en-US" dirty="0"/>
              <a:t>Some subsidies are searchable on the National Housing Preservation Database: </a:t>
            </a:r>
            <a:r>
              <a:rPr lang="en-US" u="sng" dirty="0">
                <a:hlinkClick r:id="rId2"/>
              </a:rPr>
              <a:t>https://preservationdatabase.org/</a:t>
            </a:r>
            <a:endParaRPr lang="en-US" dirty="0"/>
          </a:p>
        </p:txBody>
      </p:sp>
    </p:spTree>
    <p:extLst>
      <p:ext uri="{BB962C8B-B14F-4D97-AF65-F5344CB8AC3E}">
        <p14:creationId xmlns:p14="http://schemas.microsoft.com/office/powerpoint/2010/main" val="789564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5"/>
          <p:cNvSpPr txBox="1">
            <a:spLocks noGrp="1"/>
          </p:cNvSpPr>
          <p:nvPr>
            <p:ph type="title"/>
          </p:nvPr>
        </p:nvSpPr>
        <p:spPr>
          <a:xfrm>
            <a:off x="1825752" y="228599"/>
            <a:ext cx="8534400" cy="1152939"/>
          </a:xfrm>
          <a:prstGeom prst="rect">
            <a:avLst/>
          </a:prstGeom>
          <a:noFill/>
          <a:ln>
            <a:noFill/>
          </a:ln>
        </p:spPr>
        <p:txBody>
          <a:bodyPr spcFirstLastPara="1" vert="horz" wrap="square" lIns="91425" tIns="45700" rIns="91425" bIns="45700" rtlCol="0" anchor="b" anchorCtr="0">
            <a:normAutofit fontScale="90000"/>
          </a:bodyPr>
          <a:lstStyle/>
          <a:p>
            <a:pPr algn="ctr">
              <a:spcBef>
                <a:spcPts val="0"/>
              </a:spcBef>
              <a:buClr>
                <a:srgbClr val="7A9798"/>
              </a:buClr>
              <a:buSzPts val="3300"/>
            </a:pPr>
            <a:r>
              <a:rPr lang="en-US" dirty="0"/>
              <a:t>CARES Act § 4024 - Covered Properties</a:t>
            </a:r>
            <a:endParaRPr dirty="0"/>
          </a:p>
        </p:txBody>
      </p:sp>
      <p:sp>
        <p:nvSpPr>
          <p:cNvPr id="380" name="Google Shape;380;p35"/>
          <p:cNvSpPr txBox="1">
            <a:spLocks noGrp="1"/>
          </p:cNvSpPr>
          <p:nvPr>
            <p:ph type="body" idx="1"/>
          </p:nvPr>
        </p:nvSpPr>
        <p:spPr>
          <a:xfrm>
            <a:off x="318052" y="1639956"/>
            <a:ext cx="10011620" cy="4459091"/>
          </a:xfrm>
          <a:prstGeom prst="rect">
            <a:avLst/>
          </a:prstGeom>
          <a:noFill/>
          <a:ln>
            <a:noFill/>
          </a:ln>
        </p:spPr>
        <p:txBody>
          <a:bodyPr spcFirstLastPara="1" vert="horz" wrap="square" lIns="91425" tIns="45700" rIns="91425" bIns="45700" rtlCol="0" anchor="t" anchorCtr="0">
            <a:normAutofit/>
          </a:bodyPr>
          <a:lstStyle/>
          <a:p>
            <a:pPr marL="0" indent="0">
              <a:lnSpc>
                <a:spcPct val="90000"/>
              </a:lnSpc>
              <a:spcBef>
                <a:spcPts val="459"/>
              </a:spcBef>
              <a:buSzPts val="1951"/>
              <a:buNone/>
            </a:pPr>
            <a:r>
              <a:rPr lang="en-US" sz="2295" dirty="0"/>
              <a:t>Property has a federally backed single family (1-4 units) or multifamily mortgage:</a:t>
            </a:r>
            <a:endParaRPr dirty="0"/>
          </a:p>
          <a:p>
            <a:pPr marL="457200" indent="-457200">
              <a:lnSpc>
                <a:spcPct val="90000"/>
              </a:lnSpc>
              <a:spcBef>
                <a:spcPts val="459"/>
              </a:spcBef>
              <a:buSzPts val="1951"/>
              <a:buFont typeface="Arial"/>
              <a:buChar char="•"/>
            </a:pPr>
            <a:r>
              <a:rPr lang="en-US" sz="2295" dirty="0"/>
              <a:t>Mortgage insured by the Federal Housing Administration (FHA)</a:t>
            </a:r>
            <a:endParaRPr dirty="0"/>
          </a:p>
          <a:p>
            <a:pPr marL="457200" indent="-457200">
              <a:lnSpc>
                <a:spcPct val="90000"/>
              </a:lnSpc>
              <a:spcBef>
                <a:spcPts val="459"/>
              </a:spcBef>
              <a:buSzPts val="1951"/>
              <a:buFont typeface="Arial"/>
              <a:buChar char="•"/>
            </a:pPr>
            <a:r>
              <a:rPr lang="en-US" sz="2295" dirty="0"/>
              <a:t>Mortgage guaranteed, provided by, or insured by HUD, the Department of Veterans Affairs (VA), or Department of Agriculture (USDA)</a:t>
            </a:r>
            <a:endParaRPr dirty="0"/>
          </a:p>
          <a:p>
            <a:pPr marL="457200" indent="-457200">
              <a:lnSpc>
                <a:spcPct val="90000"/>
              </a:lnSpc>
              <a:spcBef>
                <a:spcPts val="459"/>
              </a:spcBef>
              <a:buSzPts val="1951"/>
              <a:buFont typeface="Arial"/>
              <a:buChar char="•"/>
            </a:pPr>
            <a:r>
              <a:rPr lang="en-US" sz="2295" dirty="0"/>
              <a:t>Mortgage owned by Fannie Mae or Freddie Mac</a:t>
            </a:r>
            <a:endParaRPr dirty="0"/>
          </a:p>
          <a:p>
            <a:pPr marL="0" indent="0">
              <a:lnSpc>
                <a:spcPct val="90000"/>
              </a:lnSpc>
              <a:spcBef>
                <a:spcPts val="459"/>
              </a:spcBef>
              <a:buSzPts val="1951"/>
              <a:buNone/>
            </a:pPr>
            <a:r>
              <a:rPr lang="en-US" sz="2295" dirty="0"/>
              <a:t> </a:t>
            </a:r>
            <a:endParaRPr dirty="0"/>
          </a:p>
          <a:p>
            <a:pPr marL="0" indent="0">
              <a:lnSpc>
                <a:spcPct val="90000"/>
              </a:lnSpc>
              <a:spcBef>
                <a:spcPts val="459"/>
              </a:spcBef>
              <a:buSzPts val="1951"/>
              <a:buNone/>
            </a:pPr>
            <a:r>
              <a:rPr lang="en-US" sz="2295" dirty="0"/>
              <a:t>Federally backed multifamily mortgage loan secured by a property with five or more dwelling units</a:t>
            </a:r>
            <a:endParaRPr dirty="0"/>
          </a:p>
          <a:p>
            <a:pPr marL="0" indent="0">
              <a:lnSpc>
                <a:spcPct val="90000"/>
              </a:lnSpc>
              <a:spcBef>
                <a:spcPts val="459"/>
              </a:spcBef>
              <a:buSzPts val="1951"/>
              <a:buNone/>
            </a:pPr>
            <a:endParaRPr sz="2295"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99004"/>
          </a:xfrm>
        </p:spPr>
        <p:txBody>
          <a:bodyPr>
            <a:normAutofit/>
          </a:bodyPr>
          <a:lstStyle/>
          <a:p>
            <a:r>
              <a:rPr lang="en-US" sz="3800" dirty="0"/>
              <a:t>CARES Act § 4024 - Covered Properties</a:t>
            </a:r>
          </a:p>
        </p:txBody>
      </p:sp>
      <p:sp>
        <p:nvSpPr>
          <p:cNvPr id="3" name="Content Placeholder 2"/>
          <p:cNvSpPr>
            <a:spLocks noGrp="1"/>
          </p:cNvSpPr>
          <p:nvPr>
            <p:ph sz="quarter" idx="1"/>
          </p:nvPr>
        </p:nvSpPr>
        <p:spPr>
          <a:xfrm>
            <a:off x="447262" y="1439031"/>
            <a:ext cx="10614990" cy="4966251"/>
          </a:xfrm>
        </p:spPr>
        <p:txBody>
          <a:bodyPr>
            <a:normAutofit fontScale="85000" lnSpcReduction="20000"/>
          </a:bodyPr>
          <a:lstStyle/>
          <a:p>
            <a:pPr marL="0" indent="-457200"/>
            <a:r>
              <a:rPr lang="en-US" dirty="0"/>
              <a:t>Covered Properties</a:t>
            </a:r>
          </a:p>
          <a:p>
            <a:pPr marL="0" indent="-457200"/>
            <a:r>
              <a:rPr lang="en-US" dirty="0"/>
              <a:t>How to find out if it is a covered property (Federally-backed mortgage):</a:t>
            </a:r>
          </a:p>
          <a:p>
            <a:pPr marL="0" indent="-457200">
              <a:buFont typeface="Arial" panose="020B0604020202020204" pitchFamily="34" charset="0"/>
              <a:buChar char="•"/>
            </a:pPr>
            <a:r>
              <a:rPr lang="en-US" dirty="0"/>
              <a:t>Sometimes this information is recorded in public records, but sometimes it is not.</a:t>
            </a:r>
          </a:p>
          <a:p>
            <a:pPr marL="0" indent="-457200">
              <a:buFont typeface="Arial" panose="020B0604020202020204" pitchFamily="34" charset="0"/>
              <a:buChar char="•"/>
            </a:pPr>
            <a:r>
              <a:rPr lang="en-US" dirty="0"/>
              <a:t>A non-exhaustive database of multifamily properties with HUD, FHA, USDA, Fannie Mae and Freddie Mac mortgages can be found at the National Low Income Housing Coalition:  </a:t>
            </a:r>
            <a:r>
              <a:rPr lang="en-US" u="sng" dirty="0">
                <a:hlinkClick r:id="rId2"/>
              </a:rPr>
              <a:t>https://nlihc.org/federal-moratoriums?ct=t%28update_041720%29</a:t>
            </a:r>
            <a:endParaRPr lang="en-US" u="sng" dirty="0"/>
          </a:p>
          <a:p>
            <a:pPr marL="0" indent="-457200">
              <a:buFont typeface="Arial" panose="020B0604020202020204" pitchFamily="34" charset="0"/>
              <a:buChar char="•"/>
            </a:pPr>
            <a:r>
              <a:rPr lang="en-US" dirty="0"/>
              <a:t>Properties that have multifamily FHA or USDA mortgages are searchable on the National Housing Preservation Database: </a:t>
            </a:r>
            <a:r>
              <a:rPr lang="en-US" u="sng" dirty="0">
                <a:hlinkClick r:id="rId3"/>
              </a:rPr>
              <a:t>https://preservationdatabase.org/</a:t>
            </a:r>
            <a:endParaRPr lang="en-US" u="sng" dirty="0"/>
          </a:p>
          <a:p>
            <a:pPr marL="0" indent="-457200">
              <a:buFont typeface="Arial" panose="020B0604020202020204" pitchFamily="34" charset="0"/>
              <a:buChar char="•"/>
            </a:pPr>
            <a:r>
              <a:rPr lang="en-US" dirty="0"/>
              <a:t>The landlord can call the FHA, VA, USDA, Fannie Mae or Freddie Mac escalation number listed on this website to inquire as to the status of their mortgage: </a:t>
            </a:r>
            <a:r>
              <a:rPr lang="en-US" u="sng" dirty="0">
                <a:hlinkClick r:id="rId4"/>
              </a:rPr>
              <a:t>https://www.hmpadmin.com/portal/resources/advisors/escalation.jsp</a:t>
            </a:r>
            <a:endParaRPr lang="en-US" dirty="0"/>
          </a:p>
          <a:p>
            <a:pPr marL="0" indent="-457200"/>
            <a:endParaRPr lang="en-US" dirty="0"/>
          </a:p>
          <a:p>
            <a:pPr marL="0" indent="-457200"/>
            <a:r>
              <a:rPr lang="en-US" dirty="0"/>
              <a:t>The landlord can look up if Fannie Mae or Freddie Mac own their mortgage on these sites: </a:t>
            </a:r>
          </a:p>
          <a:p>
            <a:pPr marL="0" indent="-457200"/>
            <a:r>
              <a:rPr lang="en-US" u="sng" dirty="0">
                <a:hlinkClick r:id="rId5"/>
              </a:rPr>
              <a:t>https://www.consumerfinance.gov/ask-cfpb/how-can-i-tell-who-owns-my-mortgage-en-214/</a:t>
            </a:r>
            <a:endParaRPr lang="en-US" dirty="0"/>
          </a:p>
          <a:p>
            <a:pPr marL="0" indent="-457200"/>
            <a:r>
              <a:rPr lang="en-US" u="sng" dirty="0">
                <a:hlinkClick r:id="rId6"/>
              </a:rPr>
              <a:t>https://www.knowyouroptions.com/loanlookup</a:t>
            </a:r>
            <a:endParaRPr lang="en-US" dirty="0"/>
          </a:p>
          <a:p>
            <a:pPr marL="0" indent="-457200"/>
            <a:r>
              <a:rPr lang="en-US" u="sng" dirty="0">
                <a:hlinkClick r:id="rId7"/>
              </a:rPr>
              <a:t>https://ww3.freddiemac.com/loanlookup/</a:t>
            </a:r>
            <a:endParaRPr lang="en-US" dirty="0"/>
          </a:p>
          <a:p>
            <a:pPr marL="0" indent="-457200"/>
            <a:endParaRPr lang="en-US" dirty="0"/>
          </a:p>
        </p:txBody>
      </p:sp>
    </p:spTree>
    <p:extLst>
      <p:ext uri="{BB962C8B-B14F-4D97-AF65-F5344CB8AC3E}">
        <p14:creationId xmlns:p14="http://schemas.microsoft.com/office/powerpoint/2010/main" val="2659302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81DC0-8CFE-4FDF-BA39-35556BA0437B}"/>
              </a:ext>
            </a:extLst>
          </p:cNvPr>
          <p:cNvSpPr>
            <a:spLocks noGrp="1"/>
          </p:cNvSpPr>
          <p:nvPr>
            <p:ph type="title"/>
          </p:nvPr>
        </p:nvSpPr>
        <p:spPr/>
        <p:txBody>
          <a:bodyPr/>
          <a:lstStyle/>
          <a:p>
            <a:r>
              <a:rPr lang="en-US" dirty="0"/>
              <a:t>CDC Eviction Suspension Order</a:t>
            </a:r>
          </a:p>
        </p:txBody>
      </p:sp>
      <p:sp>
        <p:nvSpPr>
          <p:cNvPr id="3" name="Text Placeholder 2">
            <a:extLst>
              <a:ext uri="{FF2B5EF4-FFF2-40B4-BE49-F238E27FC236}">
                <a16:creationId xmlns:a16="http://schemas.microsoft.com/office/drawing/2014/main" id="{04DA9669-C5DD-4D80-AE81-E6DECE787DDE}"/>
              </a:ext>
            </a:extLst>
          </p:cNvPr>
          <p:cNvSpPr>
            <a:spLocks noGrp="1"/>
          </p:cNvSpPr>
          <p:nvPr>
            <p:ph type="body" idx="1"/>
          </p:nvPr>
        </p:nvSpPr>
        <p:spPr>
          <a:xfrm>
            <a:off x="407504" y="1560444"/>
            <a:ext cx="10038522" cy="4731026"/>
          </a:xfrm>
        </p:spPr>
        <p:txBody>
          <a:bodyPr>
            <a:normAutofit/>
          </a:bodyPr>
          <a:lstStyle/>
          <a:p>
            <a:pPr marL="0" indent="0">
              <a:spcBef>
                <a:spcPts val="0"/>
              </a:spcBef>
            </a:pPr>
            <a:r>
              <a:rPr lang="en-US" dirty="0"/>
              <a:t>The Centers for Disease Control and Prevention (CDC) extended its eviction suspension another month through July 31.</a:t>
            </a:r>
          </a:p>
          <a:p>
            <a:pPr indent="-457200">
              <a:spcBef>
                <a:spcPts val="0"/>
              </a:spcBef>
              <a:buFont typeface="Arial" panose="020B0604020202020204" pitchFamily="34" charset="0"/>
              <a:buChar char="•"/>
            </a:pPr>
            <a:r>
              <a:rPr lang="en-US" dirty="0">
                <a:hlinkClick r:id="rId2"/>
              </a:rPr>
              <a:t>https://www.cdc.gov/coronavirus/2019-ncov/covid-eviction-declaration.html</a:t>
            </a:r>
            <a:r>
              <a:rPr lang="en-US" dirty="0"/>
              <a:t> </a:t>
            </a:r>
          </a:p>
          <a:p>
            <a:pPr indent="-457200">
              <a:spcBef>
                <a:spcPts val="0"/>
              </a:spcBef>
              <a:buFont typeface="Arial" panose="020B0604020202020204" pitchFamily="34" charset="0"/>
              <a:buChar char="•"/>
            </a:pPr>
            <a:r>
              <a:rPr lang="en-US" dirty="0">
                <a:hlinkClick r:id="rId3"/>
              </a:rPr>
              <a:t>https://www.whitehouse.gov/briefing-room/statements-releases/2021/06/24/fact-sheet-biden-harris-administration-announces-initiatives-to-promote-housing-stability-by-supporting-vulnerable-tenants-and-preventing-foreclosures/</a:t>
            </a:r>
            <a:r>
              <a:rPr lang="en-US" dirty="0"/>
              <a:t> </a:t>
            </a:r>
          </a:p>
          <a:p>
            <a:pPr marL="0" indent="0">
              <a:spcBef>
                <a:spcPts val="0"/>
              </a:spcBef>
            </a:pPr>
            <a:endParaRPr lang="en-US" dirty="0"/>
          </a:p>
          <a:p>
            <a:pPr marL="0" indent="0">
              <a:spcBef>
                <a:spcPts val="0"/>
              </a:spcBef>
            </a:pPr>
            <a:r>
              <a:rPr lang="en-US" dirty="0"/>
              <a:t>The United States Supreme Court recently refused to block it.</a:t>
            </a:r>
          </a:p>
          <a:p>
            <a:pPr indent="-457200">
              <a:spcBef>
                <a:spcPts val="0"/>
              </a:spcBef>
              <a:buFont typeface="Arial" panose="020B0604020202020204" pitchFamily="34" charset="0"/>
              <a:buChar char="•"/>
            </a:pPr>
            <a:r>
              <a:rPr lang="en-US" u="sng" dirty="0">
                <a:hlinkClick r:id="rId4"/>
              </a:rPr>
              <a:t>https://www.supremecourt.gov/opinions/20pdf/20a169_4f15.pdf</a:t>
            </a:r>
            <a:endParaRPr lang="en-US" dirty="0">
              <a:hlinkClick r:id="rId4"/>
            </a:endParaRPr>
          </a:p>
          <a:p>
            <a:pPr marL="0" indent="0">
              <a:spcBef>
                <a:spcPts val="0"/>
              </a:spcBef>
            </a:pPr>
            <a:endParaRPr lang="en-US" dirty="0"/>
          </a:p>
          <a:p>
            <a:pPr marL="0" indent="0">
              <a:spcBef>
                <a:spcPts val="0"/>
              </a:spcBef>
            </a:pPr>
            <a:r>
              <a:rPr lang="en-US" dirty="0"/>
              <a:t>It probably has no impact on Minnesota since the eviction transition law is more protective of tenants. </a:t>
            </a:r>
          </a:p>
          <a:p>
            <a:pPr marL="0" indent="0">
              <a:spcBef>
                <a:spcPts val="0"/>
              </a:spcBef>
            </a:pPr>
            <a:endParaRPr lang="en-US" dirty="0"/>
          </a:p>
        </p:txBody>
      </p:sp>
    </p:spTree>
    <p:extLst>
      <p:ext uri="{BB962C8B-B14F-4D97-AF65-F5344CB8AC3E}">
        <p14:creationId xmlns:p14="http://schemas.microsoft.com/office/powerpoint/2010/main" val="2020958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8"/>
          <p:cNvSpPr txBox="1">
            <a:spLocks noGrp="1"/>
          </p:cNvSpPr>
          <p:nvPr>
            <p:ph type="title"/>
          </p:nvPr>
        </p:nvSpPr>
        <p:spPr>
          <a:xfrm>
            <a:off x="1825752" y="228600"/>
            <a:ext cx="8534400" cy="758952"/>
          </a:xfrm>
          <a:prstGeom prst="rect">
            <a:avLst/>
          </a:prstGeom>
          <a:noFill/>
          <a:ln>
            <a:noFill/>
          </a:ln>
        </p:spPr>
        <p:txBody>
          <a:bodyPr spcFirstLastPara="1" vert="horz" wrap="square" lIns="91425" tIns="45700" rIns="91425" bIns="45700" rtlCol="0" anchor="b" anchorCtr="0">
            <a:normAutofit fontScale="90000"/>
          </a:bodyPr>
          <a:lstStyle/>
          <a:p>
            <a:pPr algn="ctr">
              <a:spcBef>
                <a:spcPts val="0"/>
              </a:spcBef>
              <a:buClr>
                <a:srgbClr val="7A9798"/>
              </a:buClr>
              <a:buSzPts val="3300"/>
            </a:pPr>
            <a:r>
              <a:rPr lang="en-US" sz="3200" dirty="0"/>
              <a:t>CDC Eviction Suspension Order - Resources</a:t>
            </a:r>
            <a:endParaRPr sz="3200" dirty="0"/>
          </a:p>
        </p:txBody>
      </p:sp>
      <p:sp>
        <p:nvSpPr>
          <p:cNvPr id="398" name="Google Shape;398;p38"/>
          <p:cNvSpPr txBox="1">
            <a:spLocks noGrp="1"/>
          </p:cNvSpPr>
          <p:nvPr>
            <p:ph type="body" idx="1"/>
          </p:nvPr>
        </p:nvSpPr>
        <p:spPr>
          <a:xfrm>
            <a:off x="526774" y="1311965"/>
            <a:ext cx="9802898" cy="4787083"/>
          </a:xfrm>
          <a:prstGeom prst="rect">
            <a:avLst/>
          </a:prstGeom>
          <a:noFill/>
          <a:ln>
            <a:noFill/>
          </a:ln>
        </p:spPr>
        <p:txBody>
          <a:bodyPr spcFirstLastPara="1" vert="horz" wrap="square" lIns="91425" tIns="45700" rIns="91425" bIns="45700" rtlCol="0" anchor="t" anchorCtr="0">
            <a:normAutofit/>
          </a:bodyPr>
          <a:lstStyle/>
          <a:p>
            <a:pPr marL="0" indent="0">
              <a:lnSpc>
                <a:spcPct val="80000"/>
              </a:lnSpc>
              <a:spcBef>
                <a:spcPts val="0"/>
              </a:spcBef>
              <a:buSzPts val="1778"/>
              <a:buNone/>
            </a:pPr>
            <a:r>
              <a:rPr lang="en-US" sz="2092" dirty="0"/>
              <a:t>CDC Eviction Suspension Order</a:t>
            </a:r>
            <a:endParaRPr dirty="0"/>
          </a:p>
          <a:p>
            <a:pPr marL="0" indent="0">
              <a:lnSpc>
                <a:spcPct val="80000"/>
              </a:lnSpc>
              <a:spcBef>
                <a:spcPts val="418"/>
              </a:spcBef>
              <a:buSzPts val="1778"/>
              <a:buNone/>
            </a:pPr>
            <a:r>
              <a:rPr lang="en-US" sz="2092" u="sng" dirty="0">
                <a:solidFill>
                  <a:schemeClr val="hlink"/>
                </a:solidFill>
                <a:hlinkClick r:id="rId3"/>
              </a:rPr>
              <a:t>https://www.cdc.gov/coronavirus/2019-ncov/covid-eviction-declaration.html</a:t>
            </a:r>
            <a:endParaRPr sz="2092" dirty="0"/>
          </a:p>
          <a:p>
            <a:pPr marL="0" indent="0">
              <a:lnSpc>
                <a:spcPct val="80000"/>
              </a:lnSpc>
              <a:spcBef>
                <a:spcPts val="418"/>
              </a:spcBef>
              <a:buSzPts val="1778"/>
              <a:buNone/>
            </a:pPr>
            <a:r>
              <a:rPr lang="en-US" sz="2092" u="sng" dirty="0">
                <a:solidFill>
                  <a:schemeClr val="hlink"/>
                </a:solidFill>
                <a:hlinkClick r:id="rId4"/>
              </a:rPr>
              <a:t>https://www.cdc.gov/coronavirus/2019-ncov/downloads/eviction-moratoria-order-faqs.pdf</a:t>
            </a:r>
            <a:endParaRPr sz="2092" dirty="0"/>
          </a:p>
          <a:p>
            <a:pPr marL="0" indent="0">
              <a:lnSpc>
                <a:spcPct val="80000"/>
              </a:lnSpc>
              <a:spcBef>
                <a:spcPts val="418"/>
              </a:spcBef>
              <a:buSzPts val="1778"/>
              <a:buNone/>
            </a:pPr>
            <a:endParaRPr sz="2092" dirty="0"/>
          </a:p>
          <a:p>
            <a:pPr marL="0" indent="0">
              <a:lnSpc>
                <a:spcPct val="80000"/>
              </a:lnSpc>
              <a:spcBef>
                <a:spcPts val="418"/>
              </a:spcBef>
              <a:buSzPts val="1778"/>
              <a:buNone/>
            </a:pPr>
            <a:r>
              <a:rPr lang="en-US" sz="2092" dirty="0"/>
              <a:t>National Housing Law Project </a:t>
            </a:r>
            <a:endParaRPr dirty="0"/>
          </a:p>
          <a:p>
            <a:pPr marL="0" indent="0">
              <a:lnSpc>
                <a:spcPct val="80000"/>
              </a:lnSpc>
              <a:spcBef>
                <a:spcPts val="418"/>
              </a:spcBef>
              <a:buSzPts val="1778"/>
              <a:buNone/>
            </a:pPr>
            <a:r>
              <a:rPr lang="en-US" sz="2092" u="sng" dirty="0">
                <a:solidFill>
                  <a:schemeClr val="hlink"/>
                </a:solidFill>
                <a:hlinkClick r:id="rId5"/>
              </a:rPr>
              <a:t>https://www.nhlp.org/campaign/protecting-renter-and-homeowner-rights-during-our-national-health-crisis-2/</a:t>
            </a:r>
            <a:endParaRPr sz="2092" dirty="0"/>
          </a:p>
          <a:p>
            <a:pPr marL="0" indent="0">
              <a:lnSpc>
                <a:spcPct val="80000"/>
              </a:lnSpc>
              <a:spcBef>
                <a:spcPts val="418"/>
              </a:spcBef>
              <a:buSzPts val="1778"/>
              <a:buNone/>
            </a:pPr>
            <a:r>
              <a:rPr lang="en-US" sz="2092" u="sng" dirty="0">
                <a:solidFill>
                  <a:schemeClr val="hlink"/>
                </a:solidFill>
                <a:hlinkClick r:id="rId6"/>
              </a:rPr>
              <a:t>https://www.nhlp.org/wp-content/uploads/CDC-FAQ-for-Renters.pdf</a:t>
            </a:r>
            <a:endParaRPr sz="2092" u="sng" dirty="0">
              <a:solidFill>
                <a:schemeClr val="hlink"/>
              </a:solidFill>
              <a:hlinkClick r:id="rId6"/>
            </a:endParaRPr>
          </a:p>
          <a:p>
            <a:pPr marL="0" indent="0">
              <a:lnSpc>
                <a:spcPct val="80000"/>
              </a:lnSpc>
              <a:spcBef>
                <a:spcPts val="418"/>
              </a:spcBef>
              <a:buSzPts val="1778"/>
              <a:buNone/>
            </a:pPr>
            <a:endParaRPr sz="2092" dirty="0"/>
          </a:p>
          <a:p>
            <a:pPr marL="0" indent="0">
              <a:lnSpc>
                <a:spcPct val="80000"/>
              </a:lnSpc>
              <a:spcBef>
                <a:spcPts val="418"/>
              </a:spcBef>
              <a:buSzPts val="1778"/>
              <a:buNone/>
            </a:pPr>
            <a:r>
              <a:rPr lang="en-US" sz="2092" dirty="0"/>
              <a:t>National Low Income Housing Coalition </a:t>
            </a:r>
            <a:endParaRPr dirty="0"/>
          </a:p>
          <a:p>
            <a:pPr marL="0" indent="0">
              <a:lnSpc>
                <a:spcPct val="80000"/>
              </a:lnSpc>
              <a:spcBef>
                <a:spcPts val="418"/>
              </a:spcBef>
              <a:buSzPts val="1778"/>
              <a:buNone/>
            </a:pPr>
            <a:r>
              <a:rPr lang="en-US" sz="2092" u="sng" dirty="0">
                <a:solidFill>
                  <a:schemeClr val="hlink"/>
                </a:solidFill>
                <a:hlinkClick r:id="rId7"/>
              </a:rPr>
              <a:t>https://nlihc.org/coronavirus-and-housing-homelessness/national-eviction-moratorium</a:t>
            </a:r>
            <a:endParaRPr sz="2092" dirty="0"/>
          </a:p>
          <a:p>
            <a:pPr marL="0" indent="0">
              <a:lnSpc>
                <a:spcPct val="80000"/>
              </a:lnSpc>
              <a:spcBef>
                <a:spcPts val="418"/>
              </a:spcBef>
              <a:buSzPts val="1778"/>
              <a:buNone/>
            </a:pPr>
            <a:r>
              <a:rPr lang="en-US" sz="2092" u="sng" dirty="0">
                <a:solidFill>
                  <a:schemeClr val="hlink"/>
                </a:solidFill>
                <a:hlinkClick r:id="rId8"/>
              </a:rPr>
              <a:t>https://nlihc.org/sites/default/files/Overview-of-National-Eviction-Moratorium.pdf</a:t>
            </a:r>
            <a:endParaRPr sz="2092" dirty="0"/>
          </a:p>
          <a:p>
            <a:pPr marL="0" indent="0">
              <a:lnSpc>
                <a:spcPct val="80000"/>
              </a:lnSpc>
              <a:spcBef>
                <a:spcPts val="418"/>
              </a:spcBef>
              <a:buSzPts val="1778"/>
              <a:buNone/>
            </a:pPr>
            <a:endParaRPr sz="2092" dirty="0"/>
          </a:p>
          <a:p>
            <a:pPr marL="0" indent="0">
              <a:lnSpc>
                <a:spcPct val="80000"/>
              </a:lnSpc>
              <a:spcBef>
                <a:spcPts val="418"/>
              </a:spcBef>
              <a:buSzPts val="1778"/>
              <a:buNone/>
            </a:pPr>
            <a:endParaRPr sz="2092"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96027-C7A8-40EF-BFE6-1B3644CF75B9}"/>
              </a:ext>
            </a:extLst>
          </p:cNvPr>
          <p:cNvSpPr>
            <a:spLocks noGrp="1"/>
          </p:cNvSpPr>
          <p:nvPr>
            <p:ph type="title"/>
          </p:nvPr>
        </p:nvSpPr>
        <p:spPr>
          <a:xfrm>
            <a:off x="648931" y="629266"/>
            <a:ext cx="4166510" cy="1622321"/>
          </a:xfrm>
        </p:spPr>
        <p:txBody>
          <a:bodyPr>
            <a:normAutofit fontScale="90000"/>
          </a:bodyPr>
          <a:lstStyle/>
          <a:p>
            <a:r>
              <a:rPr lang="en-US" dirty="0"/>
              <a:t>New Members and Survey results </a:t>
            </a:r>
          </a:p>
        </p:txBody>
      </p:sp>
      <p:sp>
        <p:nvSpPr>
          <p:cNvPr id="3" name="Content Placeholder 2">
            <a:extLst>
              <a:ext uri="{FF2B5EF4-FFF2-40B4-BE49-F238E27FC236}">
                <a16:creationId xmlns:a16="http://schemas.microsoft.com/office/drawing/2014/main" id="{4E9D8613-6998-4D1D-910F-F9435F6CABEB}"/>
              </a:ext>
            </a:extLst>
          </p:cNvPr>
          <p:cNvSpPr>
            <a:spLocks noGrp="1"/>
          </p:cNvSpPr>
          <p:nvPr>
            <p:ph idx="1"/>
          </p:nvPr>
        </p:nvSpPr>
        <p:spPr>
          <a:xfrm>
            <a:off x="648931" y="2438400"/>
            <a:ext cx="4166509" cy="3785419"/>
          </a:xfrm>
        </p:spPr>
        <p:txBody>
          <a:bodyPr>
            <a:noAutofit/>
          </a:bodyPr>
          <a:lstStyle/>
          <a:p>
            <a:r>
              <a:rPr lang="en-US" sz="3200" dirty="0"/>
              <a:t>Is there anyone whose attending for the first time that would like to introduce themselves?</a:t>
            </a:r>
          </a:p>
        </p:txBody>
      </p:sp>
      <p:sp>
        <p:nvSpPr>
          <p:cNvPr id="10" name="Freeform 31">
            <a:extLst>
              <a:ext uri="{FF2B5EF4-FFF2-40B4-BE49-F238E27FC236}">
                <a16:creationId xmlns:a16="http://schemas.microsoft.com/office/drawing/2014/main" id="{D6CEF2A9-EF08-4FB3-AFFB-C5F77AB6E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Rectangle 11">
            <a:extLst>
              <a:ext uri="{FF2B5EF4-FFF2-40B4-BE49-F238E27FC236}">
                <a16:creationId xmlns:a16="http://schemas.microsoft.com/office/drawing/2014/main" id="{4109C3C2-C0A8-4559-8462-8007573DF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2" y="0"/>
            <a:ext cx="609842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4C535542-B72A-4DE0-BE5A-5EA00508C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7" name="Graphic 6" descr="Share With Person">
            <a:extLst>
              <a:ext uri="{FF2B5EF4-FFF2-40B4-BE49-F238E27FC236}">
                <a16:creationId xmlns:a16="http://schemas.microsoft.com/office/drawing/2014/main" id="{8D83E35A-748A-4848-930C-50533B2081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3992" y="704054"/>
            <a:ext cx="5449889" cy="5449889"/>
          </a:xfrm>
          <a:prstGeom prst="rect">
            <a:avLst/>
          </a:prstGeom>
          <a:effectLst/>
        </p:spPr>
      </p:pic>
      <p:sp>
        <p:nvSpPr>
          <p:cNvPr id="16" name="Rectangle 15">
            <a:extLst>
              <a:ext uri="{FF2B5EF4-FFF2-40B4-BE49-F238E27FC236}">
                <a16:creationId xmlns:a16="http://schemas.microsoft.com/office/drawing/2014/main" id="{11DF0705-615B-4CF3-A16F-8C14680D8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83196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50A9-2B29-4BF4-A9C4-AF32777292D9}"/>
              </a:ext>
            </a:extLst>
          </p:cNvPr>
          <p:cNvSpPr>
            <a:spLocks noGrp="1"/>
          </p:cNvSpPr>
          <p:nvPr>
            <p:ph type="title"/>
          </p:nvPr>
        </p:nvSpPr>
        <p:spPr/>
        <p:txBody>
          <a:bodyPr/>
          <a:lstStyle/>
          <a:p>
            <a:r>
              <a:rPr lang="en-US" dirty="0"/>
              <a:t>Court Planning</a:t>
            </a:r>
          </a:p>
        </p:txBody>
      </p:sp>
      <p:sp>
        <p:nvSpPr>
          <p:cNvPr id="3" name="Content Placeholder 2">
            <a:extLst>
              <a:ext uri="{FF2B5EF4-FFF2-40B4-BE49-F238E27FC236}">
                <a16:creationId xmlns:a16="http://schemas.microsoft.com/office/drawing/2014/main" id="{DB51DAA9-E012-4FC3-8630-FDFD5A837E41}"/>
              </a:ext>
            </a:extLst>
          </p:cNvPr>
          <p:cNvSpPr>
            <a:spLocks noGrp="1"/>
          </p:cNvSpPr>
          <p:nvPr>
            <p:ph sz="quarter" idx="1"/>
          </p:nvPr>
        </p:nvSpPr>
        <p:spPr>
          <a:xfrm>
            <a:off x="487018" y="1371600"/>
            <a:ext cx="9562836" cy="4876799"/>
          </a:xfrm>
        </p:spPr>
        <p:txBody>
          <a:bodyPr>
            <a:normAutofit fontScale="92500" lnSpcReduction="10000"/>
          </a:bodyPr>
          <a:lstStyle/>
          <a:p>
            <a:pPr indent="-457200">
              <a:spcBef>
                <a:spcPts val="0"/>
              </a:spcBef>
            </a:pPr>
            <a:endParaRPr lang="en-US" sz="2800" dirty="0"/>
          </a:p>
          <a:p>
            <a:pPr indent="-457200">
              <a:spcBef>
                <a:spcPts val="0"/>
              </a:spcBef>
              <a:buFont typeface="Arial" panose="020B0604020202020204" pitchFamily="34" charset="0"/>
              <a:buChar char="•"/>
            </a:pPr>
            <a:r>
              <a:rPr lang="en-US" sz="2800" i="1" dirty="0">
                <a:hlinkClick r:id="rId2"/>
              </a:rPr>
              <a:t>Standing Order re 60 day period following the expiration of the Peacetime Emergency Declared in Executive Order 20-01 </a:t>
            </a:r>
            <a:r>
              <a:rPr lang="en-US" sz="2800" dirty="0">
                <a:hlinkClick r:id="rId2"/>
              </a:rPr>
              <a:t>(Minn. Dist. Ct. 4th Dist. July 22, 2020) (Judge Robiner) (Appendix PED-19)</a:t>
            </a:r>
            <a:endParaRPr lang="en-US" sz="2800" dirty="0"/>
          </a:p>
          <a:p>
            <a:pPr indent="-457200">
              <a:buFont typeface="Arial" panose="020B0604020202020204" pitchFamily="34" charset="0"/>
              <a:buChar char="•"/>
            </a:pPr>
            <a:r>
              <a:rPr lang="en-US" i="1" dirty="0">
                <a:hlinkClick r:id="rId3"/>
              </a:rPr>
              <a:t>Administrative Order Regarding the Resumption of Housing Court Operations</a:t>
            </a:r>
            <a:r>
              <a:rPr lang="en-US" dirty="0">
                <a:hlinkClick r:id="rId3"/>
              </a:rPr>
              <a:t> (Minn. Dist. Ct. 2nd Dist. Aug. 19, 2020) (Judge Castro) (Appendix PED-19a)</a:t>
            </a:r>
            <a:endParaRPr lang="en-US" dirty="0"/>
          </a:p>
          <a:p>
            <a:pPr indent="-457200">
              <a:buFont typeface="Arial" panose="020B0604020202020204" pitchFamily="34" charset="0"/>
              <a:buChar char="•"/>
            </a:pPr>
            <a:r>
              <a:rPr lang="en-US" dirty="0">
                <a:hlinkClick r:id="rId4"/>
              </a:rPr>
              <a:t>STANDING ORDER Re: 60 day period following the expiration of the Peacetime Emergency Declared in Executive Order 20-01 (Minn. Dist. Ct. 10th Dist. Anoka </a:t>
            </a:r>
            <a:r>
              <a:rPr lang="en-US" dirty="0" err="1">
                <a:hlinkClick r:id="rId4"/>
              </a:rPr>
              <a:t>Cty</a:t>
            </a:r>
            <a:r>
              <a:rPr lang="en-US" dirty="0">
                <a:hlinkClick r:id="rId4"/>
              </a:rPr>
              <a:t>. Oct. 29, 2020) (Judge Fountain Lindberg) (Appendix PED-36)</a:t>
            </a:r>
            <a:endParaRPr lang="en-US" dirty="0"/>
          </a:p>
          <a:p>
            <a:pPr marL="457200" indent="-457200">
              <a:buFont typeface="Arial" panose="020B0604020202020204" pitchFamily="34" charset="0"/>
              <a:buChar char="•"/>
            </a:pPr>
            <a:r>
              <a:rPr lang="en-US" dirty="0"/>
              <a:t>Other Minnesota Supreme Court and District Court pandemic orders are posted </a:t>
            </a:r>
            <a:r>
              <a:rPr lang="en-US" dirty="0">
                <a:hlinkClick r:id="rId5"/>
              </a:rPr>
              <a:t>here</a:t>
            </a:r>
            <a:r>
              <a:rPr lang="en-US" dirty="0"/>
              <a:t>.</a:t>
            </a:r>
          </a:p>
          <a:p>
            <a:endParaRPr lang="en-US" dirty="0"/>
          </a:p>
        </p:txBody>
      </p:sp>
    </p:spTree>
    <p:extLst>
      <p:ext uri="{BB962C8B-B14F-4D97-AF65-F5344CB8AC3E}">
        <p14:creationId xmlns:p14="http://schemas.microsoft.com/office/powerpoint/2010/main" val="3092332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C7F87-7382-4E48-8B22-6E623CF6CA1E}"/>
              </a:ext>
            </a:extLst>
          </p:cNvPr>
          <p:cNvSpPr>
            <a:spLocks noGrp="1"/>
          </p:cNvSpPr>
          <p:nvPr>
            <p:ph type="title"/>
          </p:nvPr>
        </p:nvSpPr>
        <p:spPr>
          <a:xfrm>
            <a:off x="646111" y="452718"/>
            <a:ext cx="9404723" cy="899004"/>
          </a:xfrm>
        </p:spPr>
        <p:txBody>
          <a:bodyPr/>
          <a:lstStyle/>
          <a:p>
            <a:r>
              <a:rPr lang="en-US" sz="3800" dirty="0"/>
              <a:t>Eviction Transition Financial Assistance</a:t>
            </a:r>
          </a:p>
        </p:txBody>
      </p:sp>
      <p:sp>
        <p:nvSpPr>
          <p:cNvPr id="3" name="Text Placeholder 2">
            <a:extLst>
              <a:ext uri="{FF2B5EF4-FFF2-40B4-BE49-F238E27FC236}">
                <a16:creationId xmlns:a16="http://schemas.microsoft.com/office/drawing/2014/main" id="{6F48D051-E7A1-4486-81AC-C3EACA6825FA}"/>
              </a:ext>
            </a:extLst>
          </p:cNvPr>
          <p:cNvSpPr>
            <a:spLocks noGrp="1"/>
          </p:cNvSpPr>
          <p:nvPr>
            <p:ph type="body" idx="1"/>
          </p:nvPr>
        </p:nvSpPr>
        <p:spPr>
          <a:xfrm>
            <a:off x="477078" y="1351722"/>
            <a:ext cx="9572775" cy="4896677"/>
          </a:xfrm>
        </p:spPr>
        <p:txBody>
          <a:bodyPr>
            <a:normAutofit fontScale="77500" lnSpcReduction="20000"/>
          </a:bodyPr>
          <a:lstStyle/>
          <a:p>
            <a:pPr marL="0"/>
            <a:r>
              <a:rPr lang="en-US" dirty="0"/>
              <a:t>Here are selected programs that offer financial assistance.</a:t>
            </a:r>
          </a:p>
          <a:p>
            <a:pPr marL="0"/>
            <a:endParaRPr lang="en-US" dirty="0"/>
          </a:p>
          <a:p>
            <a:pPr marL="0"/>
            <a:r>
              <a:rPr lang="en-US" dirty="0">
                <a:hlinkClick r:id="rId2"/>
              </a:rPr>
              <a:t>COVID-19 Emergency Rental Assistance </a:t>
            </a:r>
            <a:endParaRPr lang="en-US" dirty="0"/>
          </a:p>
          <a:p>
            <a:pPr marL="0"/>
            <a:r>
              <a:rPr lang="en-US" dirty="0"/>
              <a:t>The new Minnesota Housing Finance Agency (MHFA) emergency rental assistance program is called COVID-19 Emergency Rental Assistance, which is operating under the banner of </a:t>
            </a:r>
            <a:r>
              <a:rPr lang="en-US" dirty="0" err="1"/>
              <a:t>RentHelpMN</a:t>
            </a:r>
            <a:r>
              <a:rPr lang="en-US" dirty="0"/>
              <a:t>.</a:t>
            </a:r>
          </a:p>
          <a:p>
            <a:pPr marL="228600" indent="-457200">
              <a:buFont typeface="Arial" panose="020B0604020202020204" pitchFamily="34" charset="0"/>
              <a:buChar char="•"/>
            </a:pPr>
            <a:r>
              <a:rPr lang="en-US" dirty="0"/>
              <a:t>On line: </a:t>
            </a:r>
            <a:r>
              <a:rPr lang="en-US" dirty="0">
                <a:hlinkClick r:id="rId3"/>
              </a:rPr>
              <a:t>https://www.renthelpmn.org/</a:t>
            </a:r>
            <a:endParaRPr lang="en-US" dirty="0"/>
          </a:p>
          <a:p>
            <a:pPr marL="228600" indent="-457200">
              <a:buFont typeface="Arial" panose="020B0604020202020204" pitchFamily="34" charset="0"/>
              <a:buChar char="•"/>
            </a:pPr>
            <a:r>
              <a:rPr lang="en-US" dirty="0"/>
              <a:t>Call 211. The 211 helpline has dedicated multilingual staff available to answer questions about </a:t>
            </a:r>
            <a:r>
              <a:rPr lang="en-US" dirty="0" err="1"/>
              <a:t>RentHelpMN</a:t>
            </a:r>
            <a:r>
              <a:rPr lang="en-US" dirty="0"/>
              <a:t>, 8:00 a.m. – 8:00 p.m. Monday through Saturday.</a:t>
            </a:r>
          </a:p>
          <a:p>
            <a:pPr marL="228600" indent="-457200">
              <a:buFont typeface="Arial" panose="020B0604020202020204" pitchFamily="34" charset="0"/>
              <a:buChar char="•"/>
            </a:pPr>
            <a:r>
              <a:rPr lang="en-US" dirty="0"/>
              <a:t>Information sessions: </a:t>
            </a:r>
            <a:r>
              <a:rPr lang="en-US" dirty="0">
                <a:hlinkClick r:id="rId4"/>
              </a:rPr>
              <a:t>http://youtu.be/2nTW9VQ7zWg</a:t>
            </a:r>
            <a:endParaRPr lang="en-US" dirty="0"/>
          </a:p>
          <a:p>
            <a:pPr marL="228600" indent="-457200">
              <a:buFont typeface="Arial" panose="020B0604020202020204" pitchFamily="34" charset="0"/>
              <a:buChar char="•"/>
            </a:pPr>
            <a:r>
              <a:rPr lang="en-US" dirty="0">
                <a:hlinkClick r:id="rId5"/>
              </a:rPr>
              <a:t>Foreclosure prevention and forbearance</a:t>
            </a:r>
            <a:endParaRPr lang="en-US" dirty="0"/>
          </a:p>
          <a:p>
            <a:pPr marL="0"/>
            <a:endParaRPr lang="en-US" dirty="0"/>
          </a:p>
          <a:p>
            <a:pPr marL="0"/>
            <a:r>
              <a:rPr lang="en-US" dirty="0"/>
              <a:t>The Zero Balance Project: Rental Assistance in Dakota, Hennepin and Ramsey Counties, and Minneapolis and St Paul</a:t>
            </a:r>
          </a:p>
          <a:p>
            <a:pPr marL="228600" indent="-457200">
              <a:buFont typeface="Arial" panose="020B0604020202020204" pitchFamily="34" charset="0"/>
              <a:buChar char="•"/>
            </a:pPr>
            <a:r>
              <a:rPr lang="en-US" dirty="0">
                <a:hlinkClick r:id="rId6"/>
              </a:rPr>
              <a:t>https://housinglink.org/List/emergency-rental-assistance</a:t>
            </a:r>
            <a:endParaRPr lang="en-US" dirty="0"/>
          </a:p>
          <a:p>
            <a:pPr marL="228600" indent="-457200">
              <a:buFont typeface="Arial" panose="020B0604020202020204" pitchFamily="34" charset="0"/>
              <a:buChar char="•"/>
            </a:pPr>
            <a:r>
              <a:rPr lang="en-US" dirty="0"/>
              <a:t>In The Zero Balance Project, landlords start and lead the application on behalf of their renters.</a:t>
            </a:r>
          </a:p>
          <a:p>
            <a:pPr marL="0"/>
            <a:endParaRPr lang="en-US" dirty="0"/>
          </a:p>
        </p:txBody>
      </p:sp>
    </p:spTree>
    <p:extLst>
      <p:ext uri="{BB962C8B-B14F-4D97-AF65-F5344CB8AC3E}">
        <p14:creationId xmlns:p14="http://schemas.microsoft.com/office/powerpoint/2010/main" val="2526957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79EB8-9601-4345-8B85-4324EEDCF070}"/>
              </a:ext>
            </a:extLst>
          </p:cNvPr>
          <p:cNvSpPr>
            <a:spLocks noGrp="1"/>
          </p:cNvSpPr>
          <p:nvPr>
            <p:ph type="title"/>
          </p:nvPr>
        </p:nvSpPr>
        <p:spPr/>
        <p:txBody>
          <a:bodyPr/>
          <a:lstStyle/>
          <a:p>
            <a:r>
              <a:rPr lang="en-US" dirty="0"/>
              <a:t>Other Financial Assistance</a:t>
            </a:r>
            <a:endParaRPr lang="en-US" b="1" dirty="0"/>
          </a:p>
        </p:txBody>
      </p:sp>
      <p:sp>
        <p:nvSpPr>
          <p:cNvPr id="3" name="Text Placeholder 2">
            <a:extLst>
              <a:ext uri="{FF2B5EF4-FFF2-40B4-BE49-F238E27FC236}">
                <a16:creationId xmlns:a16="http://schemas.microsoft.com/office/drawing/2014/main" id="{4CCAD297-BA9E-4163-A028-07361B3E24EA}"/>
              </a:ext>
            </a:extLst>
          </p:cNvPr>
          <p:cNvSpPr>
            <a:spLocks noGrp="1"/>
          </p:cNvSpPr>
          <p:nvPr>
            <p:ph type="body" idx="1"/>
          </p:nvPr>
        </p:nvSpPr>
        <p:spPr>
          <a:xfrm>
            <a:off x="467140" y="1252330"/>
            <a:ext cx="9582714" cy="4996069"/>
          </a:xfrm>
        </p:spPr>
        <p:txBody>
          <a:bodyPr>
            <a:normAutofit fontScale="77500" lnSpcReduction="20000"/>
          </a:bodyPr>
          <a:lstStyle/>
          <a:p>
            <a:pPr marL="0"/>
            <a:r>
              <a:rPr lang="en-US" dirty="0">
                <a:hlinkClick r:id="rId2"/>
              </a:rPr>
              <a:t>Hennepin County Emergency Rental Assistance </a:t>
            </a:r>
            <a:endParaRPr lang="en-US" dirty="0"/>
          </a:p>
          <a:p>
            <a:pPr marL="0"/>
            <a:endParaRPr lang="en-US" dirty="0"/>
          </a:p>
          <a:p>
            <a:pPr marL="0"/>
            <a:r>
              <a:rPr lang="en-US" dirty="0">
                <a:hlinkClick r:id="rId3"/>
              </a:rPr>
              <a:t>Neighborhood House </a:t>
            </a:r>
            <a:endParaRPr lang="en-US" dirty="0"/>
          </a:p>
          <a:p>
            <a:pPr marL="0"/>
            <a:endParaRPr lang="en-US" dirty="0"/>
          </a:p>
          <a:p>
            <a:pPr marL="0"/>
            <a:r>
              <a:rPr lang="en-US" dirty="0">
                <a:hlinkClick r:id="rId4"/>
              </a:rPr>
              <a:t>Ramsey County Economic Assistance </a:t>
            </a:r>
            <a:endParaRPr lang="en-US" dirty="0"/>
          </a:p>
          <a:p>
            <a:pPr marL="0"/>
            <a:endParaRPr lang="en-US" dirty="0"/>
          </a:p>
          <a:p>
            <a:pPr marL="0"/>
            <a:r>
              <a:rPr lang="en-US" dirty="0">
                <a:hlinkClick r:id="rId5"/>
              </a:rPr>
              <a:t>Anoka County </a:t>
            </a:r>
            <a:endParaRPr lang="en-US" dirty="0"/>
          </a:p>
          <a:p>
            <a:pPr marL="0"/>
            <a:endParaRPr lang="en-US" dirty="0"/>
          </a:p>
          <a:p>
            <a:pPr marL="0"/>
            <a:r>
              <a:rPr lang="en-US" dirty="0">
                <a:hlinkClick r:id="rId6"/>
              </a:rPr>
              <a:t>Minnesota Department of Human Services </a:t>
            </a:r>
            <a:endParaRPr lang="en-US" dirty="0"/>
          </a:p>
          <a:p>
            <a:pPr marL="0"/>
            <a:endParaRPr lang="en-US" dirty="0"/>
          </a:p>
          <a:p>
            <a:pPr marL="0"/>
            <a:r>
              <a:rPr lang="en-US" dirty="0">
                <a:hlinkClick r:id="rId7"/>
              </a:rPr>
              <a:t>United Way 211 </a:t>
            </a:r>
            <a:endParaRPr lang="en-US" dirty="0"/>
          </a:p>
          <a:p>
            <a:pPr marL="0"/>
            <a:r>
              <a:rPr lang="en-US" dirty="0"/>
              <a:t>Call 211™ or 651-291-0211: State-wide list of community resources, like housing assistance, shelters, and food shelf locations</a:t>
            </a:r>
          </a:p>
          <a:p>
            <a:pPr marL="0"/>
            <a:endParaRPr lang="en-US" dirty="0"/>
          </a:p>
          <a:p>
            <a:pPr marL="0"/>
            <a:r>
              <a:rPr lang="en-US" dirty="0">
                <a:hlinkClick r:id="rId8"/>
              </a:rPr>
              <a:t>State and Local Rental Assistance (National Low Income Housing Coalition - viewed April 9, 2021) </a:t>
            </a:r>
            <a:endParaRPr lang="en-US" dirty="0"/>
          </a:p>
          <a:p>
            <a:pPr marL="0"/>
            <a:endParaRPr lang="en-US" dirty="0"/>
          </a:p>
        </p:txBody>
      </p:sp>
    </p:spTree>
    <p:extLst>
      <p:ext uri="{BB962C8B-B14F-4D97-AF65-F5344CB8AC3E}">
        <p14:creationId xmlns:p14="http://schemas.microsoft.com/office/powerpoint/2010/main" val="342106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71676-4150-4CAA-AE58-A8C918925948}"/>
              </a:ext>
            </a:extLst>
          </p:cNvPr>
          <p:cNvSpPr>
            <a:spLocks noGrp="1"/>
          </p:cNvSpPr>
          <p:nvPr>
            <p:ph type="title"/>
          </p:nvPr>
        </p:nvSpPr>
        <p:spPr/>
        <p:txBody>
          <a:bodyPr/>
          <a:lstStyle/>
          <a:p>
            <a:r>
              <a:rPr lang="en-US" dirty="0"/>
              <a:t>Looking for Housing</a:t>
            </a:r>
          </a:p>
        </p:txBody>
      </p:sp>
      <p:sp>
        <p:nvSpPr>
          <p:cNvPr id="3" name="Text Placeholder 2">
            <a:extLst>
              <a:ext uri="{FF2B5EF4-FFF2-40B4-BE49-F238E27FC236}">
                <a16:creationId xmlns:a16="http://schemas.microsoft.com/office/drawing/2014/main" id="{EB861B4A-7281-42DE-BAFE-CD0CD89CA354}"/>
              </a:ext>
            </a:extLst>
          </p:cNvPr>
          <p:cNvSpPr>
            <a:spLocks noGrp="1"/>
          </p:cNvSpPr>
          <p:nvPr>
            <p:ph type="body" idx="1"/>
          </p:nvPr>
        </p:nvSpPr>
        <p:spPr>
          <a:xfrm>
            <a:off x="566530" y="1331844"/>
            <a:ext cx="9483323" cy="4916556"/>
          </a:xfrm>
        </p:spPr>
        <p:txBody>
          <a:bodyPr/>
          <a:lstStyle/>
          <a:p>
            <a:r>
              <a:rPr lang="en-US" dirty="0"/>
              <a:t>Housing Link</a:t>
            </a:r>
          </a:p>
          <a:p>
            <a:r>
              <a:rPr lang="en-US" dirty="0"/>
              <a:t>International Market Square</a:t>
            </a:r>
          </a:p>
          <a:p>
            <a:r>
              <a:rPr lang="en-US" dirty="0"/>
              <a:t>Suite 509</a:t>
            </a:r>
          </a:p>
          <a:p>
            <a:r>
              <a:rPr lang="en-US" dirty="0"/>
              <a:t>275 Market Street</a:t>
            </a:r>
          </a:p>
          <a:p>
            <a:r>
              <a:rPr lang="en-US" dirty="0"/>
              <a:t>Minneapolis, MN 55405</a:t>
            </a:r>
          </a:p>
          <a:p>
            <a:r>
              <a:rPr lang="en-US" dirty="0"/>
              <a:t>612-522-2500</a:t>
            </a:r>
          </a:p>
          <a:p>
            <a:r>
              <a:rPr lang="en-US" dirty="0">
                <a:hlinkClick r:id="rId2"/>
              </a:rPr>
              <a:t>info@housinglink.org</a:t>
            </a:r>
            <a:endParaRPr lang="en-US" dirty="0"/>
          </a:p>
          <a:p>
            <a:r>
              <a:rPr lang="en-US" dirty="0">
                <a:hlinkClick r:id="rId3"/>
              </a:rPr>
              <a:t>http://www.housinglink.org</a:t>
            </a:r>
            <a:endParaRPr lang="en-US" dirty="0"/>
          </a:p>
          <a:p>
            <a:endParaRPr lang="en-US" dirty="0"/>
          </a:p>
          <a:p>
            <a:endParaRPr lang="en-US" dirty="0"/>
          </a:p>
        </p:txBody>
      </p:sp>
    </p:spTree>
    <p:extLst>
      <p:ext uri="{BB962C8B-B14F-4D97-AF65-F5344CB8AC3E}">
        <p14:creationId xmlns:p14="http://schemas.microsoft.com/office/powerpoint/2010/main" val="1746753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76"/>
          <p:cNvSpPr txBox="1">
            <a:spLocks noGrp="1"/>
          </p:cNvSpPr>
          <p:nvPr>
            <p:ph type="title"/>
          </p:nvPr>
        </p:nvSpPr>
        <p:spPr>
          <a:xfrm>
            <a:off x="1825752" y="228600"/>
            <a:ext cx="8534400" cy="758952"/>
          </a:xfrm>
          <a:prstGeom prst="rect">
            <a:avLst/>
          </a:prstGeom>
          <a:noFill/>
          <a:ln>
            <a:noFill/>
          </a:ln>
        </p:spPr>
        <p:txBody>
          <a:bodyPr spcFirstLastPara="1" vert="horz" wrap="square" lIns="91425" tIns="45700" rIns="91425" bIns="45700" rtlCol="0" anchor="b" anchorCtr="0">
            <a:normAutofit/>
          </a:bodyPr>
          <a:lstStyle/>
          <a:p>
            <a:pPr algn="ctr">
              <a:spcBef>
                <a:spcPts val="0"/>
              </a:spcBef>
              <a:buClr>
                <a:srgbClr val="7A9798"/>
              </a:buClr>
              <a:buSzPts val="3300"/>
            </a:pPr>
            <a:r>
              <a:rPr lang="en-US" dirty="0"/>
              <a:t>Mediation Programs</a:t>
            </a:r>
            <a:endParaRPr dirty="0"/>
          </a:p>
        </p:txBody>
      </p:sp>
      <p:sp>
        <p:nvSpPr>
          <p:cNvPr id="632" name="Google Shape;632;p76"/>
          <p:cNvSpPr txBox="1">
            <a:spLocks noGrp="1"/>
          </p:cNvSpPr>
          <p:nvPr>
            <p:ph type="body" idx="1"/>
          </p:nvPr>
        </p:nvSpPr>
        <p:spPr>
          <a:xfrm>
            <a:off x="646043" y="1192696"/>
            <a:ext cx="9683629" cy="4906352"/>
          </a:xfrm>
          <a:prstGeom prst="rect">
            <a:avLst/>
          </a:prstGeom>
          <a:noFill/>
          <a:ln>
            <a:noFill/>
          </a:ln>
        </p:spPr>
        <p:txBody>
          <a:bodyPr spcFirstLastPara="1" vert="horz" wrap="square" lIns="91425" tIns="45700" rIns="91425" bIns="45700" rtlCol="0" anchor="t" anchorCtr="0">
            <a:normAutofit/>
          </a:bodyPr>
          <a:lstStyle/>
          <a:p>
            <a:pPr marL="0" indent="0">
              <a:lnSpc>
                <a:spcPct val="80000"/>
              </a:lnSpc>
              <a:spcBef>
                <a:spcPts val="0"/>
              </a:spcBef>
              <a:buSzPts val="1434"/>
              <a:buNone/>
            </a:pPr>
            <a:r>
              <a:rPr lang="en-US" sz="1687" dirty="0"/>
              <a:t>Community Mediation Minnesota consists of several member organizations across the state with staff and volunteers to help resolve disputes. Community Mediation Minnesota has a centralized intake and referral system so anyone in Minnesota can call a single phone number and be connected to a mediator who can provide services via video conferencing.  </a:t>
            </a:r>
            <a:endParaRPr dirty="0"/>
          </a:p>
          <a:p>
            <a:pPr marL="0" indent="0">
              <a:lnSpc>
                <a:spcPct val="80000"/>
              </a:lnSpc>
              <a:spcBef>
                <a:spcPts val="337"/>
              </a:spcBef>
              <a:buSzPts val="1434"/>
              <a:buNone/>
            </a:pPr>
            <a:r>
              <a:rPr lang="en-US" sz="1687" dirty="0"/>
              <a:t> </a:t>
            </a:r>
            <a:endParaRPr dirty="0"/>
          </a:p>
          <a:p>
            <a:pPr marL="0" indent="0">
              <a:lnSpc>
                <a:spcPct val="80000"/>
              </a:lnSpc>
              <a:spcBef>
                <a:spcPts val="337"/>
              </a:spcBef>
              <a:buSzPts val="1434"/>
              <a:buNone/>
            </a:pPr>
            <a:r>
              <a:rPr lang="en-US" sz="1687" dirty="0"/>
              <a:t>Community Mediation Member Organizations:</a:t>
            </a:r>
            <a:endParaRPr dirty="0"/>
          </a:p>
          <a:p>
            <a:pPr marL="285750" indent="-285750">
              <a:lnSpc>
                <a:spcPct val="80000"/>
              </a:lnSpc>
              <a:spcBef>
                <a:spcPts val="337"/>
              </a:spcBef>
              <a:buSzPts val="1434"/>
              <a:buFont typeface="Arial" panose="020B0604020202020204" pitchFamily="34" charset="0"/>
              <a:buChar char="•"/>
            </a:pPr>
            <a:r>
              <a:rPr lang="en-US" sz="1687" dirty="0"/>
              <a:t>Community Mediation &amp; Restorative Services, Inc.</a:t>
            </a:r>
            <a:endParaRPr dirty="0"/>
          </a:p>
          <a:p>
            <a:pPr marL="285750" indent="-285750">
              <a:lnSpc>
                <a:spcPct val="80000"/>
              </a:lnSpc>
              <a:spcBef>
                <a:spcPts val="337"/>
              </a:spcBef>
              <a:buSzPts val="1434"/>
              <a:buFont typeface="Arial" panose="020B0604020202020204" pitchFamily="34" charset="0"/>
              <a:buChar char="•"/>
            </a:pPr>
            <a:r>
              <a:rPr lang="en-US" sz="1687" dirty="0"/>
              <a:t>Conflict Resolution Center</a:t>
            </a:r>
            <a:endParaRPr dirty="0"/>
          </a:p>
          <a:p>
            <a:pPr marL="285750" indent="-285750">
              <a:lnSpc>
                <a:spcPct val="80000"/>
              </a:lnSpc>
              <a:spcBef>
                <a:spcPts val="337"/>
              </a:spcBef>
              <a:buSzPts val="1434"/>
              <a:buFont typeface="Arial" panose="020B0604020202020204" pitchFamily="34" charset="0"/>
              <a:buChar char="•"/>
            </a:pPr>
            <a:r>
              <a:rPr lang="en-US" sz="1687" dirty="0"/>
              <a:t>Dispute Resolution Center</a:t>
            </a:r>
            <a:endParaRPr dirty="0"/>
          </a:p>
          <a:p>
            <a:pPr marL="285750" indent="-285750">
              <a:lnSpc>
                <a:spcPct val="80000"/>
              </a:lnSpc>
              <a:spcBef>
                <a:spcPts val="337"/>
              </a:spcBef>
              <a:buSzPts val="1434"/>
              <a:buFont typeface="Arial" panose="020B0604020202020204" pitchFamily="34" charset="0"/>
              <a:buChar char="•"/>
            </a:pPr>
            <a:r>
              <a:rPr lang="en-US" sz="1687" dirty="0"/>
              <a:t>Mediation &amp; Conflict Solutions</a:t>
            </a:r>
            <a:endParaRPr dirty="0"/>
          </a:p>
          <a:p>
            <a:pPr marL="285750" indent="-285750">
              <a:lnSpc>
                <a:spcPct val="80000"/>
              </a:lnSpc>
              <a:spcBef>
                <a:spcPts val="337"/>
              </a:spcBef>
              <a:buSzPts val="1434"/>
              <a:buFont typeface="Arial" panose="020B0604020202020204" pitchFamily="34" charset="0"/>
              <a:buChar char="•"/>
            </a:pPr>
            <a:r>
              <a:rPr lang="en-US" sz="1687" dirty="0"/>
              <a:t>Mediation and Restorative Services</a:t>
            </a:r>
            <a:endParaRPr dirty="0"/>
          </a:p>
          <a:p>
            <a:pPr marL="285750" indent="-285750">
              <a:lnSpc>
                <a:spcPct val="80000"/>
              </a:lnSpc>
              <a:spcBef>
                <a:spcPts val="337"/>
              </a:spcBef>
              <a:buSzPts val="1434"/>
              <a:buFont typeface="Arial" panose="020B0604020202020204" pitchFamily="34" charset="0"/>
              <a:buChar char="•"/>
            </a:pPr>
            <a:r>
              <a:rPr lang="en-US" sz="1687" dirty="0"/>
              <a:t>Restorative and Mediation Practices</a:t>
            </a:r>
            <a:endParaRPr dirty="0"/>
          </a:p>
          <a:p>
            <a:pPr marL="0" indent="0">
              <a:lnSpc>
                <a:spcPct val="80000"/>
              </a:lnSpc>
              <a:spcBef>
                <a:spcPts val="337"/>
              </a:spcBef>
              <a:buSzPts val="1434"/>
              <a:buNone/>
            </a:pPr>
            <a:r>
              <a:rPr lang="en-US" sz="1687" dirty="0"/>
              <a:t> </a:t>
            </a:r>
            <a:endParaRPr dirty="0"/>
          </a:p>
          <a:p>
            <a:pPr marL="0" indent="0">
              <a:lnSpc>
                <a:spcPct val="80000"/>
              </a:lnSpc>
              <a:spcBef>
                <a:spcPts val="337"/>
              </a:spcBef>
              <a:buSzPts val="1434"/>
              <a:buNone/>
            </a:pPr>
            <a:r>
              <a:rPr lang="en-US" sz="1687" dirty="0"/>
              <a:t>Contact:</a:t>
            </a:r>
            <a:endParaRPr dirty="0"/>
          </a:p>
          <a:p>
            <a:pPr marL="0" indent="0">
              <a:lnSpc>
                <a:spcPct val="80000"/>
              </a:lnSpc>
              <a:spcBef>
                <a:spcPts val="337"/>
              </a:spcBef>
              <a:buSzPts val="1434"/>
              <a:buNone/>
            </a:pPr>
            <a:r>
              <a:rPr lang="en-US" sz="1687" u="sng" dirty="0">
                <a:solidFill>
                  <a:schemeClr val="hlink"/>
                </a:solidFill>
                <a:hlinkClick r:id="rId3"/>
              </a:rPr>
              <a:t>https://communitymediationmn.org</a:t>
            </a:r>
            <a:endParaRPr sz="1687" dirty="0"/>
          </a:p>
          <a:p>
            <a:pPr marL="0" indent="0">
              <a:lnSpc>
                <a:spcPct val="80000"/>
              </a:lnSpc>
              <a:spcBef>
                <a:spcPts val="337"/>
              </a:spcBef>
              <a:buSzPts val="1434"/>
              <a:buNone/>
            </a:pPr>
            <a:r>
              <a:rPr lang="en-US" sz="1687" dirty="0"/>
              <a:t>1-833-266-2663</a:t>
            </a:r>
            <a:endParaRPr dirty="0"/>
          </a:p>
          <a:p>
            <a:pPr marL="0" indent="0">
              <a:lnSpc>
                <a:spcPct val="80000"/>
              </a:lnSpc>
              <a:spcBef>
                <a:spcPts val="337"/>
              </a:spcBef>
              <a:buSzPts val="1434"/>
              <a:buNone/>
            </a:pPr>
            <a:r>
              <a:rPr lang="en-US" sz="1687" u="sng" dirty="0">
                <a:solidFill>
                  <a:schemeClr val="hlink"/>
                </a:solidFill>
                <a:hlinkClick r:id="rId4"/>
              </a:rPr>
              <a:t>info@CommunityMediationMN.org</a:t>
            </a:r>
            <a:endParaRPr sz="1687" dirty="0"/>
          </a:p>
          <a:p>
            <a:pPr marL="0" indent="0">
              <a:lnSpc>
                <a:spcPct val="80000"/>
              </a:lnSpc>
              <a:spcBef>
                <a:spcPts val="337"/>
              </a:spcBef>
              <a:buSzPts val="1434"/>
              <a:buNone/>
            </a:pPr>
            <a:endParaRPr sz="1687"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A2A5C-CDF7-4E4A-B146-6D23B360A8D3}"/>
              </a:ext>
            </a:extLst>
          </p:cNvPr>
          <p:cNvSpPr>
            <a:spLocks noGrp="1"/>
          </p:cNvSpPr>
          <p:nvPr>
            <p:ph type="title"/>
          </p:nvPr>
        </p:nvSpPr>
        <p:spPr>
          <a:xfrm>
            <a:off x="755373" y="228600"/>
            <a:ext cx="10157791" cy="765313"/>
          </a:xfrm>
        </p:spPr>
        <p:txBody>
          <a:bodyPr>
            <a:noAutofit/>
          </a:bodyPr>
          <a:lstStyle/>
          <a:p>
            <a:r>
              <a:rPr lang="en-US" sz="3200" dirty="0"/>
              <a:t>What You Can Do: Get Help, Volunteer &amp; Donate</a:t>
            </a:r>
          </a:p>
        </p:txBody>
      </p:sp>
      <p:sp>
        <p:nvSpPr>
          <p:cNvPr id="3" name="Content Placeholder 2">
            <a:extLst>
              <a:ext uri="{FF2B5EF4-FFF2-40B4-BE49-F238E27FC236}">
                <a16:creationId xmlns:a16="http://schemas.microsoft.com/office/drawing/2014/main" id="{8FF5C436-A822-4683-B4CC-E76823518E7A}"/>
              </a:ext>
            </a:extLst>
          </p:cNvPr>
          <p:cNvSpPr>
            <a:spLocks noGrp="1"/>
          </p:cNvSpPr>
          <p:nvPr>
            <p:ph sz="quarter" idx="1"/>
          </p:nvPr>
        </p:nvSpPr>
        <p:spPr>
          <a:xfrm>
            <a:off x="636104" y="993913"/>
            <a:ext cx="9403810" cy="5635487"/>
          </a:xfrm>
        </p:spPr>
        <p:txBody>
          <a:bodyPr>
            <a:noAutofit/>
          </a:bodyPr>
          <a:lstStyle/>
          <a:p>
            <a:pPr marL="0" indent="0">
              <a:spcBef>
                <a:spcPts val="0"/>
              </a:spcBef>
            </a:pPr>
            <a:r>
              <a:rPr lang="en-US" sz="2300" dirty="0"/>
              <a:t>Free Legal Aid Programs Representing Tenants:</a:t>
            </a:r>
          </a:p>
          <a:p>
            <a:pPr>
              <a:spcBef>
                <a:spcPts val="0"/>
              </a:spcBef>
              <a:buFont typeface="Arial" panose="020B0604020202020204" pitchFamily="34" charset="0"/>
              <a:buChar char="•"/>
            </a:pPr>
            <a:r>
              <a:rPr lang="en-US" sz="2300" dirty="0"/>
              <a:t>Anishinabe Legal Services - </a:t>
            </a:r>
            <a:r>
              <a:rPr lang="en-US" sz="2300" u="sng" dirty="0">
                <a:hlinkClick r:id="rId2"/>
              </a:rPr>
              <a:t>https://alslegal.org/</a:t>
            </a:r>
            <a:endParaRPr lang="en-US" sz="2300" dirty="0">
              <a:hlinkClick r:id="rId2"/>
            </a:endParaRPr>
          </a:p>
          <a:p>
            <a:pPr>
              <a:spcBef>
                <a:spcPts val="0"/>
              </a:spcBef>
              <a:buFont typeface="Arial" panose="020B0604020202020204" pitchFamily="34" charset="0"/>
              <a:buChar char="•"/>
            </a:pPr>
            <a:r>
              <a:rPr lang="en-US" sz="2300" dirty="0"/>
              <a:t>Central Minnesota Legal Services - </a:t>
            </a:r>
            <a:r>
              <a:rPr lang="en-US" sz="2300" u="sng" dirty="0">
                <a:hlinkClick r:id="rId3"/>
              </a:rPr>
              <a:t>https://www.centralmnlegal.org/</a:t>
            </a:r>
            <a:endParaRPr lang="en-US" sz="2300" dirty="0">
              <a:hlinkClick r:id="rId3"/>
            </a:endParaRPr>
          </a:p>
          <a:p>
            <a:pPr>
              <a:spcBef>
                <a:spcPts val="0"/>
              </a:spcBef>
              <a:buFont typeface="Arial" panose="020B0604020202020204" pitchFamily="34" charset="0"/>
              <a:buChar char="•"/>
            </a:pPr>
            <a:r>
              <a:rPr lang="en-US" sz="2300" dirty="0"/>
              <a:t>Judicare of Anoka County - </a:t>
            </a:r>
            <a:r>
              <a:rPr lang="en-US" sz="2300" u="sng" dirty="0">
                <a:hlinkClick r:id="rId4"/>
              </a:rPr>
              <a:t>http://www.anokajudicare.org/</a:t>
            </a:r>
            <a:endParaRPr lang="en-US" sz="2300" dirty="0">
              <a:hlinkClick r:id="rId4"/>
            </a:endParaRPr>
          </a:p>
          <a:p>
            <a:pPr>
              <a:spcBef>
                <a:spcPts val="0"/>
              </a:spcBef>
              <a:buFont typeface="Arial" panose="020B0604020202020204" pitchFamily="34" charset="0"/>
              <a:buChar char="•"/>
            </a:pPr>
            <a:r>
              <a:rPr lang="en-US" sz="2300" dirty="0"/>
              <a:t>Legal Aid Service of Northeastern Minnesota - </a:t>
            </a:r>
            <a:r>
              <a:rPr lang="en-US" sz="2300" u="sng" dirty="0">
                <a:hlinkClick r:id="rId5"/>
              </a:rPr>
              <a:t>http://lasnem.org/</a:t>
            </a:r>
            <a:endParaRPr lang="en-US" sz="2300" dirty="0">
              <a:hlinkClick r:id="rId5"/>
            </a:endParaRPr>
          </a:p>
          <a:p>
            <a:pPr>
              <a:spcBef>
                <a:spcPts val="0"/>
              </a:spcBef>
              <a:buFont typeface="Arial" panose="020B0604020202020204" pitchFamily="34" charset="0"/>
              <a:buChar char="•"/>
            </a:pPr>
            <a:r>
              <a:rPr lang="en-US" sz="2300" dirty="0"/>
              <a:t>Legal Assistance of Dakota County - </a:t>
            </a:r>
            <a:r>
              <a:rPr lang="en-US" sz="2300" u="sng" dirty="0">
                <a:hlinkClick r:id="rId6"/>
              </a:rPr>
              <a:t>http://www.dakotalegal.org/</a:t>
            </a:r>
            <a:endParaRPr lang="en-US" sz="2300" dirty="0">
              <a:hlinkClick r:id="rId6"/>
            </a:endParaRPr>
          </a:p>
          <a:p>
            <a:pPr>
              <a:spcBef>
                <a:spcPts val="0"/>
              </a:spcBef>
              <a:buFont typeface="Arial" panose="020B0604020202020204" pitchFamily="34" charset="0"/>
              <a:buChar char="•"/>
            </a:pPr>
            <a:r>
              <a:rPr lang="en-US" sz="2300" dirty="0"/>
              <a:t>Legal Assistance of Olmsted County - </a:t>
            </a:r>
            <a:r>
              <a:rPr lang="en-US" sz="2300" u="sng" dirty="0">
                <a:hlinkClick r:id="rId7"/>
              </a:rPr>
              <a:t>http://laocmn.org/</a:t>
            </a:r>
            <a:endParaRPr lang="en-US" sz="2300" dirty="0">
              <a:hlinkClick r:id="rId7"/>
            </a:endParaRPr>
          </a:p>
          <a:p>
            <a:pPr>
              <a:spcBef>
                <a:spcPts val="0"/>
              </a:spcBef>
              <a:buFont typeface="Arial" panose="020B0604020202020204" pitchFamily="34" charset="0"/>
              <a:buChar char="•"/>
            </a:pPr>
            <a:r>
              <a:rPr lang="en-US" sz="2300" dirty="0"/>
              <a:t>Legal Services of Northwest Minnesota - </a:t>
            </a:r>
            <a:r>
              <a:rPr lang="en-US" sz="2300" u="sng" dirty="0">
                <a:hlinkClick r:id="rId8"/>
              </a:rPr>
              <a:t>https://lsnmlaw.org/</a:t>
            </a:r>
            <a:endParaRPr lang="en-US" sz="2300" dirty="0">
              <a:hlinkClick r:id="rId8"/>
            </a:endParaRPr>
          </a:p>
          <a:p>
            <a:pPr>
              <a:spcBef>
                <a:spcPts val="0"/>
              </a:spcBef>
              <a:buFont typeface="Arial" panose="020B0604020202020204" pitchFamily="34" charset="0"/>
              <a:buChar char="•"/>
            </a:pPr>
            <a:r>
              <a:rPr lang="en-US" sz="2300" dirty="0"/>
              <a:t>Mid-Minnesota Legal Aid - </a:t>
            </a:r>
            <a:r>
              <a:rPr lang="en-US" sz="2300" u="sng" dirty="0">
                <a:hlinkClick r:id="rId9"/>
              </a:rPr>
              <a:t>https://mylegalaid.org/</a:t>
            </a:r>
            <a:endParaRPr lang="en-US" sz="2300" dirty="0">
              <a:hlinkClick r:id="rId9"/>
            </a:endParaRPr>
          </a:p>
          <a:p>
            <a:pPr>
              <a:spcBef>
                <a:spcPts val="0"/>
              </a:spcBef>
              <a:buFont typeface="Arial" panose="020B0604020202020204" pitchFamily="34" charset="0"/>
              <a:buChar char="•"/>
            </a:pPr>
            <a:r>
              <a:rPr lang="en-US" sz="2300" dirty="0"/>
              <a:t>Southern Minnesota Regional Legal Services - </a:t>
            </a:r>
            <a:r>
              <a:rPr lang="en-US" sz="2300" u="sng" dirty="0">
                <a:hlinkClick r:id="rId10"/>
              </a:rPr>
              <a:t>https://www.smrls.org/</a:t>
            </a:r>
            <a:endParaRPr lang="en-US" sz="2300" dirty="0">
              <a:hlinkClick r:id="rId10"/>
            </a:endParaRPr>
          </a:p>
          <a:p>
            <a:pPr>
              <a:spcBef>
                <a:spcPts val="0"/>
              </a:spcBef>
              <a:buFont typeface="Arial" panose="020B0604020202020204" pitchFamily="34" charset="0"/>
              <a:buChar char="•"/>
            </a:pPr>
            <a:r>
              <a:rPr lang="en-US" sz="2300" dirty="0"/>
              <a:t>Volunteer Lawyers Network - </a:t>
            </a:r>
            <a:r>
              <a:rPr lang="en-US" sz="2300" u="sng" dirty="0">
                <a:hlinkClick r:id="rId11"/>
              </a:rPr>
              <a:t>https://www.vlnmn.org/</a:t>
            </a:r>
            <a:endParaRPr lang="en-US" sz="2300" dirty="0">
              <a:hlinkClick r:id="rId11"/>
            </a:endParaRPr>
          </a:p>
          <a:p>
            <a:pPr marL="0" indent="0">
              <a:spcBef>
                <a:spcPts val="0"/>
              </a:spcBef>
            </a:pPr>
            <a:endParaRPr lang="en-US" sz="2300" dirty="0"/>
          </a:p>
          <a:p>
            <a:pPr marL="0" indent="0">
              <a:spcBef>
                <a:spcPts val="0"/>
              </a:spcBef>
            </a:pPr>
            <a:endParaRPr lang="en-US" sz="2300" dirty="0"/>
          </a:p>
        </p:txBody>
      </p:sp>
    </p:spTree>
    <p:extLst>
      <p:ext uri="{BB962C8B-B14F-4D97-AF65-F5344CB8AC3E}">
        <p14:creationId xmlns:p14="http://schemas.microsoft.com/office/powerpoint/2010/main" val="2914746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B34F-6072-4072-A29F-2093F0AC581D}"/>
              </a:ext>
            </a:extLst>
          </p:cNvPr>
          <p:cNvSpPr>
            <a:spLocks noGrp="1"/>
          </p:cNvSpPr>
          <p:nvPr>
            <p:ph type="title"/>
          </p:nvPr>
        </p:nvSpPr>
        <p:spPr>
          <a:xfrm>
            <a:off x="417443" y="228600"/>
            <a:ext cx="9942709" cy="952130"/>
          </a:xfrm>
        </p:spPr>
        <p:txBody>
          <a:bodyPr>
            <a:noAutofit/>
          </a:bodyPr>
          <a:lstStyle/>
          <a:p>
            <a:r>
              <a:rPr lang="en-US" sz="3200" dirty="0"/>
              <a:t>What You Can Do: Get Help, Volunteer &amp; Donate</a:t>
            </a:r>
          </a:p>
        </p:txBody>
      </p:sp>
      <p:sp>
        <p:nvSpPr>
          <p:cNvPr id="3" name="Content Placeholder 2">
            <a:extLst>
              <a:ext uri="{FF2B5EF4-FFF2-40B4-BE49-F238E27FC236}">
                <a16:creationId xmlns:a16="http://schemas.microsoft.com/office/drawing/2014/main" id="{7538A0C7-0E99-4322-9F54-E41D1A3E6BFC}"/>
              </a:ext>
            </a:extLst>
          </p:cNvPr>
          <p:cNvSpPr>
            <a:spLocks noGrp="1"/>
          </p:cNvSpPr>
          <p:nvPr>
            <p:ph sz="quarter" idx="1"/>
          </p:nvPr>
        </p:nvSpPr>
        <p:spPr>
          <a:xfrm>
            <a:off x="725558" y="1262270"/>
            <a:ext cx="9324296" cy="4986129"/>
          </a:xfrm>
        </p:spPr>
        <p:txBody>
          <a:bodyPr>
            <a:normAutofit fontScale="32500" lnSpcReduction="20000"/>
          </a:bodyPr>
          <a:lstStyle/>
          <a:p>
            <a:pPr marL="182880" indent="0">
              <a:spcBef>
                <a:spcPts val="0"/>
              </a:spcBef>
            </a:pPr>
            <a:r>
              <a:rPr lang="en-US" sz="5800" dirty="0"/>
              <a:t>Advice: </a:t>
            </a:r>
          </a:p>
          <a:p>
            <a:pPr marL="1040130" indent="-857250">
              <a:spcBef>
                <a:spcPts val="0"/>
              </a:spcBef>
              <a:buFont typeface="Arial" panose="020B0604020202020204" pitchFamily="34" charset="0"/>
              <a:buChar char="•"/>
            </a:pPr>
            <a:r>
              <a:rPr lang="en-US" sz="5800" dirty="0"/>
              <a:t>On Line Advice: Minnesota Legal Advice Online (MLAO) - </a:t>
            </a:r>
            <a:r>
              <a:rPr lang="en-US" sz="5800" u="sng" dirty="0">
                <a:hlinkClick r:id="rId2"/>
              </a:rPr>
              <a:t>https://www.mnlegaladvice.org/</a:t>
            </a:r>
            <a:r>
              <a:rPr lang="en-US" sz="5800" dirty="0">
                <a:hlinkClick r:id="rId2"/>
              </a:rPr>
              <a:t> </a:t>
            </a:r>
          </a:p>
          <a:p>
            <a:pPr marL="1040130" indent="-857250">
              <a:spcBef>
                <a:spcPts val="0"/>
              </a:spcBef>
              <a:buFont typeface="Arial" panose="020B0604020202020204" pitchFamily="34" charset="0"/>
              <a:buChar char="•"/>
            </a:pPr>
            <a:r>
              <a:rPr lang="en-US" sz="5800" dirty="0"/>
              <a:t>Tenant Hotline Advice: HOME Line - </a:t>
            </a:r>
            <a:r>
              <a:rPr lang="en-US" sz="5800" u="sng" dirty="0">
                <a:hlinkClick r:id="rId3"/>
              </a:rPr>
              <a:t>https://homelinemn.org/</a:t>
            </a:r>
            <a:endParaRPr lang="en-US" sz="5800" dirty="0">
              <a:hlinkClick r:id="rId3"/>
            </a:endParaRPr>
          </a:p>
          <a:p>
            <a:pPr marL="1040130" indent="-857250">
              <a:spcBef>
                <a:spcPts val="0"/>
              </a:spcBef>
              <a:buFont typeface="Arial" panose="020B0604020202020204" pitchFamily="34" charset="0"/>
              <a:buChar char="•"/>
            </a:pPr>
            <a:r>
              <a:rPr lang="en-US" sz="5800" i="1" dirty="0"/>
              <a:t>See</a:t>
            </a:r>
            <a:r>
              <a:rPr lang="en-US" sz="5800" dirty="0"/>
              <a:t> Free Legal Aid Programs (prior slide)</a:t>
            </a:r>
          </a:p>
          <a:p>
            <a:pPr marL="182880" indent="0">
              <a:spcBef>
                <a:spcPts val="0"/>
              </a:spcBef>
            </a:pPr>
            <a:endParaRPr lang="en-US" sz="5800" dirty="0"/>
          </a:p>
          <a:p>
            <a:pPr marL="182880" indent="0">
              <a:spcBef>
                <a:spcPts val="0"/>
              </a:spcBef>
            </a:pPr>
            <a:r>
              <a:rPr lang="en-US" sz="5800" dirty="0"/>
              <a:t>Law Students: </a:t>
            </a:r>
          </a:p>
          <a:p>
            <a:pPr marL="1040130" indent="-857250">
              <a:spcBef>
                <a:spcPts val="0"/>
              </a:spcBef>
              <a:buFont typeface="Arial" panose="020B0604020202020204" pitchFamily="34" charset="0"/>
              <a:buChar char="•"/>
            </a:pPr>
            <a:r>
              <a:rPr lang="en-US" sz="5800" dirty="0"/>
              <a:t>Minnesota Justice Foundation (MJF) - </a:t>
            </a:r>
            <a:r>
              <a:rPr lang="en-US" sz="5800" u="sng" dirty="0">
                <a:hlinkClick r:id="rId4"/>
              </a:rPr>
              <a:t>https://www.mnjustice.org/</a:t>
            </a:r>
            <a:r>
              <a:rPr lang="en-US" sz="5800" dirty="0">
                <a:hlinkClick r:id="rId4"/>
              </a:rPr>
              <a:t> </a:t>
            </a:r>
          </a:p>
          <a:p>
            <a:pPr marL="182880" indent="0">
              <a:spcBef>
                <a:spcPts val="0"/>
              </a:spcBef>
            </a:pPr>
            <a:endParaRPr lang="en-US" sz="5800" dirty="0"/>
          </a:p>
          <a:p>
            <a:pPr marL="182880" indent="0">
              <a:spcBef>
                <a:spcPts val="0"/>
              </a:spcBef>
            </a:pPr>
            <a:r>
              <a:rPr lang="en-US" sz="5800" dirty="0"/>
              <a:t>Mediation: </a:t>
            </a:r>
          </a:p>
          <a:p>
            <a:pPr marL="1040130" indent="-857250">
              <a:spcBef>
                <a:spcPts val="0"/>
              </a:spcBef>
              <a:buFont typeface="Arial" panose="020B0604020202020204" pitchFamily="34" charset="0"/>
              <a:buChar char="•"/>
            </a:pPr>
            <a:r>
              <a:rPr lang="en-US" sz="5800" dirty="0"/>
              <a:t>Community Mediation Minnesota - </a:t>
            </a:r>
            <a:r>
              <a:rPr lang="en-US" sz="5800" u="sng" dirty="0">
                <a:hlinkClick r:id="rId5"/>
              </a:rPr>
              <a:t>https://communitymediationmn.org/</a:t>
            </a:r>
            <a:endParaRPr lang="en-US" sz="5800" dirty="0">
              <a:hlinkClick r:id="rId5"/>
            </a:endParaRPr>
          </a:p>
          <a:p>
            <a:pPr marL="182880" indent="0">
              <a:spcBef>
                <a:spcPts val="0"/>
              </a:spcBef>
            </a:pPr>
            <a:endParaRPr lang="en-US" sz="5800" dirty="0"/>
          </a:p>
          <a:p>
            <a:pPr marL="182880" indent="0">
              <a:spcBef>
                <a:spcPts val="0"/>
              </a:spcBef>
            </a:pPr>
            <a:r>
              <a:rPr lang="en-US" sz="5800" dirty="0"/>
              <a:t>Tenant Organizing: </a:t>
            </a:r>
          </a:p>
          <a:p>
            <a:pPr marL="1040130" indent="-857250">
              <a:spcBef>
                <a:spcPts val="0"/>
              </a:spcBef>
              <a:buFont typeface="Arial" panose="020B0604020202020204" pitchFamily="34" charset="0"/>
              <a:buChar char="•"/>
            </a:pPr>
            <a:r>
              <a:rPr lang="en-US" sz="5800" dirty="0"/>
              <a:t>HOME Line - </a:t>
            </a:r>
            <a:r>
              <a:rPr lang="en-US" sz="5800" u="sng" dirty="0">
                <a:hlinkClick r:id="rId3"/>
              </a:rPr>
              <a:t>https://homelinemn.org/</a:t>
            </a:r>
            <a:endParaRPr lang="en-US" sz="5800" dirty="0">
              <a:hlinkClick r:id="rId3"/>
            </a:endParaRPr>
          </a:p>
          <a:p>
            <a:pPr marL="1040130" indent="-857250">
              <a:spcBef>
                <a:spcPts val="0"/>
              </a:spcBef>
              <a:buFont typeface="Arial" panose="020B0604020202020204" pitchFamily="34" charset="0"/>
              <a:buChar char="•"/>
            </a:pPr>
            <a:r>
              <a:rPr lang="en-US" sz="5800" dirty="0"/>
              <a:t>United Renters For Justice/Inquilinxs Unidxs Por Justicia - </a:t>
            </a:r>
            <a:r>
              <a:rPr lang="en-US" sz="5800" dirty="0">
                <a:hlinkClick r:id="rId6"/>
              </a:rPr>
              <a:t>https://www.inquilinxsunidxs.org/</a:t>
            </a:r>
          </a:p>
          <a:p>
            <a:pPr marL="182880" indent="0">
              <a:spcBef>
                <a:spcPts val="0"/>
              </a:spcBef>
            </a:pPr>
            <a:endParaRPr lang="en-US" sz="3800" dirty="0"/>
          </a:p>
          <a:p>
            <a:pPr marL="182880" indent="0">
              <a:spcBef>
                <a:spcPts val="0"/>
              </a:spcBef>
            </a:pPr>
            <a:endParaRPr lang="en-US" dirty="0"/>
          </a:p>
        </p:txBody>
      </p:sp>
    </p:spTree>
    <p:extLst>
      <p:ext uri="{BB962C8B-B14F-4D97-AF65-F5344CB8AC3E}">
        <p14:creationId xmlns:p14="http://schemas.microsoft.com/office/powerpoint/2010/main" val="3941432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7961-AC0E-42EA-8EFC-09F1DE11C703}"/>
              </a:ext>
            </a:extLst>
          </p:cNvPr>
          <p:cNvSpPr>
            <a:spLocks noGrp="1"/>
          </p:cNvSpPr>
          <p:nvPr>
            <p:ph type="title"/>
          </p:nvPr>
        </p:nvSpPr>
        <p:spPr>
          <a:xfrm>
            <a:off x="208723" y="308113"/>
            <a:ext cx="10157790" cy="925497"/>
          </a:xfrm>
        </p:spPr>
        <p:txBody>
          <a:bodyPr>
            <a:noAutofit/>
          </a:bodyPr>
          <a:lstStyle/>
          <a:p>
            <a:r>
              <a:rPr lang="en-US" sz="3200" dirty="0"/>
              <a:t>What You Can Do: Get Help, Volunteer &amp; Donate</a:t>
            </a:r>
          </a:p>
        </p:txBody>
      </p:sp>
      <p:sp>
        <p:nvSpPr>
          <p:cNvPr id="3" name="Content Placeholder 2">
            <a:extLst>
              <a:ext uri="{FF2B5EF4-FFF2-40B4-BE49-F238E27FC236}">
                <a16:creationId xmlns:a16="http://schemas.microsoft.com/office/drawing/2014/main" id="{82ED7A31-1F60-4FEF-A8C8-B8511FCB6505}"/>
              </a:ext>
            </a:extLst>
          </p:cNvPr>
          <p:cNvSpPr>
            <a:spLocks noGrp="1"/>
          </p:cNvSpPr>
          <p:nvPr>
            <p:ph sz="quarter" idx="1"/>
          </p:nvPr>
        </p:nvSpPr>
        <p:spPr>
          <a:xfrm>
            <a:off x="536714" y="1233610"/>
            <a:ext cx="9513140" cy="5014789"/>
          </a:xfrm>
        </p:spPr>
        <p:txBody>
          <a:bodyPr>
            <a:noAutofit/>
          </a:bodyPr>
          <a:lstStyle/>
          <a:p>
            <a:pPr marL="0" indent="0">
              <a:spcBef>
                <a:spcPts val="0"/>
              </a:spcBef>
            </a:pPr>
            <a:r>
              <a:rPr lang="en-US" sz="1800" dirty="0"/>
              <a:t>Housing Litigation and Policy Advocacy:</a:t>
            </a:r>
          </a:p>
          <a:p>
            <a:pPr marL="285750" indent="-285750">
              <a:spcBef>
                <a:spcPts val="0"/>
              </a:spcBef>
              <a:buFont typeface="Arial" panose="020B0604020202020204" pitchFamily="34" charset="0"/>
              <a:buChar char="•"/>
            </a:pPr>
            <a:r>
              <a:rPr lang="en-US" sz="1800" dirty="0"/>
              <a:t>HOME Line - </a:t>
            </a:r>
            <a:r>
              <a:rPr lang="en-US" sz="1800" u="sng" dirty="0">
                <a:hlinkClick r:id="rId2"/>
              </a:rPr>
              <a:t>https://homelinemn.org/</a:t>
            </a:r>
          </a:p>
          <a:p>
            <a:pPr marL="285750" indent="-285750">
              <a:spcBef>
                <a:spcPts val="0"/>
              </a:spcBef>
              <a:buFont typeface="Arial" panose="020B0604020202020204" pitchFamily="34" charset="0"/>
              <a:buChar char="•"/>
            </a:pPr>
            <a:r>
              <a:rPr lang="en-US" sz="1800" dirty="0"/>
              <a:t>Housing Justice Center - </a:t>
            </a:r>
            <a:r>
              <a:rPr lang="en-US" sz="1800" u="sng" dirty="0">
                <a:hlinkClick r:id="rId3"/>
              </a:rPr>
              <a:t>https://www.hjcmn.org/</a:t>
            </a:r>
          </a:p>
          <a:p>
            <a:pPr marL="285750" indent="-285750">
              <a:spcBef>
                <a:spcPts val="0"/>
              </a:spcBef>
              <a:buFont typeface="Arial" panose="020B0604020202020204" pitchFamily="34" charset="0"/>
              <a:buChar char="•"/>
            </a:pPr>
            <a:r>
              <a:rPr lang="en-US" sz="1800" dirty="0"/>
              <a:t>Housing Law in Minnesota - </a:t>
            </a:r>
            <a:r>
              <a:rPr lang="en-US" sz="1800" u="sng" dirty="0">
                <a:hlinkClick r:id="rId4"/>
              </a:rPr>
              <a:t>http://povertylaw.homestead.com/HousingLawinMinnesota.html</a:t>
            </a:r>
            <a:endParaRPr lang="en-US" sz="1800" dirty="0">
              <a:hlinkClick r:id="rId4"/>
            </a:endParaRPr>
          </a:p>
          <a:p>
            <a:pPr marL="285750" indent="-285750">
              <a:spcBef>
                <a:spcPts val="0"/>
              </a:spcBef>
              <a:buFont typeface="Arial" panose="020B0604020202020204" pitchFamily="34" charset="0"/>
              <a:buChar char="•"/>
            </a:pPr>
            <a:r>
              <a:rPr lang="en-US" sz="1800" dirty="0"/>
              <a:t>Mid-Minnesota Legal Aid - </a:t>
            </a:r>
            <a:r>
              <a:rPr lang="en-US" sz="1800" u="sng" dirty="0">
                <a:hlinkClick r:id="rId5"/>
              </a:rPr>
              <a:t>https://mylegalaid.org/</a:t>
            </a:r>
            <a:endParaRPr lang="en-US" sz="1800" dirty="0">
              <a:hlinkClick r:id="rId5"/>
            </a:endParaRPr>
          </a:p>
          <a:p>
            <a:pPr marL="285750" indent="-285750">
              <a:spcBef>
                <a:spcPts val="0"/>
              </a:spcBef>
              <a:buFont typeface="Arial" panose="020B0604020202020204" pitchFamily="34" charset="0"/>
              <a:buChar char="•"/>
            </a:pPr>
            <a:r>
              <a:rPr lang="en-US" sz="1800" dirty="0"/>
              <a:t>Minnesota Anti-Eviction Project, Lawyers' Committee for Civil Rights Under Law - </a:t>
            </a:r>
            <a:r>
              <a:rPr lang="en-US" sz="1800" u="sng" dirty="0">
                <a:hlinkClick r:id="rId6"/>
              </a:rPr>
              <a:t>https://www.lawyerscommittee.org/</a:t>
            </a:r>
            <a:endParaRPr lang="en-US" sz="1800" dirty="0">
              <a:hlinkClick r:id="rId6"/>
            </a:endParaRPr>
          </a:p>
          <a:p>
            <a:pPr marL="285750" indent="-285750">
              <a:spcBef>
                <a:spcPts val="0"/>
              </a:spcBef>
              <a:buFont typeface="Arial" panose="020B0604020202020204" pitchFamily="34" charset="0"/>
              <a:buChar char="•"/>
            </a:pPr>
            <a:r>
              <a:rPr lang="en-US" sz="1800" dirty="0"/>
              <a:t>United Renters For Justice/Inquilinxs Unidxs Por Justicia - </a:t>
            </a:r>
            <a:r>
              <a:rPr lang="en-US" sz="1800" dirty="0">
                <a:hlinkClick r:id="rId7"/>
              </a:rPr>
              <a:t>https://www.inquilinxsunidxs.org/</a:t>
            </a:r>
            <a:endParaRPr lang="en-US" sz="1800" dirty="0"/>
          </a:p>
          <a:p>
            <a:pPr marL="285750" indent="-285750">
              <a:spcBef>
                <a:spcPts val="0"/>
              </a:spcBef>
              <a:buFont typeface="Arial" panose="020B0604020202020204" pitchFamily="34" charset="0"/>
              <a:buChar char="•"/>
            </a:pPr>
            <a:r>
              <a:rPr lang="en-US" sz="1800" dirty="0"/>
              <a:t>Volunteer Lawyers Network - </a:t>
            </a:r>
            <a:r>
              <a:rPr lang="en-US" sz="1800" dirty="0">
                <a:hlinkClick r:id="rId8"/>
              </a:rPr>
              <a:t>https://www.vlnmn.org/</a:t>
            </a:r>
            <a:endParaRPr lang="en-US" sz="1800" dirty="0"/>
          </a:p>
          <a:p>
            <a:pPr marL="0" indent="0">
              <a:spcBef>
                <a:spcPts val="0"/>
              </a:spcBef>
            </a:pPr>
            <a:endParaRPr lang="en-US" sz="1800" dirty="0"/>
          </a:p>
          <a:p>
            <a:pPr marL="0" indent="0">
              <a:spcBef>
                <a:spcPts val="0"/>
              </a:spcBef>
            </a:pPr>
            <a:r>
              <a:rPr lang="en-US" sz="1800" dirty="0"/>
              <a:t>National Housing Litigation and Policy Advocacy:</a:t>
            </a:r>
          </a:p>
          <a:p>
            <a:pPr marL="285750" indent="-285750">
              <a:spcBef>
                <a:spcPts val="0"/>
              </a:spcBef>
              <a:buFont typeface="Arial" panose="020B0604020202020204" pitchFamily="34" charset="0"/>
              <a:buChar char="•"/>
            </a:pPr>
            <a:r>
              <a:rPr lang="en-US" sz="1800" dirty="0"/>
              <a:t>National Housing Law Project - </a:t>
            </a:r>
            <a:r>
              <a:rPr lang="en-US" sz="1800" u="sng" dirty="0">
                <a:hlinkClick r:id="rId9"/>
              </a:rPr>
              <a:t>https://www.nhlp.org/</a:t>
            </a:r>
            <a:endParaRPr lang="en-US" sz="1800" dirty="0">
              <a:hlinkClick r:id="rId9"/>
            </a:endParaRPr>
          </a:p>
          <a:p>
            <a:pPr marL="285750" indent="-285750">
              <a:spcBef>
                <a:spcPts val="0"/>
              </a:spcBef>
              <a:buFont typeface="Arial" panose="020B0604020202020204" pitchFamily="34" charset="0"/>
              <a:buChar char="•"/>
            </a:pPr>
            <a:r>
              <a:rPr lang="en-US" sz="1800" dirty="0"/>
              <a:t>National Low Income Housing Coalition - </a:t>
            </a:r>
            <a:r>
              <a:rPr lang="en-US" sz="1800" u="sng" dirty="0">
                <a:hlinkClick r:id="rId10"/>
              </a:rPr>
              <a:t>https://nlihc.org/</a:t>
            </a:r>
            <a:endParaRPr lang="en-US" sz="1800" dirty="0">
              <a:hlinkClick r:id="rId10"/>
            </a:endParaRPr>
          </a:p>
          <a:p>
            <a:pPr marL="0" indent="0">
              <a:spcBef>
                <a:spcPts val="0"/>
              </a:spcBef>
            </a:pPr>
            <a:endParaRPr lang="en-US" sz="1800" dirty="0"/>
          </a:p>
          <a:p>
            <a:pPr marL="0" indent="0">
              <a:spcBef>
                <a:spcPts val="0"/>
              </a:spcBef>
            </a:pPr>
            <a:endParaRPr lang="en-US" sz="1800" dirty="0"/>
          </a:p>
        </p:txBody>
      </p:sp>
    </p:spTree>
    <p:extLst>
      <p:ext uri="{BB962C8B-B14F-4D97-AF65-F5344CB8AC3E}">
        <p14:creationId xmlns:p14="http://schemas.microsoft.com/office/powerpoint/2010/main" val="8610595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530D9-4AD4-4D4D-9305-0A17A5E926BF}"/>
              </a:ext>
            </a:extLst>
          </p:cNvPr>
          <p:cNvSpPr>
            <a:spLocks noGrp="1"/>
          </p:cNvSpPr>
          <p:nvPr>
            <p:ph type="title"/>
          </p:nvPr>
        </p:nvSpPr>
        <p:spPr>
          <a:xfrm>
            <a:off x="1825752" y="228601"/>
            <a:ext cx="8534400" cy="872231"/>
          </a:xfrm>
        </p:spPr>
        <p:txBody>
          <a:bodyPr>
            <a:normAutofit/>
          </a:bodyPr>
          <a:lstStyle/>
          <a:p>
            <a:r>
              <a:rPr lang="en-US" dirty="0"/>
              <a:t>What You Can Do: Advocate</a:t>
            </a:r>
          </a:p>
        </p:txBody>
      </p:sp>
      <p:sp>
        <p:nvSpPr>
          <p:cNvPr id="3" name="Content Placeholder 2">
            <a:extLst>
              <a:ext uri="{FF2B5EF4-FFF2-40B4-BE49-F238E27FC236}">
                <a16:creationId xmlns:a16="http://schemas.microsoft.com/office/drawing/2014/main" id="{4B6C59F3-F169-498D-9958-9648A464E225}"/>
              </a:ext>
            </a:extLst>
          </p:cNvPr>
          <p:cNvSpPr>
            <a:spLocks noGrp="1"/>
          </p:cNvSpPr>
          <p:nvPr>
            <p:ph sz="quarter" idx="1"/>
          </p:nvPr>
        </p:nvSpPr>
        <p:spPr>
          <a:xfrm>
            <a:off x="1063488" y="1100832"/>
            <a:ext cx="8986366" cy="5147567"/>
          </a:xfrm>
        </p:spPr>
        <p:txBody>
          <a:bodyPr>
            <a:noAutofit/>
          </a:bodyPr>
          <a:lstStyle/>
          <a:p>
            <a:pPr marL="0" indent="0">
              <a:spcBef>
                <a:spcPts val="0"/>
              </a:spcBef>
            </a:pPr>
            <a:r>
              <a:rPr lang="en-US" dirty="0"/>
              <a:t>Minnesota Government:</a:t>
            </a:r>
          </a:p>
          <a:p>
            <a:pPr marL="285750" indent="-285750">
              <a:spcBef>
                <a:spcPts val="0"/>
              </a:spcBef>
              <a:buFont typeface="Arial" panose="020B0604020202020204" pitchFamily="34" charset="0"/>
              <a:buChar char="•"/>
            </a:pPr>
            <a:r>
              <a:rPr lang="en-US" dirty="0"/>
              <a:t>Governor Tim Walz - </a:t>
            </a:r>
            <a:r>
              <a:rPr lang="en-US" u="sng" dirty="0">
                <a:hlinkClick r:id="rId2"/>
              </a:rPr>
              <a:t>https://mn.gov/governor/about/timwalz/</a:t>
            </a:r>
            <a:endParaRPr lang="en-US" dirty="0">
              <a:hlinkClick r:id="rId2"/>
            </a:endParaRPr>
          </a:p>
          <a:p>
            <a:pPr marL="285750" indent="-285750">
              <a:spcBef>
                <a:spcPts val="0"/>
              </a:spcBef>
              <a:buFont typeface="Arial" panose="020B0604020202020204" pitchFamily="34" charset="0"/>
              <a:buChar char="•"/>
            </a:pPr>
            <a:r>
              <a:rPr lang="en-US" dirty="0"/>
              <a:t>Attorney General Keith Ellison - </a:t>
            </a:r>
            <a:r>
              <a:rPr lang="en-US" u="sng" dirty="0">
                <a:hlinkClick r:id="rId3"/>
              </a:rPr>
              <a:t>http://www.ag.state.mn.us/</a:t>
            </a:r>
            <a:endParaRPr lang="en-US" dirty="0">
              <a:hlinkClick r:id="rId3"/>
            </a:endParaRPr>
          </a:p>
          <a:p>
            <a:pPr marL="285750" indent="-285750">
              <a:spcBef>
                <a:spcPts val="0"/>
              </a:spcBef>
              <a:buFont typeface="Arial" panose="020B0604020202020204" pitchFamily="34" charset="0"/>
              <a:buChar char="•"/>
            </a:pPr>
            <a:r>
              <a:rPr lang="en-US" dirty="0"/>
              <a:t>Minnesota Housing Commissioner Jennifer Ho - </a:t>
            </a:r>
            <a:r>
              <a:rPr lang="en-US" u="sng" dirty="0">
                <a:hlinkClick r:id="rId4"/>
              </a:rPr>
              <a:t>http://www.mnhousing.gov/sites/np/leadership</a:t>
            </a:r>
            <a:endParaRPr lang="en-US" dirty="0">
              <a:hlinkClick r:id="rId4"/>
            </a:endParaRPr>
          </a:p>
          <a:p>
            <a:pPr marL="285750" indent="-285750">
              <a:spcBef>
                <a:spcPts val="0"/>
              </a:spcBef>
              <a:buFont typeface="Arial" panose="020B0604020202020204" pitchFamily="34" charset="0"/>
              <a:buChar char="•"/>
            </a:pPr>
            <a:r>
              <a:rPr lang="en-US" dirty="0"/>
              <a:t>Minnesota Department of Human Rights Commissioner Rebecca Lucero - </a:t>
            </a:r>
            <a:r>
              <a:rPr lang="en-US" u="sng" dirty="0">
                <a:hlinkClick r:id="rId5"/>
              </a:rPr>
              <a:t>https://mn.gov/mdhr/about/staff/commissioner.jsp</a:t>
            </a:r>
            <a:endParaRPr lang="en-US" dirty="0">
              <a:hlinkClick r:id="rId5"/>
            </a:endParaRPr>
          </a:p>
          <a:p>
            <a:pPr marL="285750" indent="-285750">
              <a:spcBef>
                <a:spcPts val="0"/>
              </a:spcBef>
              <a:buFont typeface="Arial" panose="020B0604020202020204" pitchFamily="34" charset="0"/>
              <a:buChar char="•"/>
            </a:pPr>
            <a:r>
              <a:rPr lang="en-US" dirty="0"/>
              <a:t>Minnesota Senators - </a:t>
            </a:r>
            <a:r>
              <a:rPr lang="en-US" u="sng" dirty="0">
                <a:hlinkClick r:id="rId6"/>
              </a:rPr>
              <a:t>https://www.senate.mn/</a:t>
            </a:r>
            <a:endParaRPr lang="en-US" dirty="0">
              <a:hlinkClick r:id="rId6"/>
            </a:endParaRPr>
          </a:p>
          <a:p>
            <a:pPr marL="285750" indent="-285750">
              <a:spcBef>
                <a:spcPts val="0"/>
              </a:spcBef>
              <a:buFont typeface="Arial" panose="020B0604020202020204" pitchFamily="34" charset="0"/>
              <a:buChar char="•"/>
            </a:pPr>
            <a:r>
              <a:rPr lang="en-US" dirty="0"/>
              <a:t>Minnesota House of Representatives - </a:t>
            </a:r>
            <a:r>
              <a:rPr lang="en-US" u="sng" dirty="0">
                <a:hlinkClick r:id="rId7"/>
              </a:rPr>
              <a:t>https://www.house.leg.state.mn.us/members/</a:t>
            </a:r>
            <a:endParaRPr lang="en-US" dirty="0">
              <a:hlinkClick r:id="rId7"/>
            </a:endParaRPr>
          </a:p>
          <a:p>
            <a:pPr marL="0" indent="0">
              <a:spcBef>
                <a:spcPts val="0"/>
              </a:spcBef>
            </a:pPr>
            <a:endParaRPr lang="en-US" dirty="0"/>
          </a:p>
          <a:p>
            <a:pPr marL="0" indent="0">
              <a:spcBef>
                <a:spcPts val="0"/>
              </a:spcBef>
            </a:pPr>
            <a:r>
              <a:rPr lang="en-US" dirty="0"/>
              <a:t>Local Government:</a:t>
            </a:r>
          </a:p>
          <a:p>
            <a:pPr marL="285750" indent="-285750">
              <a:spcBef>
                <a:spcPts val="0"/>
              </a:spcBef>
              <a:buFont typeface="Arial" panose="020B0604020202020204" pitchFamily="34" charset="0"/>
              <a:buChar char="•"/>
            </a:pPr>
            <a:r>
              <a:rPr lang="en-US" dirty="0"/>
              <a:t>County Commissioners - </a:t>
            </a:r>
            <a:r>
              <a:rPr lang="en-US" u="sng" dirty="0">
                <a:hlinkClick r:id="rId8"/>
              </a:rPr>
              <a:t>https://mn.gov/portal/government/local/counties/</a:t>
            </a:r>
            <a:endParaRPr lang="en-US" dirty="0">
              <a:hlinkClick r:id="rId8"/>
            </a:endParaRPr>
          </a:p>
          <a:p>
            <a:pPr marL="285750" indent="-285750">
              <a:spcBef>
                <a:spcPts val="0"/>
              </a:spcBef>
              <a:buFont typeface="Arial" panose="020B0604020202020204" pitchFamily="34" charset="0"/>
              <a:buChar char="•"/>
            </a:pPr>
            <a:r>
              <a:rPr lang="en-US" dirty="0"/>
              <a:t>City Mayors and City Councils - </a:t>
            </a:r>
            <a:r>
              <a:rPr lang="en-US" u="sng" dirty="0">
                <a:hlinkClick r:id="rId9"/>
              </a:rPr>
              <a:t>https://mn.gov/portal/government/local/cities/</a:t>
            </a:r>
            <a:endParaRPr lang="en-US" dirty="0">
              <a:hlinkClick r:id="rId9"/>
            </a:endParaRPr>
          </a:p>
          <a:p>
            <a:pPr marL="0" indent="0">
              <a:spcBef>
                <a:spcPts val="0"/>
              </a:spcBef>
            </a:pPr>
            <a:endParaRPr lang="en-US" dirty="0"/>
          </a:p>
          <a:p>
            <a:pPr marL="0" indent="0">
              <a:spcBef>
                <a:spcPts val="0"/>
              </a:spcBef>
            </a:pPr>
            <a:endParaRPr lang="en-US" dirty="0"/>
          </a:p>
        </p:txBody>
      </p:sp>
    </p:spTree>
    <p:extLst>
      <p:ext uri="{BB962C8B-B14F-4D97-AF65-F5344CB8AC3E}">
        <p14:creationId xmlns:p14="http://schemas.microsoft.com/office/powerpoint/2010/main" val="13238365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940C2-4AA0-4611-91FF-C38062E7CBBA}"/>
              </a:ext>
            </a:extLst>
          </p:cNvPr>
          <p:cNvSpPr>
            <a:spLocks noGrp="1"/>
          </p:cNvSpPr>
          <p:nvPr>
            <p:ph type="title"/>
          </p:nvPr>
        </p:nvSpPr>
        <p:spPr>
          <a:xfrm>
            <a:off x="1825752" y="228600"/>
            <a:ext cx="8534400" cy="863354"/>
          </a:xfrm>
        </p:spPr>
        <p:txBody>
          <a:bodyPr>
            <a:normAutofit/>
          </a:bodyPr>
          <a:lstStyle/>
          <a:p>
            <a:r>
              <a:rPr lang="en-US" dirty="0"/>
              <a:t>What You Can Do: Advocate</a:t>
            </a:r>
          </a:p>
        </p:txBody>
      </p:sp>
      <p:sp>
        <p:nvSpPr>
          <p:cNvPr id="3" name="Text Placeholder 2">
            <a:extLst>
              <a:ext uri="{FF2B5EF4-FFF2-40B4-BE49-F238E27FC236}">
                <a16:creationId xmlns:a16="http://schemas.microsoft.com/office/drawing/2014/main" id="{D0197102-E509-48A1-9EDC-20F1A178AAEC}"/>
              </a:ext>
            </a:extLst>
          </p:cNvPr>
          <p:cNvSpPr>
            <a:spLocks noGrp="1"/>
          </p:cNvSpPr>
          <p:nvPr>
            <p:ph type="body" idx="1"/>
          </p:nvPr>
        </p:nvSpPr>
        <p:spPr>
          <a:xfrm>
            <a:off x="914400" y="1381540"/>
            <a:ext cx="9135453" cy="4866860"/>
          </a:xfrm>
        </p:spPr>
        <p:txBody>
          <a:bodyPr>
            <a:normAutofit fontScale="92500" lnSpcReduction="20000"/>
          </a:bodyPr>
          <a:lstStyle/>
          <a:p>
            <a:pPr marL="0" indent="0">
              <a:spcBef>
                <a:spcPts val="0"/>
              </a:spcBef>
            </a:pPr>
            <a:r>
              <a:rPr lang="en-US" sz="2800" dirty="0"/>
              <a:t>Courts:</a:t>
            </a:r>
          </a:p>
          <a:p>
            <a:pPr marL="285750" indent="-285750">
              <a:spcBef>
                <a:spcPts val="0"/>
              </a:spcBef>
              <a:buFont typeface="Arial" panose="020B0604020202020204" pitchFamily="34" charset="0"/>
              <a:buChar char="•"/>
            </a:pPr>
            <a:r>
              <a:rPr lang="it-IT" sz="2800" dirty="0"/>
              <a:t>Minnesota Supreme Court - </a:t>
            </a:r>
            <a:r>
              <a:rPr lang="it-IT" sz="2800" u="sng" dirty="0">
                <a:hlinkClick r:id="rId2"/>
              </a:rPr>
              <a:t>https://www.mncourts.gov/SupremeCourt.aspx</a:t>
            </a:r>
            <a:endParaRPr lang="it-IT" sz="2800" dirty="0">
              <a:hlinkClick r:id="rId2"/>
            </a:endParaRPr>
          </a:p>
          <a:p>
            <a:pPr marL="285750" indent="-285750">
              <a:spcBef>
                <a:spcPts val="0"/>
              </a:spcBef>
              <a:buFont typeface="Arial" panose="020B0604020202020204" pitchFamily="34" charset="0"/>
              <a:buChar char="•"/>
            </a:pPr>
            <a:r>
              <a:rPr lang="en-US" sz="2800" dirty="0"/>
              <a:t>District Courts- </a:t>
            </a:r>
            <a:r>
              <a:rPr lang="en-US" sz="2800" u="sng" dirty="0">
                <a:hlinkClick r:id="" action="ppaction://noaction"/>
              </a:rPr>
              <a:t>https://www.mncourts.gov/Find-Courts.aspx</a:t>
            </a:r>
          </a:p>
          <a:p>
            <a:pPr marL="0" indent="0">
              <a:spcBef>
                <a:spcPts val="0"/>
              </a:spcBef>
            </a:pPr>
            <a:endParaRPr lang="en-US" sz="2800" u="sng" dirty="0">
              <a:hlinkClick r:id="" action="ppaction://noaction"/>
            </a:endParaRPr>
          </a:p>
          <a:p>
            <a:pPr marL="0" indent="0">
              <a:spcBef>
                <a:spcPts val="0"/>
              </a:spcBef>
            </a:pPr>
            <a:r>
              <a:rPr lang="en-US" sz="2800" dirty="0"/>
              <a:t>United States: </a:t>
            </a:r>
          </a:p>
          <a:p>
            <a:pPr marL="285750" indent="-285750">
              <a:spcBef>
                <a:spcPts val="0"/>
              </a:spcBef>
              <a:buFont typeface="Arial" panose="020B0604020202020204" pitchFamily="34" charset="0"/>
              <a:buChar char="•"/>
            </a:pPr>
            <a:r>
              <a:rPr lang="en-US" sz="2800" dirty="0"/>
              <a:t>President Joe Biden  - </a:t>
            </a:r>
            <a:r>
              <a:rPr lang="en-US" sz="2800" dirty="0">
                <a:hlinkClick r:id="rId3"/>
              </a:rPr>
              <a:t>https://www.whitehouse.gov/</a:t>
            </a:r>
            <a:r>
              <a:rPr lang="en-US" sz="2800" dirty="0"/>
              <a:t> </a:t>
            </a:r>
          </a:p>
          <a:p>
            <a:pPr marL="285750" indent="-285750">
              <a:spcBef>
                <a:spcPts val="0"/>
              </a:spcBef>
              <a:buFont typeface="Arial" panose="020B0604020202020204" pitchFamily="34" charset="0"/>
              <a:buChar char="•"/>
            </a:pPr>
            <a:r>
              <a:rPr lang="en-US" sz="2800" dirty="0"/>
              <a:t>Senate - </a:t>
            </a:r>
            <a:r>
              <a:rPr lang="en-US" sz="2800" u="sng" dirty="0">
                <a:hlinkClick r:id="rId4"/>
              </a:rPr>
              <a:t>https://www.senate.gov/</a:t>
            </a:r>
            <a:endParaRPr lang="en-US" sz="2800" dirty="0">
              <a:hlinkClick r:id="rId4"/>
            </a:endParaRPr>
          </a:p>
          <a:p>
            <a:pPr marL="285750" indent="-285750">
              <a:spcBef>
                <a:spcPts val="0"/>
              </a:spcBef>
              <a:buFont typeface="Arial" panose="020B0604020202020204" pitchFamily="34" charset="0"/>
              <a:buChar char="•"/>
            </a:pPr>
            <a:r>
              <a:rPr lang="en-US" sz="2800" dirty="0"/>
              <a:t>House of Representatives - </a:t>
            </a:r>
            <a:r>
              <a:rPr lang="en-US" sz="2800" u="sng" dirty="0">
                <a:hlinkClick r:id="rId5"/>
              </a:rPr>
              <a:t>https://www.house.gov/</a:t>
            </a:r>
            <a:endParaRPr lang="en-US" sz="2800" dirty="0">
              <a:hlinkClick r:id="rId5"/>
            </a:endParaRPr>
          </a:p>
          <a:p>
            <a:pPr marL="285750" indent="-285750">
              <a:spcBef>
                <a:spcPts val="0"/>
              </a:spcBef>
              <a:buFont typeface="Arial" panose="020B0604020202020204" pitchFamily="34" charset="0"/>
              <a:buChar char="•"/>
            </a:pPr>
            <a:r>
              <a:rPr lang="en-US" sz="2800" dirty="0"/>
              <a:t>Centers for Disease Control and Prevention (CDC) - </a:t>
            </a:r>
            <a:r>
              <a:rPr lang="en-US" sz="2800" u="sng" dirty="0">
                <a:hlinkClick r:id="rId6"/>
              </a:rPr>
              <a:t>https://www.cdc.gov/</a:t>
            </a:r>
            <a:endParaRPr lang="en-US" sz="2800" dirty="0">
              <a:hlinkClick r:id="rId6"/>
            </a:endParaRPr>
          </a:p>
          <a:p>
            <a:pPr marL="285750" indent="-285750">
              <a:spcBef>
                <a:spcPts val="0"/>
              </a:spcBef>
              <a:buFont typeface="Arial" panose="020B0604020202020204" pitchFamily="34" charset="0"/>
              <a:buChar char="•"/>
            </a:pPr>
            <a:r>
              <a:rPr lang="en-US" sz="2800" dirty="0"/>
              <a:t>Department of Housing and Urban Development (HUD) - </a:t>
            </a:r>
            <a:r>
              <a:rPr lang="en-US" sz="2800" u="sng" dirty="0">
                <a:hlinkClick r:id="rId7"/>
              </a:rPr>
              <a:t>https://www.hud.gov/</a:t>
            </a:r>
            <a:endParaRPr lang="en-US" sz="2800" dirty="0">
              <a:hlinkClick r:id="rId7"/>
            </a:endParaRPr>
          </a:p>
          <a:p>
            <a:pPr marL="0" indent="0">
              <a:spcBef>
                <a:spcPts val="0"/>
              </a:spcBef>
            </a:pPr>
            <a:endParaRPr lang="en-US" sz="2800" dirty="0">
              <a:hlinkClick r:id="rId8"/>
            </a:endParaRPr>
          </a:p>
          <a:p>
            <a:endParaRPr lang="en-US" dirty="0"/>
          </a:p>
        </p:txBody>
      </p:sp>
    </p:spTree>
    <p:extLst>
      <p:ext uri="{BB962C8B-B14F-4D97-AF65-F5344CB8AC3E}">
        <p14:creationId xmlns:p14="http://schemas.microsoft.com/office/powerpoint/2010/main" val="101823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D2D844C-AB64-4A03-80BE-33212E61DD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CAAD0E9B-89C2-4268-98B4-BA7BFFF2C7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1653AB08-C531-42A8-AA8D-C2ABAE87C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72E47EEC-33C8-4EC3-8BFC-BB02B4171F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A8BC9CC6-50D5-4C61-9EDE-315A1B5F14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9" name="Rectangle 18">
            <a:extLst>
              <a:ext uri="{FF2B5EF4-FFF2-40B4-BE49-F238E27FC236}">
                <a16:creationId xmlns:a16="http://schemas.microsoft.com/office/drawing/2014/main" id="{CED2641B-4430-4CF4-89AB-3FADDD630F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5"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4" name="Title 3">
            <a:extLst>
              <a:ext uri="{FF2B5EF4-FFF2-40B4-BE49-F238E27FC236}">
                <a16:creationId xmlns:a16="http://schemas.microsoft.com/office/drawing/2014/main" id="{E5143224-3458-41D0-BF01-C32368C39488}"/>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r>
              <a:rPr lang="en-US" sz="8000" dirty="0"/>
              <a:t>Prevention</a:t>
            </a:r>
          </a:p>
        </p:txBody>
      </p:sp>
      <p:sp>
        <p:nvSpPr>
          <p:cNvPr id="2" name="Text Placeholder 1">
            <a:extLst>
              <a:ext uri="{FF2B5EF4-FFF2-40B4-BE49-F238E27FC236}">
                <a16:creationId xmlns:a16="http://schemas.microsoft.com/office/drawing/2014/main" id="{05606B9D-20F0-48BC-AD57-C1FB78CCDE57}"/>
              </a:ext>
            </a:extLst>
          </p:cNvPr>
          <p:cNvSpPr>
            <a:spLocks noGrp="1"/>
          </p:cNvSpPr>
          <p:nvPr>
            <p:ph type="body" idx="1"/>
          </p:nvPr>
        </p:nvSpPr>
        <p:spPr>
          <a:xfrm>
            <a:off x="965505" y="4777380"/>
            <a:ext cx="10260990" cy="1209763"/>
          </a:xfrm>
        </p:spPr>
        <p:txBody>
          <a:bodyPr vert="horz" lIns="91440" tIns="45720" rIns="91440" bIns="45720" rtlCol="0" anchor="t">
            <a:normAutofit/>
          </a:bodyPr>
          <a:lstStyle/>
          <a:p>
            <a:pPr algn="ctr"/>
            <a:r>
              <a:rPr lang="en-US" sz="3000" dirty="0"/>
              <a:t>Eviction moratorium – Off Ramp</a:t>
            </a:r>
          </a:p>
        </p:txBody>
      </p:sp>
    </p:spTree>
    <p:extLst>
      <p:ext uri="{BB962C8B-B14F-4D97-AF65-F5344CB8AC3E}">
        <p14:creationId xmlns:p14="http://schemas.microsoft.com/office/powerpoint/2010/main" val="30912754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78"/>
          <p:cNvSpPr txBox="1">
            <a:spLocks noGrp="1"/>
          </p:cNvSpPr>
          <p:nvPr>
            <p:ph type="title"/>
          </p:nvPr>
        </p:nvSpPr>
        <p:spPr>
          <a:xfrm>
            <a:off x="1825752" y="228600"/>
            <a:ext cx="8534400" cy="758952"/>
          </a:xfrm>
          <a:prstGeom prst="rect">
            <a:avLst/>
          </a:prstGeom>
          <a:noFill/>
          <a:ln>
            <a:noFill/>
          </a:ln>
        </p:spPr>
        <p:txBody>
          <a:bodyPr spcFirstLastPara="1" vert="horz" wrap="square" lIns="91425" tIns="45700" rIns="91425" bIns="45700" rtlCol="0" anchor="b" anchorCtr="0">
            <a:normAutofit/>
          </a:bodyPr>
          <a:lstStyle/>
          <a:p>
            <a:pPr algn="ctr">
              <a:spcBef>
                <a:spcPts val="0"/>
              </a:spcBef>
              <a:buClr>
                <a:srgbClr val="7A9798"/>
              </a:buClr>
              <a:buSzPts val="3300"/>
            </a:pPr>
            <a:r>
              <a:rPr lang="en-US" dirty="0"/>
              <a:t>Questions</a:t>
            </a:r>
            <a:endParaRPr dirty="0"/>
          </a:p>
        </p:txBody>
      </p:sp>
      <p:sp>
        <p:nvSpPr>
          <p:cNvPr id="644" name="Google Shape;644;p78"/>
          <p:cNvSpPr txBox="1">
            <a:spLocks noGrp="1"/>
          </p:cNvSpPr>
          <p:nvPr>
            <p:ph type="body" idx="1"/>
          </p:nvPr>
        </p:nvSpPr>
        <p:spPr>
          <a:xfrm>
            <a:off x="1825752" y="1527048"/>
            <a:ext cx="8503920" cy="4572000"/>
          </a:xfrm>
          <a:prstGeom prst="rect">
            <a:avLst/>
          </a:prstGeom>
          <a:noFill/>
          <a:ln>
            <a:noFill/>
          </a:ln>
        </p:spPr>
        <p:txBody>
          <a:bodyPr spcFirstLastPara="1" vert="horz" wrap="square" lIns="91425" tIns="45700" rIns="91425" bIns="45700" rtlCol="0" anchor="t" anchorCtr="0">
            <a:normAutofit lnSpcReduction="10000"/>
          </a:bodyPr>
          <a:lstStyle/>
          <a:p>
            <a:pPr marL="0" indent="0">
              <a:spcBef>
                <a:spcPts val="0"/>
              </a:spcBef>
              <a:buSzPts val="1360"/>
            </a:pPr>
            <a:r>
              <a:rPr lang="en-US" sz="2800" dirty="0"/>
              <a:t>Lawrence McDonough</a:t>
            </a:r>
            <a:endParaRPr lang="en-US" dirty="0"/>
          </a:p>
          <a:p>
            <a:pPr marL="0" indent="0">
              <a:spcBef>
                <a:spcPts val="320"/>
              </a:spcBef>
              <a:buSzPts val="1360"/>
            </a:pPr>
            <a:r>
              <a:rPr lang="en-US" sz="2800" dirty="0"/>
              <a:t>Attorney at Law </a:t>
            </a:r>
            <a:endParaRPr lang="en-US" dirty="0"/>
          </a:p>
          <a:p>
            <a:pPr marL="0" indent="0">
              <a:spcBef>
                <a:spcPts val="320"/>
              </a:spcBef>
              <a:buSzPts val="1360"/>
            </a:pPr>
            <a:r>
              <a:rPr lang="en-US" sz="2800" dirty="0"/>
              <a:t>Adjunct Professor of Law, University of Minnesota School of Law </a:t>
            </a:r>
            <a:endParaRPr lang="en-US" dirty="0"/>
          </a:p>
          <a:p>
            <a:pPr marL="0" indent="0">
              <a:spcBef>
                <a:spcPts val="320"/>
              </a:spcBef>
              <a:buSzPts val="1360"/>
            </a:pPr>
            <a:r>
              <a:rPr lang="en-US" sz="2800" dirty="0"/>
              <a:t>Senior Minnesota Fellow, Lawyers' Committee for Civil Rights Under Law</a:t>
            </a:r>
            <a:endParaRPr lang="en-US" dirty="0"/>
          </a:p>
          <a:p>
            <a:pPr marL="0" indent="0">
              <a:spcBef>
                <a:spcPts val="320"/>
              </a:spcBef>
              <a:buSzPts val="1360"/>
            </a:pPr>
            <a:r>
              <a:rPr lang="en-US" sz="2800" dirty="0"/>
              <a:t>651-398-8053</a:t>
            </a:r>
            <a:endParaRPr lang="en-US" dirty="0"/>
          </a:p>
          <a:p>
            <a:pPr marL="0" indent="0">
              <a:spcBef>
                <a:spcPts val="320"/>
              </a:spcBef>
              <a:buSzPts val="1360"/>
            </a:pPr>
            <a:r>
              <a:rPr lang="en-US" sz="2800" u="sng" dirty="0">
                <a:solidFill>
                  <a:schemeClr val="hlink"/>
                </a:solidFill>
                <a:hlinkClick r:id="rId3"/>
              </a:rPr>
              <a:t>mcdon056@umn.edu</a:t>
            </a:r>
            <a:endParaRPr lang="en-US" sz="2800" dirty="0"/>
          </a:p>
          <a:p>
            <a:pPr marL="0" indent="0">
              <a:spcBef>
                <a:spcPts val="320"/>
              </a:spcBef>
              <a:buSzPts val="1360"/>
            </a:pPr>
            <a:r>
              <a:rPr lang="en-US" sz="2800" u="sng" dirty="0">
                <a:solidFill>
                  <a:schemeClr val="hlink"/>
                </a:solidFill>
                <a:hlinkClick r:id="rId4"/>
              </a:rPr>
              <a:t>http://povertylaw.homestead.com/Biolarrymcdonough.html</a:t>
            </a:r>
            <a:endParaRPr lang="en-US" sz="2800" dirty="0"/>
          </a:p>
          <a:p>
            <a:pPr marL="0" indent="0">
              <a:spcBef>
                <a:spcPts val="320"/>
              </a:spcBef>
              <a:buSzPts val="1360"/>
            </a:pPr>
            <a:endParaRPr lang="en-US" sz="2800" dirty="0"/>
          </a:p>
          <a:p>
            <a:pPr marL="0" indent="0">
              <a:spcBef>
                <a:spcPts val="540"/>
              </a:spcBef>
              <a:buSzPts val="2295"/>
              <a:buNone/>
            </a:pP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8389"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87891"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3" name="Content Placeholder 2">
            <a:extLst>
              <a:ext uri="{FF2B5EF4-FFF2-40B4-BE49-F238E27FC236}">
                <a16:creationId xmlns:a16="http://schemas.microsoft.com/office/drawing/2014/main" id="{0E2D1575-CEC8-497A-976F-ED78AB3D85C6}"/>
              </a:ext>
            </a:extLst>
          </p:cNvPr>
          <p:cNvSpPr>
            <a:spLocks noGrp="1"/>
          </p:cNvSpPr>
          <p:nvPr>
            <p:ph idx="1"/>
          </p:nvPr>
        </p:nvSpPr>
        <p:spPr>
          <a:xfrm>
            <a:off x="1068388" y="1645920"/>
            <a:ext cx="5919503" cy="4470821"/>
          </a:xfrm>
        </p:spPr>
        <p:txBody>
          <a:bodyPr>
            <a:normAutofit/>
          </a:bodyPr>
          <a:lstStyle/>
          <a:p>
            <a:r>
              <a:rPr lang="en-US" sz="2800" dirty="0"/>
              <a:t>Nonpayment of rent</a:t>
            </a:r>
          </a:p>
          <a:p>
            <a:pPr lvl="1"/>
            <a:r>
              <a:rPr lang="en-US" sz="2800" dirty="0"/>
              <a:t>Eligible for assistance</a:t>
            </a:r>
          </a:p>
          <a:p>
            <a:pPr lvl="2"/>
            <a:r>
              <a:rPr lang="en-US" sz="2800" dirty="0"/>
              <a:t>And applied</a:t>
            </a:r>
          </a:p>
          <a:p>
            <a:pPr lvl="2"/>
            <a:r>
              <a:rPr lang="en-US" sz="2800" dirty="0"/>
              <a:t>Did NOT apply</a:t>
            </a:r>
          </a:p>
          <a:p>
            <a:pPr lvl="1"/>
            <a:r>
              <a:rPr lang="en-US" sz="2800" dirty="0"/>
              <a:t>Ineligible for assistance</a:t>
            </a:r>
          </a:p>
          <a:p>
            <a:pPr lvl="1"/>
            <a:endParaRPr lang="en-US" sz="2800" dirty="0"/>
          </a:p>
        </p:txBody>
      </p:sp>
      <p:sp>
        <p:nvSpPr>
          <p:cNvPr id="14" name="Freeform: Shape 13">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01089"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CA5EA4-11BD-4354-8818-772C69E08996}"/>
              </a:ext>
            </a:extLst>
          </p:cNvPr>
          <p:cNvSpPr>
            <a:spLocks noGrp="1"/>
          </p:cNvSpPr>
          <p:nvPr>
            <p:ph type="title"/>
          </p:nvPr>
        </p:nvSpPr>
        <p:spPr>
          <a:xfrm>
            <a:off x="8015978" y="1645920"/>
            <a:ext cx="3522879" cy="4470821"/>
          </a:xfrm>
        </p:spPr>
        <p:txBody>
          <a:bodyPr>
            <a:normAutofit/>
          </a:bodyPr>
          <a:lstStyle/>
          <a:p>
            <a:r>
              <a:rPr lang="en-US" sz="4800" dirty="0">
                <a:solidFill>
                  <a:srgbClr val="FFFFFF"/>
                </a:solidFill>
              </a:rPr>
              <a:t>Off Ramp Scenarios</a:t>
            </a:r>
          </a:p>
        </p:txBody>
      </p:sp>
    </p:spTree>
    <p:extLst>
      <p:ext uri="{BB962C8B-B14F-4D97-AF65-F5344CB8AC3E}">
        <p14:creationId xmlns:p14="http://schemas.microsoft.com/office/powerpoint/2010/main" val="1321114923"/>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B364313-DC89-425C-8048-B8CD78AF48D5}"/>
              </a:ext>
            </a:extLst>
          </p:cNvPr>
          <p:cNvSpPr>
            <a:spLocks noGrp="1"/>
          </p:cNvSpPr>
          <p:nvPr>
            <p:ph type="title"/>
          </p:nvPr>
        </p:nvSpPr>
        <p:spPr>
          <a:xfrm>
            <a:off x="653143" y="1645920"/>
            <a:ext cx="3522879" cy="4470821"/>
          </a:xfrm>
        </p:spPr>
        <p:txBody>
          <a:bodyPr>
            <a:normAutofit/>
          </a:bodyPr>
          <a:lstStyle/>
          <a:p>
            <a:pPr algn="r"/>
            <a:r>
              <a:rPr lang="en-US" sz="4800" dirty="0">
                <a:solidFill>
                  <a:srgbClr val="FFFFFF"/>
                </a:solidFill>
              </a:rPr>
              <a:t>Off Ramp Scenarios Continued</a:t>
            </a:r>
          </a:p>
        </p:txBody>
      </p:sp>
      <p:sp>
        <p:nvSpPr>
          <p:cNvPr id="3" name="Content Placeholder 2">
            <a:extLst>
              <a:ext uri="{FF2B5EF4-FFF2-40B4-BE49-F238E27FC236}">
                <a16:creationId xmlns:a16="http://schemas.microsoft.com/office/drawing/2014/main" id="{24ED3D3F-D5B2-474C-8A8A-806759767487}"/>
              </a:ext>
            </a:extLst>
          </p:cNvPr>
          <p:cNvSpPr>
            <a:spLocks noGrp="1"/>
          </p:cNvSpPr>
          <p:nvPr>
            <p:ph idx="1"/>
          </p:nvPr>
        </p:nvSpPr>
        <p:spPr>
          <a:xfrm>
            <a:off x="5204109" y="1645920"/>
            <a:ext cx="5919503" cy="4470821"/>
          </a:xfrm>
        </p:spPr>
        <p:txBody>
          <a:bodyPr>
            <a:normAutofit/>
          </a:bodyPr>
          <a:lstStyle/>
          <a:p>
            <a:r>
              <a:rPr lang="en-US" sz="2800" dirty="0"/>
              <a:t>Substantial endangerment</a:t>
            </a:r>
          </a:p>
          <a:p>
            <a:r>
              <a:rPr lang="en-US" sz="2800" dirty="0"/>
              <a:t>Significant property damage</a:t>
            </a:r>
          </a:p>
          <a:p>
            <a:r>
              <a:rPr lang="en-US" sz="2800" dirty="0"/>
              <a:t>Minn. Stat. §504B.171, </a:t>
            </a:r>
            <a:r>
              <a:rPr lang="en-US" sz="2800" dirty="0" err="1"/>
              <a:t>Subd</a:t>
            </a:r>
            <a:r>
              <a:rPr lang="en-US" sz="2800" dirty="0"/>
              <a:t>. 1 violations</a:t>
            </a:r>
          </a:p>
          <a:p>
            <a:r>
              <a:rPr lang="en-US" sz="2800" dirty="0"/>
              <a:t>Material Breach</a:t>
            </a:r>
          </a:p>
          <a:p>
            <a:r>
              <a:rPr lang="en-US" sz="2800" dirty="0"/>
              <a:t>End of the family member basis for eviction</a:t>
            </a:r>
          </a:p>
          <a:p>
            <a:r>
              <a:rPr lang="en-US" sz="2800" dirty="0"/>
              <a:t>Manufacture home parks</a:t>
            </a:r>
          </a:p>
          <a:p>
            <a:endParaRPr lang="en-US" dirty="0"/>
          </a:p>
        </p:txBody>
      </p:sp>
    </p:spTree>
    <p:extLst>
      <p:ext uri="{BB962C8B-B14F-4D97-AF65-F5344CB8AC3E}">
        <p14:creationId xmlns:p14="http://schemas.microsoft.com/office/powerpoint/2010/main" val="3138639381"/>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2000"/>
                <a:hueMod val="96000"/>
                <a:satMod val="128000"/>
                <a:lumMod val="114000"/>
              </a:schemeClr>
            </a:gs>
            <a:gs pos="100000">
              <a:schemeClr val="bg2">
                <a:shade val="62000"/>
                <a:hueMod val="100000"/>
                <a:satMod val="13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14" name="Freeform: Shape 13">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 name="Subtitle 4">
            <a:extLst>
              <a:ext uri="{FF2B5EF4-FFF2-40B4-BE49-F238E27FC236}">
                <a16:creationId xmlns:a16="http://schemas.microsoft.com/office/drawing/2014/main" id="{3295DB68-BA7A-406C-B60C-34F6F714F2B7}"/>
              </a:ext>
            </a:extLst>
          </p:cNvPr>
          <p:cNvSpPr>
            <a:spLocks noGrp="1"/>
          </p:cNvSpPr>
          <p:nvPr>
            <p:ph type="subTitle" idx="1"/>
          </p:nvPr>
        </p:nvSpPr>
        <p:spPr>
          <a:xfrm>
            <a:off x="1154955" y="4777380"/>
            <a:ext cx="6458419" cy="861420"/>
          </a:xfrm>
        </p:spPr>
        <p:txBody>
          <a:bodyPr>
            <a:normAutofit/>
          </a:bodyPr>
          <a:lstStyle/>
          <a:p>
            <a:endParaRPr lang="en-US" dirty="0">
              <a:solidFill>
                <a:schemeClr val="tx1">
                  <a:lumMod val="85000"/>
                  <a:lumOff val="15000"/>
                </a:schemeClr>
              </a:solidFill>
            </a:endParaRPr>
          </a:p>
        </p:txBody>
      </p:sp>
      <p:sp>
        <p:nvSpPr>
          <p:cNvPr id="2" name="Title 1">
            <a:extLst>
              <a:ext uri="{FF2B5EF4-FFF2-40B4-BE49-F238E27FC236}">
                <a16:creationId xmlns:a16="http://schemas.microsoft.com/office/drawing/2014/main" id="{26408487-3177-4C32-AA66-489D25145AA2}"/>
              </a:ext>
            </a:extLst>
          </p:cNvPr>
          <p:cNvSpPr>
            <a:spLocks noGrp="1"/>
          </p:cNvSpPr>
          <p:nvPr>
            <p:ph type="ctrTitle"/>
          </p:nvPr>
        </p:nvSpPr>
        <p:spPr>
          <a:xfrm>
            <a:off x="1154955" y="1447800"/>
            <a:ext cx="6458419" cy="3329581"/>
          </a:xfrm>
        </p:spPr>
        <p:txBody>
          <a:bodyPr>
            <a:normAutofit/>
          </a:bodyPr>
          <a:lstStyle/>
          <a:p>
            <a:pPr>
              <a:lnSpc>
                <a:spcPct val="90000"/>
              </a:lnSpc>
            </a:pPr>
            <a:r>
              <a:rPr lang="en-US" sz="5600" dirty="0"/>
              <a:t>Breakout Session</a:t>
            </a:r>
          </a:p>
        </p:txBody>
      </p:sp>
      <p:sp>
        <p:nvSpPr>
          <p:cNvPr id="16" name="Rectangle 15">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31771673"/>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2000"/>
                <a:hueMod val="96000"/>
                <a:satMod val="128000"/>
                <a:lumMod val="114000"/>
              </a:schemeClr>
            </a:gs>
            <a:gs pos="100000">
              <a:schemeClr val="bg2">
                <a:shade val="62000"/>
                <a:hueMod val="100000"/>
                <a:satMod val="13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D2D844C-AB64-4A03-80BE-33212E61DD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CAAD0E9B-89C2-4268-98B4-BA7BFFF2C7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1653AB08-C531-42A8-AA8D-C2ABAE87C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72E47EEC-33C8-4EC3-8BFC-BB02B4171F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A8BC9CC6-50D5-4C61-9EDE-315A1B5F14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0" name="Rectangle 19">
            <a:extLst>
              <a:ext uri="{FF2B5EF4-FFF2-40B4-BE49-F238E27FC236}">
                <a16:creationId xmlns:a16="http://schemas.microsoft.com/office/drawing/2014/main" id="{CED2641B-4430-4CF4-89AB-3FADDD630F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4"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6" name="Freeform: Shape 25">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 name="Text Placeholder 4">
            <a:extLst>
              <a:ext uri="{FF2B5EF4-FFF2-40B4-BE49-F238E27FC236}">
                <a16:creationId xmlns:a16="http://schemas.microsoft.com/office/drawing/2014/main" id="{E8163402-4414-4DAD-9D7E-1871E7B5A3A3}"/>
              </a:ext>
            </a:extLst>
          </p:cNvPr>
          <p:cNvSpPr>
            <a:spLocks noGrp="1"/>
          </p:cNvSpPr>
          <p:nvPr>
            <p:ph type="body" idx="1"/>
          </p:nvPr>
        </p:nvSpPr>
        <p:spPr>
          <a:xfrm>
            <a:off x="1154955" y="4777380"/>
            <a:ext cx="6458419" cy="861420"/>
          </a:xfrm>
        </p:spPr>
        <p:txBody>
          <a:bodyPr vert="horz" lIns="91440" tIns="45720" rIns="91440" bIns="45720" rtlCol="0" anchor="t">
            <a:normAutofit/>
          </a:bodyPr>
          <a:lstStyle/>
          <a:p>
            <a:r>
              <a:rPr lang="en-US" dirty="0"/>
              <a:t>Metro Transit PD, Blaine PD, Northtown Mall Security, community Providers</a:t>
            </a:r>
            <a:endParaRPr lang="en-US" dirty="0">
              <a:solidFill>
                <a:schemeClr val="tx1">
                  <a:lumMod val="85000"/>
                  <a:lumOff val="15000"/>
                </a:schemeClr>
              </a:solidFill>
            </a:endParaRPr>
          </a:p>
        </p:txBody>
      </p:sp>
      <p:sp>
        <p:nvSpPr>
          <p:cNvPr id="2" name="Title 1">
            <a:extLst>
              <a:ext uri="{FF2B5EF4-FFF2-40B4-BE49-F238E27FC236}">
                <a16:creationId xmlns:a16="http://schemas.microsoft.com/office/drawing/2014/main" id="{29A41F6F-F76E-4E0C-BEC9-EC264A386D40}"/>
              </a:ext>
            </a:extLst>
          </p:cNvPr>
          <p:cNvSpPr>
            <a:spLocks noGrp="1"/>
          </p:cNvSpPr>
          <p:nvPr>
            <p:ph type="title"/>
          </p:nvPr>
        </p:nvSpPr>
        <p:spPr>
          <a:xfrm>
            <a:off x="1154955" y="1447799"/>
            <a:ext cx="6458419" cy="3329581"/>
          </a:xfrm>
        </p:spPr>
        <p:txBody>
          <a:bodyPr vert="horz" lIns="91440" tIns="45720" rIns="91440" bIns="45720" rtlCol="0" anchor="b">
            <a:normAutofit/>
          </a:bodyPr>
          <a:lstStyle/>
          <a:p>
            <a:pPr>
              <a:lnSpc>
                <a:spcPct val="90000"/>
              </a:lnSpc>
            </a:pPr>
            <a:r>
              <a:rPr lang="en-US" sz="5600" dirty="0"/>
              <a:t>Outreach  </a:t>
            </a:r>
          </a:p>
        </p:txBody>
      </p:sp>
      <p:sp>
        <p:nvSpPr>
          <p:cNvPr id="28" name="Rectangle 27">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57129135"/>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3"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35" name="Freeform: Shape 34">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9A41F6F-F76E-4E0C-BEC9-EC264A386D40}"/>
              </a:ext>
            </a:extLst>
          </p:cNvPr>
          <p:cNvSpPr>
            <a:spLocks noGrp="1"/>
          </p:cNvSpPr>
          <p:nvPr>
            <p:ph type="title"/>
          </p:nvPr>
        </p:nvSpPr>
        <p:spPr>
          <a:xfrm>
            <a:off x="653143" y="1645920"/>
            <a:ext cx="3522879" cy="4470821"/>
          </a:xfrm>
        </p:spPr>
        <p:txBody>
          <a:bodyPr vert="horz" lIns="91440" tIns="45720" rIns="91440" bIns="45720" rtlCol="0">
            <a:normAutofit/>
          </a:bodyPr>
          <a:lstStyle/>
          <a:p>
            <a:pPr algn="r"/>
            <a:r>
              <a:rPr lang="en-US" sz="4800" dirty="0">
                <a:solidFill>
                  <a:srgbClr val="FFFFFF"/>
                </a:solidFill>
              </a:rPr>
              <a:t>Takeaways and actions</a:t>
            </a:r>
          </a:p>
        </p:txBody>
      </p:sp>
      <p:sp>
        <p:nvSpPr>
          <p:cNvPr id="5" name="Text Placeholder 4">
            <a:extLst>
              <a:ext uri="{FF2B5EF4-FFF2-40B4-BE49-F238E27FC236}">
                <a16:creationId xmlns:a16="http://schemas.microsoft.com/office/drawing/2014/main" id="{E8163402-4414-4DAD-9D7E-1871E7B5A3A3}"/>
              </a:ext>
            </a:extLst>
          </p:cNvPr>
          <p:cNvSpPr>
            <a:spLocks noGrp="1"/>
          </p:cNvSpPr>
          <p:nvPr>
            <p:ph idx="1"/>
          </p:nvPr>
        </p:nvSpPr>
        <p:spPr>
          <a:xfrm>
            <a:off x="4990912" y="1348154"/>
            <a:ext cx="6294448" cy="4768587"/>
          </a:xfrm>
        </p:spPr>
        <p:txBody>
          <a:bodyPr vert="horz" lIns="91440" tIns="45720" rIns="91440" bIns="45720" rtlCol="0">
            <a:normAutofit/>
          </a:bodyPr>
          <a:lstStyle/>
          <a:p>
            <a:pPr lvl="0"/>
            <a:r>
              <a:rPr lang="en-US" sz="2400" dirty="0"/>
              <a:t>Bus hub persons are known by BPD and are those who have chosen to </a:t>
            </a:r>
            <a:r>
              <a:rPr lang="en-US" sz="2400" u="sng" dirty="0"/>
              <a:t>not</a:t>
            </a:r>
            <a:r>
              <a:rPr lang="en-US" sz="2400" dirty="0"/>
              <a:t> access resources.  </a:t>
            </a:r>
          </a:p>
          <a:p>
            <a:pPr lvl="1"/>
            <a:r>
              <a:rPr lang="en-US" sz="2000" dirty="0"/>
              <a:t>PDs to collaborate - identify known persons – share information.</a:t>
            </a:r>
          </a:p>
          <a:p>
            <a:pPr lvl="1"/>
            <a:r>
              <a:rPr lang="en-US" sz="2000" dirty="0"/>
              <a:t>BPD inquiring about what statutes/laws to support enforcement.</a:t>
            </a:r>
          </a:p>
          <a:p>
            <a:pPr lvl="1"/>
            <a:r>
              <a:rPr lang="en-US" sz="2000" dirty="0"/>
              <a:t>Metro Transit HAT successful connections to resources.  </a:t>
            </a:r>
          </a:p>
          <a:p>
            <a:pPr lvl="2"/>
            <a:r>
              <a:rPr lang="en-US" sz="1800" dirty="0"/>
              <a:t>Metro Transit will be added to referring partners for SSEH.</a:t>
            </a:r>
          </a:p>
        </p:txBody>
      </p:sp>
    </p:spTree>
    <p:extLst>
      <p:ext uri="{BB962C8B-B14F-4D97-AF65-F5344CB8AC3E}">
        <p14:creationId xmlns:p14="http://schemas.microsoft.com/office/powerpoint/2010/main" val="20968738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1"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23" name="Freeform: Shape 22">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746BCC3-72B9-40F1-937E-77BE49DE4BE0}"/>
              </a:ext>
            </a:extLst>
          </p:cNvPr>
          <p:cNvSpPr>
            <a:spLocks noGrp="1"/>
          </p:cNvSpPr>
          <p:nvPr>
            <p:ph type="title"/>
          </p:nvPr>
        </p:nvSpPr>
        <p:spPr>
          <a:xfrm>
            <a:off x="653143" y="1645920"/>
            <a:ext cx="3522879" cy="4470821"/>
          </a:xfrm>
        </p:spPr>
        <p:txBody>
          <a:bodyPr>
            <a:normAutofit/>
          </a:bodyPr>
          <a:lstStyle/>
          <a:p>
            <a:pPr algn="r"/>
            <a:r>
              <a:rPr lang="en-US" sz="4800" dirty="0">
                <a:solidFill>
                  <a:srgbClr val="FFFFFF"/>
                </a:solidFill>
              </a:rPr>
              <a:t>Takeaways and actions continued</a:t>
            </a:r>
          </a:p>
        </p:txBody>
      </p:sp>
      <p:sp>
        <p:nvSpPr>
          <p:cNvPr id="3" name="Content Placeholder 2">
            <a:extLst>
              <a:ext uri="{FF2B5EF4-FFF2-40B4-BE49-F238E27FC236}">
                <a16:creationId xmlns:a16="http://schemas.microsoft.com/office/drawing/2014/main" id="{6C05FB5F-4C8A-41F0-B6D7-D9C51B372795}"/>
              </a:ext>
            </a:extLst>
          </p:cNvPr>
          <p:cNvSpPr>
            <a:spLocks noGrp="1"/>
          </p:cNvSpPr>
          <p:nvPr>
            <p:ph idx="1"/>
          </p:nvPr>
        </p:nvSpPr>
        <p:spPr>
          <a:xfrm>
            <a:off x="5204109" y="1645920"/>
            <a:ext cx="5919503" cy="4470821"/>
          </a:xfrm>
        </p:spPr>
        <p:txBody>
          <a:bodyPr>
            <a:normAutofit/>
          </a:bodyPr>
          <a:lstStyle/>
          <a:p>
            <a:pPr lvl="0"/>
            <a:r>
              <a:rPr lang="en-US" sz="2400" dirty="0"/>
              <a:t>Metro Transit to attend the P/O and HHAHC meetings learn more about the resources (outreach teams) in Anoka County. </a:t>
            </a:r>
          </a:p>
          <a:p>
            <a:pPr lvl="1"/>
            <a:r>
              <a:rPr lang="en-US" sz="2000" dirty="0"/>
              <a:t>Northtown staff may identify active times – hope that Outreach teams of: Guild, HOPE 4 Youth, MAC-V and YMCA could increase their presence. </a:t>
            </a:r>
          </a:p>
          <a:p>
            <a:endParaRPr lang="en-US" dirty="0"/>
          </a:p>
        </p:txBody>
      </p:sp>
    </p:spTree>
    <p:extLst>
      <p:ext uri="{BB962C8B-B14F-4D97-AF65-F5344CB8AC3E}">
        <p14:creationId xmlns:p14="http://schemas.microsoft.com/office/powerpoint/2010/main" val="2927590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252A45A-9310-43FC-90EB-56570B03A7F6}"/>
              </a:ext>
            </a:extLst>
          </p:cNvPr>
          <p:cNvSpPr>
            <a:spLocks noGrp="1"/>
          </p:cNvSpPr>
          <p:nvPr>
            <p:ph type="title"/>
          </p:nvPr>
        </p:nvSpPr>
        <p:spPr>
          <a:xfrm>
            <a:off x="653143" y="1645920"/>
            <a:ext cx="3522879" cy="4470821"/>
          </a:xfrm>
        </p:spPr>
        <p:txBody>
          <a:bodyPr>
            <a:normAutofit/>
          </a:bodyPr>
          <a:lstStyle/>
          <a:p>
            <a:pPr algn="r"/>
            <a:r>
              <a:rPr lang="en-US" sz="4800" dirty="0">
                <a:solidFill>
                  <a:srgbClr val="FFFFFF"/>
                </a:solidFill>
              </a:rPr>
              <a:t>Takeaways and actions continued</a:t>
            </a:r>
            <a:br>
              <a:rPr lang="en-US" sz="4800" dirty="0">
                <a:solidFill>
                  <a:srgbClr val="FFFFFF"/>
                </a:solidFill>
              </a:rPr>
            </a:br>
            <a:endParaRPr lang="en-US" sz="4800" dirty="0">
              <a:solidFill>
                <a:srgbClr val="FFFFFF"/>
              </a:solidFill>
            </a:endParaRPr>
          </a:p>
        </p:txBody>
      </p:sp>
      <p:sp>
        <p:nvSpPr>
          <p:cNvPr id="3" name="Content Placeholder 2">
            <a:extLst>
              <a:ext uri="{FF2B5EF4-FFF2-40B4-BE49-F238E27FC236}">
                <a16:creationId xmlns:a16="http://schemas.microsoft.com/office/drawing/2014/main" id="{36A80DB2-3C34-40E4-8976-AE465F00F2D6}"/>
              </a:ext>
            </a:extLst>
          </p:cNvPr>
          <p:cNvSpPr>
            <a:spLocks noGrp="1"/>
          </p:cNvSpPr>
          <p:nvPr>
            <p:ph idx="1"/>
          </p:nvPr>
        </p:nvSpPr>
        <p:spPr>
          <a:xfrm>
            <a:off x="5204109" y="1645920"/>
            <a:ext cx="5919503" cy="4470821"/>
          </a:xfrm>
        </p:spPr>
        <p:txBody>
          <a:bodyPr>
            <a:normAutofit/>
          </a:bodyPr>
          <a:lstStyle/>
          <a:p>
            <a:r>
              <a:rPr lang="en-US" sz="2400" dirty="0"/>
              <a:t>West side of mall (express side) is only used early in the morning and later in the evening. </a:t>
            </a:r>
          </a:p>
          <a:p>
            <a:pPr lvl="1"/>
            <a:r>
              <a:rPr lang="en-US" sz="2200" dirty="0"/>
              <a:t>Metro Transit will work with BPD if people are there during odd times.</a:t>
            </a:r>
          </a:p>
          <a:p>
            <a:endParaRPr lang="en-US" dirty="0"/>
          </a:p>
        </p:txBody>
      </p:sp>
    </p:spTree>
    <p:extLst>
      <p:ext uri="{BB962C8B-B14F-4D97-AF65-F5344CB8AC3E}">
        <p14:creationId xmlns:p14="http://schemas.microsoft.com/office/powerpoint/2010/main" val="20916590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9F69102C-1E7E-4972-B3D9-FEA455EDDC60}"/>
              </a:ext>
            </a:extLst>
          </p:cNvPr>
          <p:cNvSpPr>
            <a:spLocks noGrp="1"/>
          </p:cNvSpPr>
          <p:nvPr>
            <p:ph type="title"/>
          </p:nvPr>
        </p:nvSpPr>
        <p:spPr>
          <a:xfrm>
            <a:off x="648930" y="629267"/>
            <a:ext cx="9252154" cy="1016654"/>
          </a:xfrm>
        </p:spPr>
        <p:txBody>
          <a:bodyPr>
            <a:normAutofit/>
          </a:bodyPr>
          <a:lstStyle/>
          <a:p>
            <a:r>
              <a:rPr lang="en-US" dirty="0"/>
              <a:t>Chat feedback	</a:t>
            </a:r>
          </a:p>
        </p:txBody>
      </p:sp>
      <p:sp>
        <p:nvSpPr>
          <p:cNvPr id="12" name="Rectangle 11">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Content Placeholder 2">
            <a:extLst>
              <a:ext uri="{FF2B5EF4-FFF2-40B4-BE49-F238E27FC236}">
                <a16:creationId xmlns:a16="http://schemas.microsoft.com/office/drawing/2014/main" id="{88C7B4B1-E924-448C-97F2-02A5F78BACA6}"/>
              </a:ext>
            </a:extLst>
          </p:cNvPr>
          <p:cNvSpPr>
            <a:spLocks noGrp="1"/>
          </p:cNvSpPr>
          <p:nvPr>
            <p:ph idx="1"/>
          </p:nvPr>
        </p:nvSpPr>
        <p:spPr>
          <a:xfrm>
            <a:off x="648931" y="2548281"/>
            <a:ext cx="5122606" cy="3658689"/>
          </a:xfrm>
        </p:spPr>
        <p:txBody>
          <a:bodyPr>
            <a:normAutofit/>
          </a:bodyPr>
          <a:lstStyle/>
          <a:p>
            <a:r>
              <a:rPr lang="en-US" dirty="0">
                <a:solidFill>
                  <a:schemeClr val="bg1"/>
                </a:solidFill>
              </a:rPr>
              <a:t>What are we missing or what resources can you share? </a:t>
            </a:r>
          </a:p>
          <a:p>
            <a:r>
              <a:rPr lang="en-US" dirty="0">
                <a:solidFill>
                  <a:schemeClr val="bg1"/>
                </a:solidFill>
              </a:rPr>
              <a:t>What resources are you looking for?</a:t>
            </a:r>
          </a:p>
          <a:p>
            <a:pPr marL="0" indent="0">
              <a:buNone/>
            </a:pPr>
            <a:endParaRPr lang="en-US" dirty="0">
              <a:solidFill>
                <a:schemeClr val="bg1"/>
              </a:solidFill>
            </a:endParaRPr>
          </a:p>
        </p:txBody>
      </p:sp>
      <p:pic>
        <p:nvPicPr>
          <p:cNvPr id="7" name="Graphic 6" descr="Chat">
            <a:extLst>
              <a:ext uri="{FF2B5EF4-FFF2-40B4-BE49-F238E27FC236}">
                <a16:creationId xmlns:a16="http://schemas.microsoft.com/office/drawing/2014/main" id="{D69DB104-39B9-43CC-BDC7-69AF3766B3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86720" y="2548281"/>
            <a:ext cx="3662018" cy="3662018"/>
          </a:xfrm>
          <a:prstGeom prst="rect">
            <a:avLst/>
          </a:prstGeom>
          <a:effectLst/>
        </p:spPr>
      </p:pic>
    </p:spTree>
    <p:extLst>
      <p:ext uri="{BB962C8B-B14F-4D97-AF65-F5344CB8AC3E}">
        <p14:creationId xmlns:p14="http://schemas.microsoft.com/office/powerpoint/2010/main" val="8691235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93302D-E992-44FD-860C-7A48A209AF88}"/>
              </a:ext>
            </a:extLst>
          </p:cNvPr>
          <p:cNvSpPr>
            <a:spLocks noGrp="1"/>
          </p:cNvSpPr>
          <p:nvPr>
            <p:ph type="ctrTitle"/>
          </p:nvPr>
        </p:nvSpPr>
        <p:spPr>
          <a:xfrm>
            <a:off x="4872012" y="1447800"/>
            <a:ext cx="5222325" cy="3329581"/>
          </a:xfrm>
        </p:spPr>
        <p:txBody>
          <a:bodyPr>
            <a:normAutofit/>
          </a:bodyPr>
          <a:lstStyle/>
          <a:p>
            <a:r>
              <a:rPr lang="en-US"/>
              <a:t>MICH Updates</a:t>
            </a:r>
          </a:p>
        </p:txBody>
      </p:sp>
      <p:sp>
        <p:nvSpPr>
          <p:cNvPr id="11" name="Rectangle 10">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5"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2050" name="Picture 2" descr="Map of the US state of Minnesota Royalty Free Vector Image">
            <a:extLst>
              <a:ext uri="{FF2B5EF4-FFF2-40B4-BE49-F238E27FC236}">
                <a16:creationId xmlns:a16="http://schemas.microsoft.com/office/drawing/2014/main" id="{73FEA25F-69E4-409F-8C4A-3614D10E5C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817"/>
          <a:stretch/>
        </p:blipFill>
        <p:spPr bwMode="auto">
          <a:xfrm>
            <a:off x="16062" y="1447800"/>
            <a:ext cx="4149008" cy="4125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960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B92096A1-6AC3-46FB-979A-18F4AE8B94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80" name="Picture 79">
            <a:extLst>
              <a:ext uri="{FF2B5EF4-FFF2-40B4-BE49-F238E27FC236}">
                <a16:creationId xmlns:a16="http://schemas.microsoft.com/office/drawing/2014/main" id="{F728CD29-58B3-4F21-B30F-28798953D70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82" name="Oval 81">
            <a:extLst>
              <a:ext uri="{FF2B5EF4-FFF2-40B4-BE49-F238E27FC236}">
                <a16:creationId xmlns:a16="http://schemas.microsoft.com/office/drawing/2014/main" id="{74E4178E-1E41-4E39-8171-5EEC297F4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84" name="Picture 83">
            <a:extLst>
              <a:ext uri="{FF2B5EF4-FFF2-40B4-BE49-F238E27FC236}">
                <a16:creationId xmlns:a16="http://schemas.microsoft.com/office/drawing/2014/main" id="{5ED4CF93-A4AC-4FA3-BE1C-E27B351DF7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86" name="Picture 85">
            <a:extLst>
              <a:ext uri="{FF2B5EF4-FFF2-40B4-BE49-F238E27FC236}">
                <a16:creationId xmlns:a16="http://schemas.microsoft.com/office/drawing/2014/main" id="{4150C84B-F28C-46CF-A2DB-070F524044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8" name="Rectangle 87">
            <a:extLst>
              <a:ext uri="{FF2B5EF4-FFF2-40B4-BE49-F238E27FC236}">
                <a16:creationId xmlns:a16="http://schemas.microsoft.com/office/drawing/2014/main" id="{0421F718-8F86-42C4-86D6-42E6DB597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3B8A6BD-561A-4E59-AEC9-4EBA9B8F05B0}"/>
              </a:ext>
            </a:extLst>
          </p:cNvPr>
          <p:cNvSpPr>
            <a:spLocks noGrp="1"/>
          </p:cNvSpPr>
          <p:nvPr>
            <p:ph type="title"/>
          </p:nvPr>
        </p:nvSpPr>
        <p:spPr>
          <a:xfrm>
            <a:off x="647654" y="1447800"/>
            <a:ext cx="4802187" cy="3329581"/>
          </a:xfrm>
        </p:spPr>
        <p:txBody>
          <a:bodyPr vert="horz" lIns="91440" tIns="45720" rIns="91440" bIns="45720" rtlCol="0" anchor="b">
            <a:normAutofit/>
          </a:bodyPr>
          <a:lstStyle/>
          <a:p>
            <a:pPr>
              <a:lnSpc>
                <a:spcPct val="90000"/>
              </a:lnSpc>
            </a:pPr>
            <a:r>
              <a:rPr lang="en-US" sz="6100"/>
              <a:t>Eviction Moratorium – Off Ramp</a:t>
            </a:r>
          </a:p>
        </p:txBody>
      </p:sp>
      <p:pic>
        <p:nvPicPr>
          <p:cNvPr id="3074" name="Picture 2" descr="Eviction Process for Tenants - What to Do If You Get a Notice Letter">
            <a:extLst>
              <a:ext uri="{FF2B5EF4-FFF2-40B4-BE49-F238E27FC236}">
                <a16:creationId xmlns:a16="http://schemas.microsoft.com/office/drawing/2014/main" id="{BA85F618-4A74-4572-B729-DCB2EBFC9ED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5347" r="1" b="1"/>
          <a:stretch/>
        </p:blipFill>
        <p:spPr bwMode="auto">
          <a:xfrm>
            <a:off x="6103423" y="-1"/>
            <a:ext cx="6087038" cy="3429001"/>
          </a:xfrm>
          <a:prstGeom prst="rect">
            <a:avLst/>
          </a:prstGeom>
          <a:noFill/>
          <a:extLst>
            <a:ext uri="{909E8E84-426E-40DD-AFC4-6F175D3DCCD1}">
              <a14:hiddenFill xmlns:a14="http://schemas.microsoft.com/office/drawing/2010/main">
                <a:solidFill>
                  <a:srgbClr val="FFFFFF"/>
                </a:solidFill>
              </a14:hiddenFill>
            </a:ext>
          </a:extLst>
        </p:spPr>
      </p:pic>
      <p:sp>
        <p:nvSpPr>
          <p:cNvPr id="90" name="Rectangle 89">
            <a:extLst>
              <a:ext uri="{FF2B5EF4-FFF2-40B4-BE49-F238E27FC236}">
                <a16:creationId xmlns:a16="http://schemas.microsoft.com/office/drawing/2014/main" id="{AA9FFBA2-F0B1-4379-BF93-5526B0B8F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4" descr="Look For The Signs To The On And Off Ramps - Business 2 Community">
            <a:extLst>
              <a:ext uri="{FF2B5EF4-FFF2-40B4-BE49-F238E27FC236}">
                <a16:creationId xmlns:a16="http://schemas.microsoft.com/office/drawing/2014/main" id="{5BEEF5B1-5E99-4E7F-9474-913094C70C3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303" r="3441" b="51369"/>
          <a:stretch/>
        </p:blipFill>
        <p:spPr bwMode="auto">
          <a:xfrm>
            <a:off x="6103423" y="3428999"/>
            <a:ext cx="5877562" cy="3053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132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D8B9538A-2A89-47DD-996C-7D2BE2AB6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F30B75-1690-43B8-A3AF-0CC6897A96A8}"/>
              </a:ext>
            </a:extLst>
          </p:cNvPr>
          <p:cNvSpPr>
            <a:spLocks noGrp="1"/>
          </p:cNvSpPr>
          <p:nvPr>
            <p:ph type="title"/>
          </p:nvPr>
        </p:nvSpPr>
        <p:spPr>
          <a:xfrm>
            <a:off x="643855" y="1447800"/>
            <a:ext cx="3108626" cy="4572000"/>
          </a:xfrm>
        </p:spPr>
        <p:txBody>
          <a:bodyPr anchor="ctr">
            <a:normAutofit/>
          </a:bodyPr>
          <a:lstStyle/>
          <a:p>
            <a:r>
              <a:rPr lang="en-US" sz="3600" dirty="0">
                <a:solidFill>
                  <a:srgbClr val="EBEBEB"/>
                </a:solidFill>
              </a:rPr>
              <a:t>Adjourn	</a:t>
            </a:r>
          </a:p>
        </p:txBody>
      </p:sp>
      <p:sp>
        <p:nvSpPr>
          <p:cNvPr id="19" name="Freeform: Shape 11">
            <a:extLst>
              <a:ext uri="{FF2B5EF4-FFF2-40B4-BE49-F238E27FC236}">
                <a16:creationId xmlns:a16="http://schemas.microsoft.com/office/drawing/2014/main" id="{E625979B-5325-4898-8EF9-5C174B192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1">
            <a:extLst>
              <a:ext uri="{FF2B5EF4-FFF2-40B4-BE49-F238E27FC236}">
                <a16:creationId xmlns:a16="http://schemas.microsoft.com/office/drawing/2014/main" id="{34B22E2B-30D5-47A4-97C5-091EA1AB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1" name="Rectangle 15">
            <a:extLst>
              <a:ext uri="{FF2B5EF4-FFF2-40B4-BE49-F238E27FC236}">
                <a16:creationId xmlns:a16="http://schemas.microsoft.com/office/drawing/2014/main" id="{9B6DA3CD-A002-40ED-8194-B4E637BD7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2" name="Content Placeholder 2">
            <a:extLst>
              <a:ext uri="{FF2B5EF4-FFF2-40B4-BE49-F238E27FC236}">
                <a16:creationId xmlns:a16="http://schemas.microsoft.com/office/drawing/2014/main" id="{834AFC15-C374-4E58-98A9-4A0CC1078EBD}"/>
              </a:ext>
            </a:extLst>
          </p:cNvPr>
          <p:cNvGraphicFramePr>
            <a:graphicFrameLocks noGrp="1"/>
          </p:cNvGraphicFramePr>
          <p:nvPr>
            <p:ph idx="1"/>
            <p:extLst>
              <p:ext uri="{D42A27DB-BD31-4B8C-83A1-F6EECF244321}">
                <p14:modId xmlns:p14="http://schemas.microsoft.com/office/powerpoint/2010/main" val="4058947196"/>
              </p:ext>
            </p:extLst>
          </p:nvPr>
        </p:nvGraphicFramePr>
        <p:xfrm>
          <a:off x="4703211" y="1383323"/>
          <a:ext cx="7237535"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619592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4" name="Title 3">
            <a:extLst>
              <a:ext uri="{FF2B5EF4-FFF2-40B4-BE49-F238E27FC236}">
                <a16:creationId xmlns:a16="http://schemas.microsoft.com/office/drawing/2014/main" id="{31B74A4C-183E-4AF8-ACD1-17DBB329D52F}"/>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Off Ramp –Signed into Law – June 29</a:t>
            </a:r>
            <a:r>
              <a:rPr lang="en-US" baseline="30000" dirty="0">
                <a:solidFill>
                  <a:srgbClr val="FFFFFF"/>
                </a:solidFill>
              </a:rPr>
              <a:t>th</a:t>
            </a:r>
            <a:r>
              <a:rPr lang="en-US" dirty="0">
                <a:solidFill>
                  <a:srgbClr val="FFFFFF"/>
                </a:solidFill>
              </a:rPr>
              <a:t> Took effect 6/30/21</a:t>
            </a:r>
          </a:p>
        </p:txBody>
      </p:sp>
      <p:sp>
        <p:nvSpPr>
          <p:cNvPr id="5" name="Content Placeholder 4">
            <a:extLst>
              <a:ext uri="{FF2B5EF4-FFF2-40B4-BE49-F238E27FC236}">
                <a16:creationId xmlns:a16="http://schemas.microsoft.com/office/drawing/2014/main" id="{8E1204CD-A3D0-4F2D-BAE8-04334EC1CB18}"/>
              </a:ext>
            </a:extLst>
          </p:cNvPr>
          <p:cNvSpPr>
            <a:spLocks noGrp="1"/>
          </p:cNvSpPr>
          <p:nvPr>
            <p:ph idx="1"/>
          </p:nvPr>
        </p:nvSpPr>
        <p:spPr>
          <a:xfrm>
            <a:off x="1103312" y="2763520"/>
            <a:ext cx="8946541" cy="3484879"/>
          </a:xfrm>
        </p:spPr>
        <p:txBody>
          <a:bodyPr>
            <a:normAutofit/>
          </a:bodyPr>
          <a:lstStyle/>
          <a:p>
            <a:r>
              <a:rPr lang="en-US" dirty="0"/>
              <a:t>Renters that have a </a:t>
            </a:r>
            <a:r>
              <a:rPr lang="en-US" b="1" i="1" dirty="0"/>
              <a:t>pending rental assistance claim</a:t>
            </a:r>
            <a:r>
              <a:rPr lang="en-US" b="1" dirty="0"/>
              <a:t> </a:t>
            </a:r>
            <a:r>
              <a:rPr lang="en-US" dirty="0"/>
              <a:t>through a program authorized under the federal Consolidated Appropriations Act (2021) or the federal American Rescue Plan Act (2021) [</a:t>
            </a:r>
            <a:r>
              <a:rPr lang="en-US" b="1" i="1" dirty="0"/>
              <a:t>RentHelpMN.org</a:t>
            </a:r>
            <a:r>
              <a:rPr lang="en-US" dirty="0"/>
              <a:t>] </a:t>
            </a:r>
            <a:r>
              <a:rPr lang="en-US" b="1" i="1" dirty="0"/>
              <a:t>won't be able to be evicted until June 1, 2022.</a:t>
            </a:r>
            <a:br>
              <a:rPr lang="en-US" b="1" dirty="0"/>
            </a:br>
            <a:endParaRPr lang="en-US" dirty="0"/>
          </a:p>
        </p:txBody>
      </p:sp>
    </p:spTree>
    <p:extLst>
      <p:ext uri="{BB962C8B-B14F-4D97-AF65-F5344CB8AC3E}">
        <p14:creationId xmlns:p14="http://schemas.microsoft.com/office/powerpoint/2010/main" val="379842724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604E0B1-6762-4B99-A6A5-42ED8E20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8"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5BF4867-CE01-4DC1-8D3A-F71D164A41F5}"/>
              </a:ext>
            </a:extLst>
          </p:cNvPr>
          <p:cNvSpPr>
            <a:spLocks noGrp="1"/>
          </p:cNvSpPr>
          <p:nvPr>
            <p:ph type="title"/>
          </p:nvPr>
        </p:nvSpPr>
        <p:spPr>
          <a:xfrm>
            <a:off x="648930" y="629267"/>
            <a:ext cx="9252154" cy="1016654"/>
          </a:xfrm>
        </p:spPr>
        <p:txBody>
          <a:bodyPr>
            <a:normAutofit/>
          </a:bodyPr>
          <a:lstStyle/>
          <a:p>
            <a:r>
              <a:rPr lang="en-US">
                <a:solidFill>
                  <a:srgbClr val="EBEBEB"/>
                </a:solidFill>
              </a:rPr>
              <a:t>Off Ramp - Timing</a:t>
            </a:r>
          </a:p>
        </p:txBody>
      </p:sp>
      <p:sp>
        <p:nvSpPr>
          <p:cNvPr id="30" name="Rectangle 29">
            <a:extLst>
              <a:ext uri="{FF2B5EF4-FFF2-40B4-BE49-F238E27FC236}">
                <a16:creationId xmlns:a16="http://schemas.microsoft.com/office/drawing/2014/main" id="{736AD705-9544-45E1-B278-8D99F718B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2" name="Freeform: Shape 31">
            <a:extLst>
              <a:ext uri="{FF2B5EF4-FFF2-40B4-BE49-F238E27FC236}">
                <a16:creationId xmlns:a16="http://schemas.microsoft.com/office/drawing/2014/main" id="{8DFFC5B7-4963-4902-8A90-EFF576689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21" name="Content Placeholder 2">
            <a:extLst>
              <a:ext uri="{FF2B5EF4-FFF2-40B4-BE49-F238E27FC236}">
                <a16:creationId xmlns:a16="http://schemas.microsoft.com/office/drawing/2014/main" id="{B5BFC096-3E8C-4B5E-BC81-9AAA87575F6C}"/>
              </a:ext>
            </a:extLst>
          </p:cNvPr>
          <p:cNvGraphicFramePr>
            <a:graphicFrameLocks noGrp="1"/>
          </p:cNvGraphicFramePr>
          <p:nvPr>
            <p:ph idx="1"/>
            <p:extLst>
              <p:ext uri="{D42A27DB-BD31-4B8C-83A1-F6EECF244321}">
                <p14:modId xmlns:p14="http://schemas.microsoft.com/office/powerpoint/2010/main" val="595285422"/>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226252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1630B-A95F-4537-9358-69E04394B9CF}"/>
              </a:ext>
            </a:extLst>
          </p:cNvPr>
          <p:cNvSpPr>
            <a:spLocks noGrp="1"/>
          </p:cNvSpPr>
          <p:nvPr>
            <p:ph type="title"/>
          </p:nvPr>
        </p:nvSpPr>
        <p:spPr>
          <a:xfrm>
            <a:off x="357111" y="393768"/>
            <a:ext cx="3331883" cy="1350495"/>
          </a:xfrm>
        </p:spPr>
        <p:txBody>
          <a:bodyPr vert="horz" lIns="91440" tIns="45720" rIns="91440" bIns="45720" rtlCol="0" anchor="b">
            <a:normAutofit/>
          </a:bodyPr>
          <a:lstStyle/>
          <a:p>
            <a:pPr algn="ctr"/>
            <a:r>
              <a:rPr lang="en-US" sz="4000" dirty="0"/>
              <a:t>Dated timeline</a:t>
            </a:r>
          </a:p>
        </p:txBody>
      </p:sp>
      <p:sp>
        <p:nvSpPr>
          <p:cNvPr id="28" name="Freeform 11">
            <a:extLst>
              <a:ext uri="{FF2B5EF4-FFF2-40B4-BE49-F238E27FC236}">
                <a16:creationId xmlns:a16="http://schemas.microsoft.com/office/drawing/2014/main" id="{2FEA51AE-2D18-46BE-B2CA-B90B13168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30" name="Rectangle 29">
            <a:extLst>
              <a:ext uri="{FF2B5EF4-FFF2-40B4-BE49-F238E27FC236}">
                <a16:creationId xmlns:a16="http://schemas.microsoft.com/office/drawing/2014/main" id="{5E6A537E-C106-45AE-9BBB-3CE559441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5">
            <a:extLst>
              <a:ext uri="{FF2B5EF4-FFF2-40B4-BE49-F238E27FC236}">
                <a16:creationId xmlns:a16="http://schemas.microsoft.com/office/drawing/2014/main" id="{F918BA52-E4A7-4EEC-898E-C49023767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40466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4" name="Rectangle 33">
            <a:extLst>
              <a:ext uri="{FF2B5EF4-FFF2-40B4-BE49-F238E27FC236}">
                <a16:creationId xmlns:a16="http://schemas.microsoft.com/office/drawing/2014/main" id="{86D3F3B7-282C-4DDC-AD1B-C497F2942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2" name="Content Placeholder 11" descr="House">
            <a:extLst>
              <a:ext uri="{FF2B5EF4-FFF2-40B4-BE49-F238E27FC236}">
                <a16:creationId xmlns:a16="http://schemas.microsoft.com/office/drawing/2014/main" id="{FCD59B1A-2A17-4A23-8705-0DE24F2835F0}"/>
              </a:ext>
            </a:extLst>
          </p:cNvPr>
          <p:cNvPicPr>
            <a:picLocks noGrp="1" noChangeAspect="1"/>
          </p:cNvPicPr>
          <p:nvPr>
            <p:ph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4978" y="1744263"/>
            <a:ext cx="2356150" cy="2356150"/>
          </a:xfrm>
        </p:spPr>
      </p:pic>
      <p:pic>
        <p:nvPicPr>
          <p:cNvPr id="4" name="Content Placeholder 3">
            <a:extLst>
              <a:ext uri="{FF2B5EF4-FFF2-40B4-BE49-F238E27FC236}">
                <a16:creationId xmlns:a16="http://schemas.microsoft.com/office/drawing/2014/main" id="{4603717A-E4FB-4F1D-B838-C089CAAF0183}"/>
              </a:ext>
            </a:extLst>
          </p:cNvPr>
          <p:cNvPicPr>
            <a:picLocks/>
          </p:cNvPicPr>
          <p:nvPr/>
        </p:nvPicPr>
        <p:blipFill>
          <a:blip r:embed="rId6"/>
          <a:stretch>
            <a:fillRect/>
          </a:stretch>
        </p:blipFill>
        <p:spPr>
          <a:xfrm>
            <a:off x="4507582" y="1143000"/>
            <a:ext cx="7552943" cy="5198165"/>
          </a:xfrm>
          <a:prstGeom prst="rect">
            <a:avLst/>
          </a:prstGeom>
          <a:effectLst/>
        </p:spPr>
      </p:pic>
      <p:pic>
        <p:nvPicPr>
          <p:cNvPr id="16" name="Graphic 15" descr="Building">
            <a:extLst>
              <a:ext uri="{FF2B5EF4-FFF2-40B4-BE49-F238E27FC236}">
                <a16:creationId xmlns:a16="http://schemas.microsoft.com/office/drawing/2014/main" id="{D427BD7C-1197-4334-80B8-51F76CFE064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1547" y="4100413"/>
            <a:ext cx="2583012" cy="2583012"/>
          </a:xfrm>
          <a:prstGeom prst="rect">
            <a:avLst/>
          </a:prstGeom>
        </p:spPr>
      </p:pic>
    </p:spTree>
    <p:extLst>
      <p:ext uri="{BB962C8B-B14F-4D97-AF65-F5344CB8AC3E}">
        <p14:creationId xmlns:p14="http://schemas.microsoft.com/office/powerpoint/2010/main" val="3028539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
          <p:cNvSpPr txBox="1">
            <a:spLocks noGrp="1"/>
          </p:cNvSpPr>
          <p:nvPr>
            <p:ph type="subTitle" idx="1"/>
          </p:nvPr>
        </p:nvSpPr>
        <p:spPr>
          <a:xfrm>
            <a:off x="2895600" y="2819400"/>
            <a:ext cx="6400800" cy="3124200"/>
          </a:xfrm>
          <a:prstGeom prst="rect">
            <a:avLst/>
          </a:prstGeom>
          <a:noFill/>
          <a:ln>
            <a:noFill/>
          </a:ln>
        </p:spPr>
        <p:txBody>
          <a:bodyPr spcFirstLastPara="1" vert="horz" wrap="square" lIns="91425" tIns="45700" rIns="91425" bIns="45700" rtlCol="0" anchor="t" anchorCtr="0">
            <a:normAutofit/>
          </a:bodyPr>
          <a:lstStyle/>
          <a:p>
            <a:pPr algn="ctr">
              <a:spcBef>
                <a:spcPts val="0"/>
              </a:spcBef>
              <a:buSzPts val="1360"/>
            </a:pPr>
            <a:endParaRPr dirty="0"/>
          </a:p>
          <a:p>
            <a:pPr algn="ctr">
              <a:spcBef>
                <a:spcPts val="320"/>
              </a:spcBef>
              <a:buSzPts val="1360"/>
            </a:pPr>
            <a:endParaRPr dirty="0"/>
          </a:p>
          <a:p>
            <a:r>
              <a:rPr lang="en-US" dirty="0">
                <a:solidFill>
                  <a:schemeClr val="tx1"/>
                </a:solidFill>
              </a:rPr>
              <a:t>By Lawrence McDonough</a:t>
            </a:r>
          </a:p>
          <a:p>
            <a:r>
              <a:rPr lang="en-US" dirty="0">
                <a:solidFill>
                  <a:schemeClr val="tx1"/>
                </a:solidFill>
              </a:rPr>
              <a:t>Attorney at Law</a:t>
            </a:r>
          </a:p>
          <a:p>
            <a:endParaRPr lang="en-US" dirty="0">
              <a:solidFill>
                <a:schemeClr val="tx1"/>
              </a:solidFill>
            </a:endParaRPr>
          </a:p>
          <a:p>
            <a:r>
              <a:rPr lang="en-US" dirty="0">
                <a:solidFill>
                  <a:schemeClr val="tx1"/>
                </a:solidFill>
              </a:rPr>
              <a:t>July 1, 2021</a:t>
            </a:r>
          </a:p>
          <a:p>
            <a:pPr algn="ctr">
              <a:spcBef>
                <a:spcPts val="320"/>
              </a:spcBef>
              <a:buSzPts val="1360"/>
            </a:pPr>
            <a:endParaRPr dirty="0"/>
          </a:p>
        </p:txBody>
      </p:sp>
      <p:sp>
        <p:nvSpPr>
          <p:cNvPr id="168" name="Google Shape;168;p1"/>
          <p:cNvSpPr txBox="1">
            <a:spLocks noGrp="1"/>
          </p:cNvSpPr>
          <p:nvPr>
            <p:ph type="ctrTitle"/>
          </p:nvPr>
        </p:nvSpPr>
        <p:spPr>
          <a:xfrm>
            <a:off x="2209800" y="685800"/>
            <a:ext cx="7772400" cy="1524000"/>
          </a:xfrm>
          <a:prstGeom prst="rect">
            <a:avLst/>
          </a:prstGeom>
          <a:noFill/>
          <a:ln>
            <a:noFill/>
          </a:ln>
        </p:spPr>
        <p:txBody>
          <a:bodyPr spcFirstLastPara="1" vert="horz" wrap="square" lIns="91425" tIns="45700" rIns="91425" bIns="45700" rtlCol="0" anchor="b" anchorCtr="0">
            <a:normAutofit fontScale="90000"/>
          </a:bodyPr>
          <a:lstStyle/>
          <a:p>
            <a:pPr lvl="0">
              <a:buSzPts val="3780"/>
            </a:pPr>
            <a:r>
              <a:rPr lang="en-US" dirty="0"/>
              <a:t>Minnesota Eviction Transition for</a:t>
            </a:r>
            <a:br>
              <a:rPr lang="en-US" dirty="0"/>
            </a:br>
            <a:r>
              <a:rPr lang="en-US" dirty="0"/>
              <a:t>2021-2022</a:t>
            </a:r>
            <a:endParaRP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2815</TotalTime>
  <Words>4535</Words>
  <Application>Microsoft Office PowerPoint</Application>
  <PresentationFormat>Widescreen</PresentationFormat>
  <Paragraphs>465</Paragraphs>
  <Slides>50</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Century Gothic</vt:lpstr>
      <vt:lpstr>Wingdings 3</vt:lpstr>
      <vt:lpstr>Ion</vt:lpstr>
      <vt:lpstr>Anoka Prevention and Outreach</vt:lpstr>
      <vt:lpstr>Anoka  Prevention &amp; Outreach</vt:lpstr>
      <vt:lpstr>New Members and Survey results </vt:lpstr>
      <vt:lpstr>Prevention</vt:lpstr>
      <vt:lpstr>Eviction Moratorium – Off Ramp</vt:lpstr>
      <vt:lpstr>Off Ramp –Signed into Law – June 29th Took effect 6/30/21</vt:lpstr>
      <vt:lpstr>Off Ramp - Timing</vt:lpstr>
      <vt:lpstr>Dated timeline</vt:lpstr>
      <vt:lpstr>Minnesota Eviction Transition for 2021-2022</vt:lpstr>
      <vt:lpstr>Presenter</vt:lpstr>
      <vt:lpstr>Prior Presentations</vt:lpstr>
      <vt:lpstr>Resources</vt:lpstr>
      <vt:lpstr>Eviction Transition</vt:lpstr>
      <vt:lpstr>Eviction Transition</vt:lpstr>
      <vt:lpstr>Eviction Transition</vt:lpstr>
      <vt:lpstr>Eviction Transition</vt:lpstr>
      <vt:lpstr>Eviction Transition</vt:lpstr>
      <vt:lpstr>Eviction Transition</vt:lpstr>
      <vt:lpstr>Eviction Transition</vt:lpstr>
      <vt:lpstr>Eviction Transition</vt:lpstr>
      <vt:lpstr>Eviction Transition</vt:lpstr>
      <vt:lpstr>Coronavirus Aid, Relief, and. Economic Security (CARES) Act § 4024</vt:lpstr>
      <vt:lpstr>CARES Act § 4024 - Covered Properties</vt:lpstr>
      <vt:lpstr>CARES Act § 4024 - Covered Properties</vt:lpstr>
      <vt:lpstr>CARES Act § 4024 - Covered Properties</vt:lpstr>
      <vt:lpstr>CARES Act § 4024 - Covered Properties</vt:lpstr>
      <vt:lpstr>CARES Act § 4024 - Covered Properties</vt:lpstr>
      <vt:lpstr>CDC Eviction Suspension Order</vt:lpstr>
      <vt:lpstr>CDC Eviction Suspension Order - Resources</vt:lpstr>
      <vt:lpstr>Court Planning</vt:lpstr>
      <vt:lpstr>Eviction Transition Financial Assistance</vt:lpstr>
      <vt:lpstr>Other Financial Assistance</vt:lpstr>
      <vt:lpstr>Looking for Housing</vt:lpstr>
      <vt:lpstr>Mediation Programs</vt:lpstr>
      <vt:lpstr>What You Can Do: Get Help, Volunteer &amp; Donate</vt:lpstr>
      <vt:lpstr>What You Can Do: Get Help, Volunteer &amp; Donate</vt:lpstr>
      <vt:lpstr>What You Can Do: Get Help, Volunteer &amp; Donate</vt:lpstr>
      <vt:lpstr>What You Can Do: Advocate</vt:lpstr>
      <vt:lpstr>What You Can Do: Advocate</vt:lpstr>
      <vt:lpstr>Questions</vt:lpstr>
      <vt:lpstr>Off Ramp Scenarios</vt:lpstr>
      <vt:lpstr>Off Ramp Scenarios Continued</vt:lpstr>
      <vt:lpstr>Breakout Session</vt:lpstr>
      <vt:lpstr>Outreach  </vt:lpstr>
      <vt:lpstr>Takeaways and actions</vt:lpstr>
      <vt:lpstr>Takeaways and actions continued</vt:lpstr>
      <vt:lpstr>Takeaways and actions continued </vt:lpstr>
      <vt:lpstr>Chat feedback </vt:lpstr>
      <vt:lpstr>MICH Updates</vt:lpstr>
      <vt:lpstr>Adjourn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Anoka Prevention and Outreach</dc:title>
  <dc:creator>Michele A. Reid</dc:creator>
  <cp:lastModifiedBy>Michele A. Reid</cp:lastModifiedBy>
  <cp:revision>105</cp:revision>
  <dcterms:created xsi:type="dcterms:W3CDTF">2021-01-05T17:29:53Z</dcterms:created>
  <dcterms:modified xsi:type="dcterms:W3CDTF">2021-07-06T12:50:34Z</dcterms:modified>
</cp:coreProperties>
</file>