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11"/>
  </p:notesMasterIdLst>
  <p:sldIdLst>
    <p:sldId id="256" r:id="rId2"/>
    <p:sldId id="264" r:id="rId3"/>
    <p:sldId id="257" r:id="rId4"/>
    <p:sldId id="258" r:id="rId5"/>
    <p:sldId id="259" r:id="rId6"/>
    <p:sldId id="260" r:id="rId7"/>
    <p:sldId id="263" r:id="rId8"/>
    <p:sldId id="262"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09"/>
  </p:normalViewPr>
  <p:slideViewPr>
    <p:cSldViewPr snapToGrid="0" snapToObjects="1">
      <p:cViewPr varScale="1">
        <p:scale>
          <a:sx n="90" d="100"/>
          <a:sy n="90" d="100"/>
        </p:scale>
        <p:origin x="232"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1AD23-A329-F74C-B984-82BA2F4EB8A7}" type="datetimeFigureOut">
              <a:rPr lang="en-US" smtClean="0"/>
              <a:t>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CFDCE-05C7-C849-A542-7DAEF0AC6467}" type="slidenum">
              <a:rPr lang="en-US" smtClean="0"/>
              <a:t>‹#›</a:t>
            </a:fld>
            <a:endParaRPr lang="en-US" dirty="0"/>
          </a:p>
        </p:txBody>
      </p:sp>
    </p:spTree>
    <p:extLst>
      <p:ext uri="{BB962C8B-B14F-4D97-AF65-F5344CB8AC3E}">
        <p14:creationId xmlns:p14="http://schemas.microsoft.com/office/powerpoint/2010/main" val="3203525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5CFDCE-05C7-C849-A542-7DAEF0AC6467}" type="slidenum">
              <a:rPr lang="en-US" smtClean="0"/>
              <a:t>6</a:t>
            </a:fld>
            <a:endParaRPr lang="en-US" dirty="0"/>
          </a:p>
        </p:txBody>
      </p:sp>
    </p:spTree>
    <p:extLst>
      <p:ext uri="{BB962C8B-B14F-4D97-AF65-F5344CB8AC3E}">
        <p14:creationId xmlns:p14="http://schemas.microsoft.com/office/powerpoint/2010/main" val="278235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FA1F-E2BB-2C16-6C8E-C882081B8B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4E431B-57CE-D8B1-72A1-0245A498BA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861004-1574-151C-4C94-8431B1EBD71E}"/>
              </a:ext>
            </a:extLst>
          </p:cNvPr>
          <p:cNvSpPr>
            <a:spLocks noGrp="1"/>
          </p:cNvSpPr>
          <p:nvPr>
            <p:ph type="dt" sz="half" idx="10"/>
          </p:nvPr>
        </p:nvSpPr>
        <p:spPr/>
        <p:txBody>
          <a:bodyPr/>
          <a:lstStyle/>
          <a:p>
            <a:fld id="{67CD9AE2-311C-744E-B38A-9D3F9778A6EE}" type="datetimeFigureOut">
              <a:rPr lang="en-US" smtClean="0"/>
              <a:t>5/19/22</a:t>
            </a:fld>
            <a:endParaRPr lang="en-US" dirty="0"/>
          </a:p>
        </p:txBody>
      </p:sp>
      <p:sp>
        <p:nvSpPr>
          <p:cNvPr id="5" name="Footer Placeholder 4">
            <a:extLst>
              <a:ext uri="{FF2B5EF4-FFF2-40B4-BE49-F238E27FC236}">
                <a16:creationId xmlns:a16="http://schemas.microsoft.com/office/drawing/2014/main" id="{2A55C7A8-20C6-F50F-8458-31A6E1E38C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96EA10-396E-AE0A-AC7C-E5634D9ACDB3}"/>
              </a:ext>
            </a:extLst>
          </p:cNvPr>
          <p:cNvSpPr>
            <a:spLocks noGrp="1"/>
          </p:cNvSpPr>
          <p:nvPr>
            <p:ph type="sldNum" sz="quarter" idx="12"/>
          </p:nvPr>
        </p:nvSpPr>
        <p:spPr/>
        <p:txBody>
          <a:bodyPr/>
          <a:lstStyle/>
          <a:p>
            <a:fld id="{49EB6EE8-7073-8649-9632-7DE9F836A6FD}" type="slidenum">
              <a:rPr lang="en-US" smtClean="0"/>
              <a:t>‹#›</a:t>
            </a:fld>
            <a:endParaRPr lang="en-US" dirty="0"/>
          </a:p>
        </p:txBody>
      </p:sp>
    </p:spTree>
    <p:extLst>
      <p:ext uri="{BB962C8B-B14F-4D97-AF65-F5344CB8AC3E}">
        <p14:creationId xmlns:p14="http://schemas.microsoft.com/office/powerpoint/2010/main" val="141650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2FBC-5862-B33C-02A0-406121438E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1BA069-6652-5A9B-2510-5A7328A8C6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E3A24-F103-C785-ADEE-ED8A441AB565}"/>
              </a:ext>
            </a:extLst>
          </p:cNvPr>
          <p:cNvSpPr>
            <a:spLocks noGrp="1"/>
          </p:cNvSpPr>
          <p:nvPr>
            <p:ph type="dt" sz="half" idx="10"/>
          </p:nvPr>
        </p:nvSpPr>
        <p:spPr/>
        <p:txBody>
          <a:bodyPr/>
          <a:lstStyle/>
          <a:p>
            <a:fld id="{67CD9AE2-311C-744E-B38A-9D3F9778A6EE}" type="datetimeFigureOut">
              <a:rPr lang="en-US" smtClean="0"/>
              <a:t>5/19/22</a:t>
            </a:fld>
            <a:endParaRPr lang="en-US" dirty="0"/>
          </a:p>
        </p:txBody>
      </p:sp>
      <p:sp>
        <p:nvSpPr>
          <p:cNvPr id="5" name="Footer Placeholder 4">
            <a:extLst>
              <a:ext uri="{FF2B5EF4-FFF2-40B4-BE49-F238E27FC236}">
                <a16:creationId xmlns:a16="http://schemas.microsoft.com/office/drawing/2014/main" id="{0E3543A5-B3FA-B4A4-7247-9F461979D5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5126BF-96B5-34C9-C25B-2E0061138132}"/>
              </a:ext>
            </a:extLst>
          </p:cNvPr>
          <p:cNvSpPr>
            <a:spLocks noGrp="1"/>
          </p:cNvSpPr>
          <p:nvPr>
            <p:ph type="sldNum" sz="quarter" idx="12"/>
          </p:nvPr>
        </p:nvSpPr>
        <p:spPr/>
        <p:txBody>
          <a:bodyPr/>
          <a:lstStyle/>
          <a:p>
            <a:fld id="{49EB6EE8-7073-8649-9632-7DE9F836A6FD}" type="slidenum">
              <a:rPr lang="en-US" smtClean="0"/>
              <a:t>‹#›</a:t>
            </a:fld>
            <a:endParaRPr lang="en-US" dirty="0"/>
          </a:p>
        </p:txBody>
      </p:sp>
    </p:spTree>
    <p:extLst>
      <p:ext uri="{BB962C8B-B14F-4D97-AF65-F5344CB8AC3E}">
        <p14:creationId xmlns:p14="http://schemas.microsoft.com/office/powerpoint/2010/main" val="62619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5829C0-D4C4-AF07-A2B5-D0E82B5FC3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F42392-D615-9EC7-4DBE-10B3AB168D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64F96-5213-12A3-96C1-A759CD853308}"/>
              </a:ext>
            </a:extLst>
          </p:cNvPr>
          <p:cNvSpPr>
            <a:spLocks noGrp="1"/>
          </p:cNvSpPr>
          <p:nvPr>
            <p:ph type="dt" sz="half" idx="10"/>
          </p:nvPr>
        </p:nvSpPr>
        <p:spPr/>
        <p:txBody>
          <a:bodyPr/>
          <a:lstStyle/>
          <a:p>
            <a:fld id="{67CD9AE2-311C-744E-B38A-9D3F9778A6EE}" type="datetimeFigureOut">
              <a:rPr lang="en-US" smtClean="0"/>
              <a:t>5/19/22</a:t>
            </a:fld>
            <a:endParaRPr lang="en-US" dirty="0"/>
          </a:p>
        </p:txBody>
      </p:sp>
      <p:sp>
        <p:nvSpPr>
          <p:cNvPr id="5" name="Footer Placeholder 4">
            <a:extLst>
              <a:ext uri="{FF2B5EF4-FFF2-40B4-BE49-F238E27FC236}">
                <a16:creationId xmlns:a16="http://schemas.microsoft.com/office/drawing/2014/main" id="{66126B3A-60EE-DCBC-05BF-1AA6CACBC6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036B4E-0C48-8F59-0513-1191438BA7E3}"/>
              </a:ext>
            </a:extLst>
          </p:cNvPr>
          <p:cNvSpPr>
            <a:spLocks noGrp="1"/>
          </p:cNvSpPr>
          <p:nvPr>
            <p:ph type="sldNum" sz="quarter" idx="12"/>
          </p:nvPr>
        </p:nvSpPr>
        <p:spPr/>
        <p:txBody>
          <a:bodyPr/>
          <a:lstStyle/>
          <a:p>
            <a:fld id="{49EB6EE8-7073-8649-9632-7DE9F836A6FD}" type="slidenum">
              <a:rPr lang="en-US" smtClean="0"/>
              <a:t>‹#›</a:t>
            </a:fld>
            <a:endParaRPr lang="en-US" dirty="0"/>
          </a:p>
        </p:txBody>
      </p:sp>
    </p:spTree>
    <p:extLst>
      <p:ext uri="{BB962C8B-B14F-4D97-AF65-F5344CB8AC3E}">
        <p14:creationId xmlns:p14="http://schemas.microsoft.com/office/powerpoint/2010/main" val="171292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C122-D7B8-7190-4E4E-7ADFA6052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6BDBC3-38A5-2439-60E7-973FE6DFAD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BEFE9-49AB-E1B5-A44B-B6622F578FB4}"/>
              </a:ext>
            </a:extLst>
          </p:cNvPr>
          <p:cNvSpPr>
            <a:spLocks noGrp="1"/>
          </p:cNvSpPr>
          <p:nvPr>
            <p:ph type="dt" sz="half" idx="10"/>
          </p:nvPr>
        </p:nvSpPr>
        <p:spPr/>
        <p:txBody>
          <a:bodyPr/>
          <a:lstStyle/>
          <a:p>
            <a:fld id="{67CD9AE2-311C-744E-B38A-9D3F9778A6EE}" type="datetimeFigureOut">
              <a:rPr lang="en-US" smtClean="0"/>
              <a:t>5/19/22</a:t>
            </a:fld>
            <a:endParaRPr lang="en-US" dirty="0"/>
          </a:p>
        </p:txBody>
      </p:sp>
      <p:sp>
        <p:nvSpPr>
          <p:cNvPr id="5" name="Footer Placeholder 4">
            <a:extLst>
              <a:ext uri="{FF2B5EF4-FFF2-40B4-BE49-F238E27FC236}">
                <a16:creationId xmlns:a16="http://schemas.microsoft.com/office/drawing/2014/main" id="{36D2BFDF-606B-08AA-7E34-83E050B673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0CF439-61F0-7288-FE30-F4CF632F3CDB}"/>
              </a:ext>
            </a:extLst>
          </p:cNvPr>
          <p:cNvSpPr>
            <a:spLocks noGrp="1"/>
          </p:cNvSpPr>
          <p:nvPr>
            <p:ph type="sldNum" sz="quarter" idx="12"/>
          </p:nvPr>
        </p:nvSpPr>
        <p:spPr/>
        <p:txBody>
          <a:bodyPr/>
          <a:lstStyle/>
          <a:p>
            <a:fld id="{49EB6EE8-7073-8649-9632-7DE9F836A6FD}" type="slidenum">
              <a:rPr lang="en-US" smtClean="0"/>
              <a:t>‹#›</a:t>
            </a:fld>
            <a:endParaRPr lang="en-US" dirty="0"/>
          </a:p>
        </p:txBody>
      </p:sp>
    </p:spTree>
    <p:extLst>
      <p:ext uri="{BB962C8B-B14F-4D97-AF65-F5344CB8AC3E}">
        <p14:creationId xmlns:p14="http://schemas.microsoft.com/office/powerpoint/2010/main" val="289208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BF1E-35FC-92A4-1AD8-E530C20E5D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90DC37-B7C1-872E-06A2-C0731E17D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841373-8BF9-147B-741F-0AD11D79B1CB}"/>
              </a:ext>
            </a:extLst>
          </p:cNvPr>
          <p:cNvSpPr>
            <a:spLocks noGrp="1"/>
          </p:cNvSpPr>
          <p:nvPr>
            <p:ph type="dt" sz="half" idx="10"/>
          </p:nvPr>
        </p:nvSpPr>
        <p:spPr/>
        <p:txBody>
          <a:bodyPr/>
          <a:lstStyle/>
          <a:p>
            <a:fld id="{67CD9AE2-311C-744E-B38A-9D3F9778A6EE}" type="datetimeFigureOut">
              <a:rPr lang="en-US" smtClean="0"/>
              <a:t>5/19/22</a:t>
            </a:fld>
            <a:endParaRPr lang="en-US" dirty="0"/>
          </a:p>
        </p:txBody>
      </p:sp>
      <p:sp>
        <p:nvSpPr>
          <p:cNvPr id="5" name="Footer Placeholder 4">
            <a:extLst>
              <a:ext uri="{FF2B5EF4-FFF2-40B4-BE49-F238E27FC236}">
                <a16:creationId xmlns:a16="http://schemas.microsoft.com/office/drawing/2014/main" id="{A3D215EE-E98E-C970-B03C-387EE41827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34275D-FB35-F69B-C9BE-CDDEBA558193}"/>
              </a:ext>
            </a:extLst>
          </p:cNvPr>
          <p:cNvSpPr>
            <a:spLocks noGrp="1"/>
          </p:cNvSpPr>
          <p:nvPr>
            <p:ph type="sldNum" sz="quarter" idx="12"/>
          </p:nvPr>
        </p:nvSpPr>
        <p:spPr/>
        <p:txBody>
          <a:bodyPr/>
          <a:lstStyle/>
          <a:p>
            <a:fld id="{49EB6EE8-7073-8649-9632-7DE9F836A6FD}" type="slidenum">
              <a:rPr lang="en-US" smtClean="0"/>
              <a:t>‹#›</a:t>
            </a:fld>
            <a:endParaRPr lang="en-US" dirty="0"/>
          </a:p>
        </p:txBody>
      </p:sp>
    </p:spTree>
    <p:extLst>
      <p:ext uri="{BB962C8B-B14F-4D97-AF65-F5344CB8AC3E}">
        <p14:creationId xmlns:p14="http://schemas.microsoft.com/office/powerpoint/2010/main" val="8030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2F4E-7D59-5764-58FF-85B305B17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400B33-3A64-CA05-08C3-2E547AD50D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C9D88A-1888-CC20-C7BB-82322BA142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E8F0C-BACB-82C2-E064-21986E0DE2EC}"/>
              </a:ext>
            </a:extLst>
          </p:cNvPr>
          <p:cNvSpPr>
            <a:spLocks noGrp="1"/>
          </p:cNvSpPr>
          <p:nvPr>
            <p:ph type="dt" sz="half" idx="10"/>
          </p:nvPr>
        </p:nvSpPr>
        <p:spPr/>
        <p:txBody>
          <a:bodyPr/>
          <a:lstStyle/>
          <a:p>
            <a:fld id="{67CD9AE2-311C-744E-B38A-9D3F9778A6EE}" type="datetimeFigureOut">
              <a:rPr lang="en-US" smtClean="0"/>
              <a:t>5/19/22</a:t>
            </a:fld>
            <a:endParaRPr lang="en-US" dirty="0"/>
          </a:p>
        </p:txBody>
      </p:sp>
      <p:sp>
        <p:nvSpPr>
          <p:cNvPr id="6" name="Footer Placeholder 5">
            <a:extLst>
              <a:ext uri="{FF2B5EF4-FFF2-40B4-BE49-F238E27FC236}">
                <a16:creationId xmlns:a16="http://schemas.microsoft.com/office/drawing/2014/main" id="{FBA7C86D-D5E4-ABE5-26F1-9EA049BB71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47D113-5B69-FD1B-A745-750194A71BC0}"/>
              </a:ext>
            </a:extLst>
          </p:cNvPr>
          <p:cNvSpPr>
            <a:spLocks noGrp="1"/>
          </p:cNvSpPr>
          <p:nvPr>
            <p:ph type="sldNum" sz="quarter" idx="12"/>
          </p:nvPr>
        </p:nvSpPr>
        <p:spPr/>
        <p:txBody>
          <a:bodyPr/>
          <a:lstStyle/>
          <a:p>
            <a:fld id="{49EB6EE8-7073-8649-9632-7DE9F836A6FD}" type="slidenum">
              <a:rPr lang="en-US" smtClean="0"/>
              <a:t>‹#›</a:t>
            </a:fld>
            <a:endParaRPr lang="en-US" dirty="0"/>
          </a:p>
        </p:txBody>
      </p:sp>
    </p:spTree>
    <p:extLst>
      <p:ext uri="{BB962C8B-B14F-4D97-AF65-F5344CB8AC3E}">
        <p14:creationId xmlns:p14="http://schemas.microsoft.com/office/powerpoint/2010/main" val="1449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617A-1388-432C-4CF7-5F23122E44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0020B6-7DC4-5CA8-D319-FE3A1DBC06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2D5769-3870-9900-DFDD-4603C3BC49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2E33F0-64A8-EA3F-ABFC-4B594CE9AE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A53092-26F3-753A-7C07-A7069B21BD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8FA9CF-3B7F-513E-23D0-30B4D214C306}"/>
              </a:ext>
            </a:extLst>
          </p:cNvPr>
          <p:cNvSpPr>
            <a:spLocks noGrp="1"/>
          </p:cNvSpPr>
          <p:nvPr>
            <p:ph type="dt" sz="half" idx="10"/>
          </p:nvPr>
        </p:nvSpPr>
        <p:spPr/>
        <p:txBody>
          <a:bodyPr/>
          <a:lstStyle/>
          <a:p>
            <a:fld id="{67CD9AE2-311C-744E-B38A-9D3F9778A6EE}" type="datetimeFigureOut">
              <a:rPr lang="en-US" smtClean="0"/>
              <a:t>5/19/22</a:t>
            </a:fld>
            <a:endParaRPr lang="en-US" dirty="0"/>
          </a:p>
        </p:txBody>
      </p:sp>
      <p:sp>
        <p:nvSpPr>
          <p:cNvPr id="8" name="Footer Placeholder 7">
            <a:extLst>
              <a:ext uri="{FF2B5EF4-FFF2-40B4-BE49-F238E27FC236}">
                <a16:creationId xmlns:a16="http://schemas.microsoft.com/office/drawing/2014/main" id="{08E0DE6F-951D-FAEE-1643-9D9C66DB08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9C7CAB-3913-09BD-2A49-50FCC3AF4110}"/>
              </a:ext>
            </a:extLst>
          </p:cNvPr>
          <p:cNvSpPr>
            <a:spLocks noGrp="1"/>
          </p:cNvSpPr>
          <p:nvPr>
            <p:ph type="sldNum" sz="quarter" idx="12"/>
          </p:nvPr>
        </p:nvSpPr>
        <p:spPr/>
        <p:txBody>
          <a:bodyPr/>
          <a:lstStyle/>
          <a:p>
            <a:fld id="{49EB6EE8-7073-8649-9632-7DE9F836A6FD}" type="slidenum">
              <a:rPr lang="en-US" smtClean="0"/>
              <a:t>‹#›</a:t>
            </a:fld>
            <a:endParaRPr lang="en-US" dirty="0"/>
          </a:p>
        </p:txBody>
      </p:sp>
    </p:spTree>
    <p:extLst>
      <p:ext uri="{BB962C8B-B14F-4D97-AF65-F5344CB8AC3E}">
        <p14:creationId xmlns:p14="http://schemas.microsoft.com/office/powerpoint/2010/main" val="79949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0433-C9C1-0570-204E-018B196BC5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80490-7AD9-B9E9-1E40-C899FDAC5FDC}"/>
              </a:ext>
            </a:extLst>
          </p:cNvPr>
          <p:cNvSpPr>
            <a:spLocks noGrp="1"/>
          </p:cNvSpPr>
          <p:nvPr>
            <p:ph type="dt" sz="half" idx="10"/>
          </p:nvPr>
        </p:nvSpPr>
        <p:spPr/>
        <p:txBody>
          <a:bodyPr/>
          <a:lstStyle/>
          <a:p>
            <a:fld id="{67CD9AE2-311C-744E-B38A-9D3F9778A6EE}" type="datetimeFigureOut">
              <a:rPr lang="en-US" smtClean="0"/>
              <a:t>5/19/22</a:t>
            </a:fld>
            <a:endParaRPr lang="en-US" dirty="0"/>
          </a:p>
        </p:txBody>
      </p:sp>
      <p:sp>
        <p:nvSpPr>
          <p:cNvPr id="4" name="Footer Placeholder 3">
            <a:extLst>
              <a:ext uri="{FF2B5EF4-FFF2-40B4-BE49-F238E27FC236}">
                <a16:creationId xmlns:a16="http://schemas.microsoft.com/office/drawing/2014/main" id="{11EE6261-9006-77D0-9818-F541881AFDF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52AE1D-AE0E-A2B7-C886-FB08614F1EB8}"/>
              </a:ext>
            </a:extLst>
          </p:cNvPr>
          <p:cNvSpPr>
            <a:spLocks noGrp="1"/>
          </p:cNvSpPr>
          <p:nvPr>
            <p:ph type="sldNum" sz="quarter" idx="12"/>
          </p:nvPr>
        </p:nvSpPr>
        <p:spPr/>
        <p:txBody>
          <a:bodyPr/>
          <a:lstStyle/>
          <a:p>
            <a:fld id="{49EB6EE8-7073-8649-9632-7DE9F836A6FD}" type="slidenum">
              <a:rPr lang="en-US" smtClean="0"/>
              <a:t>‹#›</a:t>
            </a:fld>
            <a:endParaRPr lang="en-US" dirty="0"/>
          </a:p>
        </p:txBody>
      </p:sp>
    </p:spTree>
    <p:extLst>
      <p:ext uri="{BB962C8B-B14F-4D97-AF65-F5344CB8AC3E}">
        <p14:creationId xmlns:p14="http://schemas.microsoft.com/office/powerpoint/2010/main" val="245996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CB4E-340E-6090-7651-595684D424C5}"/>
              </a:ext>
            </a:extLst>
          </p:cNvPr>
          <p:cNvSpPr>
            <a:spLocks noGrp="1"/>
          </p:cNvSpPr>
          <p:nvPr>
            <p:ph type="dt" sz="half" idx="10"/>
          </p:nvPr>
        </p:nvSpPr>
        <p:spPr/>
        <p:txBody>
          <a:bodyPr/>
          <a:lstStyle/>
          <a:p>
            <a:fld id="{67CD9AE2-311C-744E-B38A-9D3F9778A6EE}" type="datetimeFigureOut">
              <a:rPr lang="en-US" smtClean="0"/>
              <a:t>5/19/22</a:t>
            </a:fld>
            <a:endParaRPr lang="en-US" dirty="0"/>
          </a:p>
        </p:txBody>
      </p:sp>
      <p:sp>
        <p:nvSpPr>
          <p:cNvPr id="3" name="Footer Placeholder 2">
            <a:extLst>
              <a:ext uri="{FF2B5EF4-FFF2-40B4-BE49-F238E27FC236}">
                <a16:creationId xmlns:a16="http://schemas.microsoft.com/office/drawing/2014/main" id="{7214AF47-CB30-E3E9-9FB9-06243B1A137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A135E4-B895-96F1-63EB-FDF83FD18322}"/>
              </a:ext>
            </a:extLst>
          </p:cNvPr>
          <p:cNvSpPr>
            <a:spLocks noGrp="1"/>
          </p:cNvSpPr>
          <p:nvPr>
            <p:ph type="sldNum" sz="quarter" idx="12"/>
          </p:nvPr>
        </p:nvSpPr>
        <p:spPr/>
        <p:txBody>
          <a:bodyPr/>
          <a:lstStyle/>
          <a:p>
            <a:fld id="{49EB6EE8-7073-8649-9632-7DE9F836A6FD}" type="slidenum">
              <a:rPr lang="en-US" smtClean="0"/>
              <a:t>‹#›</a:t>
            </a:fld>
            <a:endParaRPr lang="en-US" dirty="0"/>
          </a:p>
        </p:txBody>
      </p:sp>
    </p:spTree>
    <p:extLst>
      <p:ext uri="{BB962C8B-B14F-4D97-AF65-F5344CB8AC3E}">
        <p14:creationId xmlns:p14="http://schemas.microsoft.com/office/powerpoint/2010/main" val="160567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F039-9F3C-9513-98AF-08956A75E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032CC0-D6BA-1B2F-DD12-82C28C5AA3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63A13-A7F7-61EF-7371-7D0308C67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166B0-DA24-7C6B-9924-91AFE05019EB}"/>
              </a:ext>
            </a:extLst>
          </p:cNvPr>
          <p:cNvSpPr>
            <a:spLocks noGrp="1"/>
          </p:cNvSpPr>
          <p:nvPr>
            <p:ph type="dt" sz="half" idx="10"/>
          </p:nvPr>
        </p:nvSpPr>
        <p:spPr/>
        <p:txBody>
          <a:bodyPr/>
          <a:lstStyle/>
          <a:p>
            <a:fld id="{67CD9AE2-311C-744E-B38A-9D3F9778A6EE}" type="datetimeFigureOut">
              <a:rPr lang="en-US" smtClean="0"/>
              <a:t>5/19/22</a:t>
            </a:fld>
            <a:endParaRPr lang="en-US" dirty="0"/>
          </a:p>
        </p:txBody>
      </p:sp>
      <p:sp>
        <p:nvSpPr>
          <p:cNvPr id="6" name="Footer Placeholder 5">
            <a:extLst>
              <a:ext uri="{FF2B5EF4-FFF2-40B4-BE49-F238E27FC236}">
                <a16:creationId xmlns:a16="http://schemas.microsoft.com/office/drawing/2014/main" id="{509FD7EF-6A94-4AF1-48EA-9B3A21016A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8FA433-86D2-2718-40E7-0C9EB1018A86}"/>
              </a:ext>
            </a:extLst>
          </p:cNvPr>
          <p:cNvSpPr>
            <a:spLocks noGrp="1"/>
          </p:cNvSpPr>
          <p:nvPr>
            <p:ph type="sldNum" sz="quarter" idx="12"/>
          </p:nvPr>
        </p:nvSpPr>
        <p:spPr/>
        <p:txBody>
          <a:bodyPr/>
          <a:lstStyle/>
          <a:p>
            <a:fld id="{49EB6EE8-7073-8649-9632-7DE9F836A6FD}" type="slidenum">
              <a:rPr lang="en-US" smtClean="0"/>
              <a:t>‹#›</a:t>
            </a:fld>
            <a:endParaRPr lang="en-US" dirty="0"/>
          </a:p>
        </p:txBody>
      </p:sp>
    </p:spTree>
    <p:extLst>
      <p:ext uri="{BB962C8B-B14F-4D97-AF65-F5344CB8AC3E}">
        <p14:creationId xmlns:p14="http://schemas.microsoft.com/office/powerpoint/2010/main" val="58697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8E4B-6599-DB85-7F2C-2DE424F1D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882A41-38C4-6EE7-7C07-5643D884E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BE54F45-9CD7-AE2A-72FA-A37C20A6C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E6821-A1B0-03C7-AF3F-34D316FECE2A}"/>
              </a:ext>
            </a:extLst>
          </p:cNvPr>
          <p:cNvSpPr>
            <a:spLocks noGrp="1"/>
          </p:cNvSpPr>
          <p:nvPr>
            <p:ph type="dt" sz="half" idx="10"/>
          </p:nvPr>
        </p:nvSpPr>
        <p:spPr/>
        <p:txBody>
          <a:bodyPr/>
          <a:lstStyle/>
          <a:p>
            <a:fld id="{67CD9AE2-311C-744E-B38A-9D3F9778A6EE}" type="datetimeFigureOut">
              <a:rPr lang="en-US" smtClean="0"/>
              <a:t>5/19/22</a:t>
            </a:fld>
            <a:endParaRPr lang="en-US" dirty="0"/>
          </a:p>
        </p:txBody>
      </p:sp>
      <p:sp>
        <p:nvSpPr>
          <p:cNvPr id="6" name="Footer Placeholder 5">
            <a:extLst>
              <a:ext uri="{FF2B5EF4-FFF2-40B4-BE49-F238E27FC236}">
                <a16:creationId xmlns:a16="http://schemas.microsoft.com/office/drawing/2014/main" id="{D1BFCCDB-3337-D7DA-32DA-1AC9448114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5BF91F-A615-1F80-41DB-55BF48F213A7}"/>
              </a:ext>
            </a:extLst>
          </p:cNvPr>
          <p:cNvSpPr>
            <a:spLocks noGrp="1"/>
          </p:cNvSpPr>
          <p:nvPr>
            <p:ph type="sldNum" sz="quarter" idx="12"/>
          </p:nvPr>
        </p:nvSpPr>
        <p:spPr/>
        <p:txBody>
          <a:bodyPr/>
          <a:lstStyle/>
          <a:p>
            <a:fld id="{49EB6EE8-7073-8649-9632-7DE9F836A6FD}" type="slidenum">
              <a:rPr lang="en-US" smtClean="0"/>
              <a:t>‹#›</a:t>
            </a:fld>
            <a:endParaRPr lang="en-US" dirty="0"/>
          </a:p>
        </p:txBody>
      </p:sp>
    </p:spTree>
    <p:extLst>
      <p:ext uri="{BB962C8B-B14F-4D97-AF65-F5344CB8AC3E}">
        <p14:creationId xmlns:p14="http://schemas.microsoft.com/office/powerpoint/2010/main" val="1575658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5AE44-2625-F51F-BFC1-C34E4FEE07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F72477-EACC-8232-2130-D55F39977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E4A2D-C9CB-2F15-E76F-5C701846EA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D9AE2-311C-744E-B38A-9D3F9778A6EE}" type="datetimeFigureOut">
              <a:rPr lang="en-US" smtClean="0"/>
              <a:t>5/19/22</a:t>
            </a:fld>
            <a:endParaRPr lang="en-US" dirty="0"/>
          </a:p>
        </p:txBody>
      </p:sp>
      <p:sp>
        <p:nvSpPr>
          <p:cNvPr id="5" name="Footer Placeholder 4">
            <a:extLst>
              <a:ext uri="{FF2B5EF4-FFF2-40B4-BE49-F238E27FC236}">
                <a16:creationId xmlns:a16="http://schemas.microsoft.com/office/drawing/2014/main" id="{1B81DE4C-C9E2-8725-8662-2D8E5A2E5F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EE6AC6-3209-0A5C-0F61-390D9C2298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B6EE8-7073-8649-9632-7DE9F836A6FD}" type="slidenum">
              <a:rPr lang="en-US" smtClean="0"/>
              <a:t>‹#›</a:t>
            </a:fld>
            <a:endParaRPr lang="en-US" dirty="0"/>
          </a:p>
        </p:txBody>
      </p:sp>
    </p:spTree>
    <p:extLst>
      <p:ext uri="{BB962C8B-B14F-4D97-AF65-F5344CB8AC3E}">
        <p14:creationId xmlns:p14="http://schemas.microsoft.com/office/powerpoint/2010/main" val="122818261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DAB4-C59A-D61D-11AE-29CD5A2D778C}"/>
              </a:ext>
            </a:extLst>
          </p:cNvPr>
          <p:cNvSpPr>
            <a:spLocks noGrp="1"/>
          </p:cNvSpPr>
          <p:nvPr>
            <p:ph type="ctrTitle"/>
          </p:nvPr>
        </p:nvSpPr>
        <p:spPr/>
        <p:txBody>
          <a:bodyPr>
            <a:normAutofit fontScale="90000"/>
          </a:bodyPr>
          <a:lstStyle/>
          <a:p>
            <a:r>
              <a:rPr lang="en-US" dirty="0"/>
              <a:t>Reasonable Accommodations Demystified</a:t>
            </a:r>
          </a:p>
        </p:txBody>
      </p:sp>
      <p:sp>
        <p:nvSpPr>
          <p:cNvPr id="3" name="Subtitle 2">
            <a:extLst>
              <a:ext uri="{FF2B5EF4-FFF2-40B4-BE49-F238E27FC236}">
                <a16:creationId xmlns:a16="http://schemas.microsoft.com/office/drawing/2014/main" id="{B6073BEA-3347-B26A-780C-00ACD54D3653}"/>
              </a:ext>
            </a:extLst>
          </p:cNvPr>
          <p:cNvSpPr>
            <a:spLocks noGrp="1"/>
          </p:cNvSpPr>
          <p:nvPr>
            <p:ph type="subTitle" idx="1"/>
          </p:nvPr>
        </p:nvSpPr>
        <p:spPr/>
        <p:txBody>
          <a:bodyPr>
            <a:normAutofit lnSpcReduction="10000"/>
          </a:bodyPr>
          <a:lstStyle/>
          <a:p>
            <a:r>
              <a:rPr lang="en-US" b="1" dirty="0"/>
              <a:t>The Tenant Perspective</a:t>
            </a:r>
          </a:p>
          <a:p>
            <a:r>
              <a:rPr lang="en-US" dirty="0"/>
              <a:t>Deena A. Zakim, Esq.</a:t>
            </a:r>
          </a:p>
          <a:p>
            <a:r>
              <a:rPr lang="en-US" dirty="0"/>
              <a:t>Greater Boston Legal Services</a:t>
            </a:r>
          </a:p>
          <a:p>
            <a:r>
              <a:rPr lang="en-US" dirty="0"/>
              <a:t>May 23, 2022</a:t>
            </a:r>
          </a:p>
        </p:txBody>
      </p:sp>
    </p:spTree>
    <p:extLst>
      <p:ext uri="{BB962C8B-B14F-4D97-AF65-F5344CB8AC3E}">
        <p14:creationId xmlns:p14="http://schemas.microsoft.com/office/powerpoint/2010/main" val="43589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F88E-89CC-E35A-AB55-ECF4253E7330}"/>
              </a:ext>
            </a:extLst>
          </p:cNvPr>
          <p:cNvSpPr>
            <a:spLocks noGrp="1"/>
          </p:cNvSpPr>
          <p:nvPr>
            <p:ph type="title"/>
          </p:nvPr>
        </p:nvSpPr>
        <p:spPr/>
        <p:txBody>
          <a:bodyPr>
            <a:normAutofit/>
          </a:bodyPr>
          <a:lstStyle/>
          <a:p>
            <a:r>
              <a:rPr lang="en-US" sz="3600" b="1" u="sng" dirty="0"/>
              <a:t>WHY</a:t>
            </a:r>
            <a:r>
              <a:rPr lang="en-US" sz="3600" dirty="0"/>
              <a:t> DO WE HAVE REASONABLE ACCOMMODATION PROTECTIONS?</a:t>
            </a:r>
          </a:p>
        </p:txBody>
      </p:sp>
      <p:sp>
        <p:nvSpPr>
          <p:cNvPr id="3" name="Content Placeholder 2">
            <a:extLst>
              <a:ext uri="{FF2B5EF4-FFF2-40B4-BE49-F238E27FC236}">
                <a16:creationId xmlns:a16="http://schemas.microsoft.com/office/drawing/2014/main" id="{92F6208F-F5A7-40D5-B473-F37A3E2D571F}"/>
              </a:ext>
            </a:extLst>
          </p:cNvPr>
          <p:cNvSpPr>
            <a:spLocks noGrp="1"/>
          </p:cNvSpPr>
          <p:nvPr>
            <p:ph idx="1"/>
          </p:nvPr>
        </p:nvSpPr>
        <p:spPr/>
        <p:txBody>
          <a:bodyPr>
            <a:normAutofit/>
          </a:bodyPr>
          <a:lstStyle/>
          <a:p>
            <a:r>
              <a:rPr lang="en-US" dirty="0"/>
              <a:t>To provide equal access to housing to people with disabilities; full inclusion within communities</a:t>
            </a:r>
          </a:p>
          <a:p>
            <a:r>
              <a:rPr lang="en-US" dirty="0"/>
              <a:t>Reasonable accommodation policy aims to balance rights of tenants with disabilities and the legitimate interests of housing providers. </a:t>
            </a:r>
          </a:p>
          <a:p>
            <a:pPr lvl="1"/>
            <a:r>
              <a:rPr lang="en-US" dirty="0"/>
              <a:t>See </a:t>
            </a:r>
            <a:r>
              <a:rPr lang="en-US" u="sng" dirty="0"/>
              <a:t>City Wide Assoc. v. Penfield</a:t>
            </a:r>
            <a:r>
              <a:rPr lang="en-US" dirty="0"/>
              <a:t>, 409 Mass. 140, 142 (1991); </a:t>
            </a:r>
            <a:r>
              <a:rPr lang="en-US" u="sng" dirty="0"/>
              <a:t>Schaw v. Habitat for Humanity of Citrus County, Inc</a:t>
            </a:r>
            <a:r>
              <a:rPr lang="en-US" dirty="0"/>
              <a:t>., 938 F.3d 1259, at 1265 (11</a:t>
            </a:r>
            <a:r>
              <a:rPr lang="en-US" baseline="30000" dirty="0"/>
              <a:t>th</a:t>
            </a:r>
            <a:r>
              <a:rPr lang="en-US" dirty="0"/>
              <a:t> Cir. 2019) , citing </a:t>
            </a:r>
            <a:r>
              <a:rPr lang="en-US" u="sng" dirty="0"/>
              <a:t>S.E. Cmty. Coll. v. Davis</a:t>
            </a:r>
            <a:r>
              <a:rPr lang="en-US" dirty="0"/>
              <a:t>, 442 U.S. 397, 412 (1979). </a:t>
            </a:r>
          </a:p>
          <a:p>
            <a:r>
              <a:rPr lang="en-US" dirty="0"/>
              <a:t>Owners must accommodate if it is necessary to allow the tenant/applicant equal access to the housing and if the accommodation requested is reasonable</a:t>
            </a:r>
          </a:p>
        </p:txBody>
      </p:sp>
    </p:spTree>
    <p:extLst>
      <p:ext uri="{BB962C8B-B14F-4D97-AF65-F5344CB8AC3E}">
        <p14:creationId xmlns:p14="http://schemas.microsoft.com/office/powerpoint/2010/main" val="160219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08CB-5BB9-64E3-9F9D-94E3730EAF15}"/>
              </a:ext>
            </a:extLst>
          </p:cNvPr>
          <p:cNvSpPr>
            <a:spLocks noGrp="1"/>
          </p:cNvSpPr>
          <p:nvPr>
            <p:ph type="title"/>
          </p:nvPr>
        </p:nvSpPr>
        <p:spPr/>
        <p:txBody>
          <a:bodyPr/>
          <a:lstStyle/>
          <a:p>
            <a:r>
              <a:rPr lang="en-US" dirty="0"/>
              <a:t>Requesting Accommodations</a:t>
            </a:r>
          </a:p>
        </p:txBody>
      </p:sp>
      <p:sp>
        <p:nvSpPr>
          <p:cNvPr id="3" name="Content Placeholder 2">
            <a:extLst>
              <a:ext uri="{FF2B5EF4-FFF2-40B4-BE49-F238E27FC236}">
                <a16:creationId xmlns:a16="http://schemas.microsoft.com/office/drawing/2014/main" id="{7AB641F3-D74B-C05F-48AE-CB843B60C6C0}"/>
              </a:ext>
            </a:extLst>
          </p:cNvPr>
          <p:cNvSpPr>
            <a:spLocks noGrp="1"/>
          </p:cNvSpPr>
          <p:nvPr>
            <p:ph idx="1"/>
          </p:nvPr>
        </p:nvSpPr>
        <p:spPr>
          <a:xfrm>
            <a:off x="847725" y="1614669"/>
            <a:ext cx="10515600" cy="4351338"/>
          </a:xfrm>
        </p:spPr>
        <p:txBody>
          <a:bodyPr>
            <a:normAutofit fontScale="55000" lnSpcReduction="20000"/>
          </a:bodyPr>
          <a:lstStyle/>
          <a:p>
            <a:r>
              <a:rPr lang="en-US" sz="3600" b="1" dirty="0"/>
              <a:t>No “magic” words required to make a request. </a:t>
            </a:r>
          </a:p>
          <a:p>
            <a:pPr lvl="1"/>
            <a:r>
              <a:rPr lang="en-US" sz="3600" i="1" dirty="0"/>
              <a:t>See Boston Hous Auth. v. </a:t>
            </a:r>
            <a:r>
              <a:rPr lang="en-US" sz="3600" i="1" u="sng" dirty="0"/>
              <a:t>Bridgewaters</a:t>
            </a:r>
            <a:r>
              <a:rPr lang="en-US" sz="3600" u="sng" dirty="0"/>
              <a:t>, 452 Mass. 833, </a:t>
            </a:r>
            <a:r>
              <a:rPr lang="en-US" sz="3600" dirty="0"/>
              <a:t>847 (2009).</a:t>
            </a:r>
            <a:r>
              <a:rPr lang="en-US" sz="3600" dirty="0">
                <a:effectLst/>
              </a:rPr>
              <a:t> </a:t>
            </a:r>
          </a:p>
          <a:p>
            <a:pPr marL="457200" lvl="1" indent="0">
              <a:buNone/>
            </a:pPr>
            <a:endParaRPr lang="en-US" sz="3600" b="1" dirty="0"/>
          </a:p>
          <a:p>
            <a:r>
              <a:rPr lang="en-US" sz="3600" dirty="0"/>
              <a:t>Tenant/ applicant just needs to make clear to the housing provider “that she is requesting an exception, change, or adjustment to a rule, policy, practice, or service because of her disability.”</a:t>
            </a:r>
          </a:p>
          <a:p>
            <a:pPr lvl="1"/>
            <a:r>
              <a:rPr lang="en-US" sz="3600" i="1" dirty="0"/>
              <a:t>See</a:t>
            </a:r>
            <a:r>
              <a:rPr lang="en-US" sz="3600" dirty="0"/>
              <a:t> HUD/DOJ Joint Statement at 10.  </a:t>
            </a:r>
          </a:p>
          <a:p>
            <a:r>
              <a:rPr lang="en-US" sz="3600" dirty="0"/>
              <a:t>No set deadline, form, or mode in order to make a request. The request can be made orally or in writing, on specific forms or not.</a:t>
            </a:r>
            <a:r>
              <a:rPr lang="en-US" sz="3600" dirty="0">
                <a:effectLst/>
              </a:rPr>
              <a:t> </a:t>
            </a:r>
          </a:p>
          <a:p>
            <a:pPr marL="0" indent="0">
              <a:buNone/>
            </a:pPr>
            <a:endParaRPr lang="en-US" sz="3600" b="1" dirty="0"/>
          </a:p>
          <a:p>
            <a:r>
              <a:rPr lang="en-US" sz="3600" b="1" dirty="0"/>
              <a:t> </a:t>
            </a:r>
            <a:r>
              <a:rPr lang="en-US" sz="3600" dirty="0"/>
              <a:t>Foot-in-the-door RAs… Deadline approaching. </a:t>
            </a:r>
          </a:p>
          <a:p>
            <a:pPr lvl="1"/>
            <a:r>
              <a:rPr lang="en-US" sz="3600" dirty="0"/>
              <a:t>Requesting RA, Basics, will provide supporting documentation ASAP</a:t>
            </a:r>
          </a:p>
          <a:p>
            <a:pPr marL="0" indent="0">
              <a:buNone/>
            </a:pPr>
            <a:endParaRPr lang="en-US" b="1" dirty="0"/>
          </a:p>
          <a:p>
            <a:r>
              <a:rPr lang="en-US" sz="7300" b="1" dirty="0"/>
              <a:t>BUT</a:t>
            </a:r>
            <a:r>
              <a:rPr lang="en-US" sz="7300" b="1" dirty="0">
                <a:sym typeface="Wingdings" pitchFamily="2" charset="2"/>
              </a:rPr>
              <a:t></a:t>
            </a:r>
            <a:endParaRPr lang="en-US" sz="7300" b="1" dirty="0"/>
          </a:p>
          <a:p>
            <a:endParaRPr lang="en-US" b="1" dirty="0"/>
          </a:p>
        </p:txBody>
      </p:sp>
      <p:pic>
        <p:nvPicPr>
          <p:cNvPr id="5" name="Picture 4">
            <a:extLst>
              <a:ext uri="{FF2B5EF4-FFF2-40B4-BE49-F238E27FC236}">
                <a16:creationId xmlns:a16="http://schemas.microsoft.com/office/drawing/2014/main" id="{B7303A48-E5D3-A932-7656-5B816824416C}"/>
              </a:ext>
            </a:extLst>
          </p:cNvPr>
          <p:cNvPicPr>
            <a:picLocks noChangeAspect="1"/>
          </p:cNvPicPr>
          <p:nvPr/>
        </p:nvPicPr>
        <p:blipFill>
          <a:blip r:embed="rId2"/>
          <a:stretch>
            <a:fillRect/>
          </a:stretch>
        </p:blipFill>
        <p:spPr>
          <a:xfrm>
            <a:off x="8913729" y="3790338"/>
            <a:ext cx="2940916" cy="1590584"/>
          </a:xfrm>
          <a:prstGeom prst="rect">
            <a:avLst/>
          </a:prstGeom>
        </p:spPr>
      </p:pic>
    </p:spTree>
    <p:extLst>
      <p:ext uri="{BB962C8B-B14F-4D97-AF65-F5344CB8AC3E}">
        <p14:creationId xmlns:p14="http://schemas.microsoft.com/office/powerpoint/2010/main" val="372430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7C10-8AD4-4C65-2FE8-EF9D8B69023C}"/>
              </a:ext>
            </a:extLst>
          </p:cNvPr>
          <p:cNvSpPr>
            <a:spLocks noGrp="1"/>
          </p:cNvSpPr>
          <p:nvPr>
            <p:ph type="title"/>
          </p:nvPr>
        </p:nvSpPr>
        <p:spPr/>
        <p:txBody>
          <a:bodyPr>
            <a:normAutofit fontScale="90000"/>
          </a:bodyPr>
          <a:lstStyle/>
          <a:p>
            <a:r>
              <a:rPr lang="en-US" sz="5400" b="1" u="sng" dirty="0"/>
              <a:t>BEST </a:t>
            </a:r>
            <a:r>
              <a:rPr lang="en-US" sz="5400" u="sng" dirty="0"/>
              <a:t>Practice</a:t>
            </a:r>
            <a:r>
              <a:rPr lang="en-US" u="sng" dirty="0"/>
              <a:t> in requesting accommodat</a:t>
            </a:r>
            <a:r>
              <a:rPr lang="en-US" b="1" u="sng" dirty="0"/>
              <a:t>ions</a:t>
            </a:r>
            <a:br>
              <a:rPr lang="en-US" b="1" dirty="0"/>
            </a:br>
            <a:r>
              <a:rPr lang="en-US" b="1" dirty="0"/>
              <a:t>BE SPECIFIC: disability-related need; why necessary</a:t>
            </a:r>
            <a:endParaRPr lang="en-US" dirty="0"/>
          </a:p>
        </p:txBody>
      </p:sp>
      <p:sp>
        <p:nvSpPr>
          <p:cNvPr id="3" name="Content Placeholder 2">
            <a:extLst>
              <a:ext uri="{FF2B5EF4-FFF2-40B4-BE49-F238E27FC236}">
                <a16:creationId xmlns:a16="http://schemas.microsoft.com/office/drawing/2014/main" id="{D2417B90-10E1-63F9-4AD2-8DFF051D6F3A}"/>
              </a:ext>
            </a:extLst>
          </p:cNvPr>
          <p:cNvSpPr>
            <a:spLocks noGrp="1"/>
          </p:cNvSpPr>
          <p:nvPr>
            <p:ph idx="1"/>
          </p:nvPr>
        </p:nvSpPr>
        <p:spPr/>
        <p:txBody>
          <a:bodyPr/>
          <a:lstStyle/>
          <a:p>
            <a:endParaRPr lang="en-US" dirty="0"/>
          </a:p>
          <a:p>
            <a:r>
              <a:rPr lang="en-US" dirty="0"/>
              <a:t>Person who needs RA, needs it </a:t>
            </a:r>
            <a:r>
              <a:rPr lang="en-US" b="1" u="sng" dirty="0"/>
              <a:t>now</a:t>
            </a:r>
            <a:r>
              <a:rPr lang="en-US" dirty="0"/>
              <a:t>… best to provide all info up front to avoid delay. </a:t>
            </a:r>
          </a:p>
          <a:p>
            <a:pPr lvl="1"/>
            <a:r>
              <a:rPr lang="en-US" dirty="0"/>
              <a:t>Include documentation that the person has a disability (unless obvious or clearly known by Owner), explanation of how the disability is related to the accommodation, and why the accommodation is necessary to enable the tenant equal access to housing.</a:t>
            </a:r>
          </a:p>
          <a:p>
            <a:pPr lvl="1"/>
            <a:r>
              <a:rPr lang="en-US" dirty="0"/>
              <a:t>DO NOT need to include diagnoses. Sometimes tenant/applicant wants to because it makes it easier for owner to understand/process.</a:t>
            </a:r>
          </a:p>
          <a:p>
            <a:pPr lvl="1"/>
            <a:r>
              <a:rPr lang="en-US" dirty="0"/>
              <a:t>USE our example Certification of Need form</a:t>
            </a:r>
          </a:p>
          <a:p>
            <a:endParaRPr lang="en-US" dirty="0"/>
          </a:p>
        </p:txBody>
      </p:sp>
    </p:spTree>
    <p:extLst>
      <p:ext uri="{BB962C8B-B14F-4D97-AF65-F5344CB8AC3E}">
        <p14:creationId xmlns:p14="http://schemas.microsoft.com/office/powerpoint/2010/main" val="369946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A7D1-C527-5C10-2027-0026D0640C9D}"/>
              </a:ext>
            </a:extLst>
          </p:cNvPr>
          <p:cNvSpPr>
            <a:spLocks noGrp="1"/>
          </p:cNvSpPr>
          <p:nvPr>
            <p:ph type="title"/>
          </p:nvPr>
        </p:nvSpPr>
        <p:spPr>
          <a:solidFill>
            <a:schemeClr val="accent5">
              <a:lumMod val="20000"/>
              <a:lumOff val="80000"/>
            </a:schemeClr>
          </a:solidFill>
        </p:spPr>
        <p:txBody>
          <a:bodyPr/>
          <a:lstStyle/>
          <a:p>
            <a:r>
              <a:rPr lang="en-US" b="1" u="sng" dirty="0"/>
              <a:t>EXAMPLE</a:t>
            </a:r>
            <a:r>
              <a:rPr lang="en-US" dirty="0"/>
              <a:t> </a:t>
            </a:r>
          </a:p>
        </p:txBody>
      </p:sp>
      <p:sp>
        <p:nvSpPr>
          <p:cNvPr id="3" name="Content Placeholder 2">
            <a:extLst>
              <a:ext uri="{FF2B5EF4-FFF2-40B4-BE49-F238E27FC236}">
                <a16:creationId xmlns:a16="http://schemas.microsoft.com/office/drawing/2014/main" id="{53E352F6-59A4-0A15-855F-734B43E6D887}"/>
              </a:ext>
            </a:extLst>
          </p:cNvPr>
          <p:cNvSpPr>
            <a:spLocks noGrp="1"/>
          </p:cNvSpPr>
          <p:nvPr>
            <p:ph idx="1"/>
          </p:nvPr>
        </p:nvSpPr>
        <p:spPr>
          <a:solidFill>
            <a:schemeClr val="accent5">
              <a:lumMod val="20000"/>
              <a:lumOff val="80000"/>
            </a:schemeClr>
          </a:solidFill>
        </p:spPr>
        <p:txBody>
          <a:bodyPr>
            <a:normAutofit fontScale="92500" lnSpcReduction="10000"/>
          </a:bodyPr>
          <a:lstStyle/>
          <a:p>
            <a:r>
              <a:rPr lang="en-US" dirty="0"/>
              <a:t>Tenant facing eviction from subsidized housing for non-payment of rent (already received NTQ and S and C)</a:t>
            </a:r>
          </a:p>
          <a:p>
            <a:r>
              <a:rPr lang="en-US" dirty="0"/>
              <a:t>Tenant has cognitive disabilities that make it difficult for her to remember to pay each month (--submit provider letter confirming this)</a:t>
            </a:r>
          </a:p>
          <a:p>
            <a:r>
              <a:rPr lang="en-US" dirty="0"/>
              <a:t>Tenant owes 10k</a:t>
            </a:r>
          </a:p>
          <a:p>
            <a:r>
              <a:rPr lang="en-US" dirty="0"/>
              <a:t>Tenant can request an accommodation that landlord cease/stay the eviction proceedings, permit her to arrange (or have a provider arrange) an automated payment system, apply for rental arrearage assistance to repay the amount owed/ or negotiate an affordable repayment plan</a:t>
            </a:r>
          </a:p>
          <a:p>
            <a:r>
              <a:rPr lang="en-US" dirty="0"/>
              <a:t>Continue her tenancy and comply with rent payment requirements moving forward </a:t>
            </a:r>
          </a:p>
        </p:txBody>
      </p:sp>
    </p:spTree>
    <p:extLst>
      <p:ext uri="{BB962C8B-B14F-4D97-AF65-F5344CB8AC3E}">
        <p14:creationId xmlns:p14="http://schemas.microsoft.com/office/powerpoint/2010/main" val="247910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7A1E-5E22-5773-E394-F22A999D7591}"/>
              </a:ext>
            </a:extLst>
          </p:cNvPr>
          <p:cNvSpPr>
            <a:spLocks noGrp="1"/>
          </p:cNvSpPr>
          <p:nvPr>
            <p:ph type="title"/>
          </p:nvPr>
        </p:nvSpPr>
        <p:spPr/>
        <p:txBody>
          <a:bodyPr/>
          <a:lstStyle/>
          <a:p>
            <a:r>
              <a:rPr lang="en-US" dirty="0"/>
              <a:t>Evaluating Owner Responses</a:t>
            </a:r>
          </a:p>
        </p:txBody>
      </p:sp>
      <p:sp>
        <p:nvSpPr>
          <p:cNvPr id="3" name="Content Placeholder 2">
            <a:extLst>
              <a:ext uri="{FF2B5EF4-FFF2-40B4-BE49-F238E27FC236}">
                <a16:creationId xmlns:a16="http://schemas.microsoft.com/office/drawing/2014/main" id="{44B94F30-8576-0360-6EBB-220BA01C0C14}"/>
              </a:ext>
            </a:extLst>
          </p:cNvPr>
          <p:cNvSpPr>
            <a:spLocks noGrp="1"/>
          </p:cNvSpPr>
          <p:nvPr>
            <p:ph idx="1"/>
          </p:nvPr>
        </p:nvSpPr>
        <p:spPr>
          <a:xfrm>
            <a:off x="838200" y="1300164"/>
            <a:ext cx="10515600" cy="4876800"/>
          </a:xfrm>
        </p:spPr>
        <p:txBody>
          <a:bodyPr>
            <a:normAutofit fontScale="70000" lnSpcReduction="20000"/>
          </a:bodyPr>
          <a:lstStyle/>
          <a:p>
            <a:pPr marL="0" indent="0">
              <a:buNone/>
            </a:pPr>
            <a:endParaRPr lang="en-US" dirty="0"/>
          </a:p>
          <a:p>
            <a:r>
              <a:rPr lang="en-US" u="sng" dirty="0"/>
              <a:t>Owner Requests Additional Information</a:t>
            </a:r>
          </a:p>
          <a:p>
            <a:pPr lvl="1"/>
            <a:r>
              <a:rPr lang="en-US" dirty="0"/>
              <a:t>Owner “should seek only the information that is necessary to evaluate if the reasonable accommodation is needed because of a disability.” (</a:t>
            </a:r>
            <a:r>
              <a:rPr lang="en-US" dirty="0">
                <a:effectLst/>
              </a:rPr>
              <a:t>HUD/DOJ Joint Statement at 14)</a:t>
            </a:r>
            <a:r>
              <a:rPr lang="en-US" dirty="0">
                <a:effectLst/>
                <a:sym typeface="Wingdings" pitchFamily="2" charset="2"/>
              </a:rPr>
              <a:t> Tenant only needs to provide that necessary information.</a:t>
            </a:r>
          </a:p>
          <a:p>
            <a:pPr lvl="1"/>
            <a:r>
              <a:rPr lang="en-US" dirty="0">
                <a:sym typeface="Wingdings" pitchFamily="2" charset="2"/>
              </a:rPr>
              <a:t>If more is needed, should provide.</a:t>
            </a:r>
            <a:endParaRPr lang="en-US" dirty="0">
              <a:effectLst/>
              <a:sym typeface="Wingdings" pitchFamily="2" charset="2"/>
            </a:endParaRPr>
          </a:p>
          <a:p>
            <a:r>
              <a:rPr lang="en-US" u="sng" dirty="0"/>
              <a:t>Owner Proposes Alternatives</a:t>
            </a:r>
          </a:p>
          <a:p>
            <a:pPr lvl="1"/>
            <a:r>
              <a:rPr lang="en-US" dirty="0"/>
              <a:t>Interactive process- Tenant not necessarily entitled to one specific RA (unless it is the only one that would allow her equal access). Must be flexible. Consider if proposal is reasonable and would work</a:t>
            </a:r>
          </a:p>
          <a:p>
            <a:pPr lvl="1"/>
            <a:r>
              <a:rPr lang="en-US" dirty="0"/>
              <a:t>Opportunity for parties to work together</a:t>
            </a:r>
          </a:p>
          <a:p>
            <a:pPr lvl="1"/>
            <a:r>
              <a:rPr lang="en-US" dirty="0"/>
              <a:t>Creativity</a:t>
            </a:r>
          </a:p>
          <a:p>
            <a:r>
              <a:rPr lang="en-US" u="sng" dirty="0"/>
              <a:t>Owner Requires Certain Forms</a:t>
            </a:r>
          </a:p>
          <a:p>
            <a:pPr lvl="1"/>
            <a:r>
              <a:rPr lang="en-US" dirty="0"/>
              <a:t>If not too burdensome, fill them out</a:t>
            </a:r>
          </a:p>
          <a:p>
            <a:pPr lvl="1"/>
            <a:r>
              <a:rPr lang="en-US" dirty="0"/>
              <a:t>If it will cause too much delay or to provide more info than necessary, oppose it</a:t>
            </a:r>
          </a:p>
          <a:p>
            <a:pPr lvl="1"/>
            <a:r>
              <a:rPr lang="en-US" dirty="0"/>
              <a:t>With Pro Se tenants, may make more sense for them to permit access to providers. </a:t>
            </a:r>
          </a:p>
          <a:p>
            <a:r>
              <a:rPr lang="en-US" u="sng" dirty="0"/>
              <a:t> Owner Ignores Request</a:t>
            </a:r>
          </a:p>
          <a:p>
            <a:pPr lvl="1"/>
            <a:r>
              <a:rPr lang="en-US" dirty="0"/>
              <a:t>Unreasonable delay can = discrimination</a:t>
            </a:r>
          </a:p>
          <a:p>
            <a:pPr marL="457200" lvl="1" indent="0">
              <a:buNone/>
            </a:pPr>
            <a:endParaRPr lang="en-US" dirty="0"/>
          </a:p>
          <a:p>
            <a:endParaRPr lang="en-US" dirty="0"/>
          </a:p>
        </p:txBody>
      </p:sp>
    </p:spTree>
    <p:extLst>
      <p:ext uri="{BB962C8B-B14F-4D97-AF65-F5344CB8AC3E}">
        <p14:creationId xmlns:p14="http://schemas.microsoft.com/office/powerpoint/2010/main" val="81480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91B3-A77E-1B13-D94D-FE69A46F08D9}"/>
              </a:ext>
            </a:extLst>
          </p:cNvPr>
          <p:cNvSpPr>
            <a:spLocks noGrp="1"/>
          </p:cNvSpPr>
          <p:nvPr>
            <p:ph type="title"/>
          </p:nvPr>
        </p:nvSpPr>
        <p:spPr/>
        <p:txBody>
          <a:bodyPr/>
          <a:lstStyle/>
          <a:p>
            <a:r>
              <a:rPr lang="en-US" dirty="0"/>
              <a:t>If Owner denies the request:</a:t>
            </a:r>
          </a:p>
        </p:txBody>
      </p:sp>
      <p:sp>
        <p:nvSpPr>
          <p:cNvPr id="3" name="Content Placeholder 2">
            <a:extLst>
              <a:ext uri="{FF2B5EF4-FFF2-40B4-BE49-F238E27FC236}">
                <a16:creationId xmlns:a16="http://schemas.microsoft.com/office/drawing/2014/main" id="{A0297AF0-8BFE-030E-3550-B4204D727F5A}"/>
              </a:ext>
            </a:extLst>
          </p:cNvPr>
          <p:cNvSpPr>
            <a:spLocks noGrp="1"/>
          </p:cNvSpPr>
          <p:nvPr>
            <p:ph idx="1"/>
          </p:nvPr>
        </p:nvSpPr>
        <p:spPr/>
        <p:txBody>
          <a:bodyPr/>
          <a:lstStyle/>
          <a:p>
            <a:r>
              <a:rPr lang="en-US" dirty="0"/>
              <a:t>Depending on housing type, may have administrative appeal rights (public/subsidized housing). APPEAL.</a:t>
            </a:r>
          </a:p>
          <a:p>
            <a:r>
              <a:rPr lang="en-US" dirty="0"/>
              <a:t>If arises within Summary Process case</a:t>
            </a:r>
            <a:r>
              <a:rPr lang="en-US" dirty="0">
                <a:sym typeface="Wingdings" pitchFamily="2" charset="2"/>
              </a:rPr>
              <a:t> Options: 1)</a:t>
            </a:r>
            <a:r>
              <a:rPr lang="en-US" dirty="0"/>
              <a:t> raise as Defense, 2) Ask Court to order Owner to accommodate/or continuance to permit/require further engagement in RA process</a:t>
            </a:r>
          </a:p>
          <a:p>
            <a:r>
              <a:rPr lang="en-US" dirty="0"/>
              <a:t>File Discrimination Claims with HUD/MCAD</a:t>
            </a:r>
          </a:p>
        </p:txBody>
      </p:sp>
    </p:spTree>
    <p:extLst>
      <p:ext uri="{BB962C8B-B14F-4D97-AF65-F5344CB8AC3E}">
        <p14:creationId xmlns:p14="http://schemas.microsoft.com/office/powerpoint/2010/main" val="115375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A919-D562-06EF-FD54-563BAA69CBCB}"/>
              </a:ext>
            </a:extLst>
          </p:cNvPr>
          <p:cNvSpPr>
            <a:spLocks noGrp="1"/>
          </p:cNvSpPr>
          <p:nvPr>
            <p:ph type="title"/>
          </p:nvPr>
        </p:nvSpPr>
        <p:spPr>
          <a:xfrm>
            <a:off x="838200" y="171455"/>
            <a:ext cx="10515600" cy="1315645"/>
          </a:xfrm>
          <a:solidFill>
            <a:srgbClr val="FF0000"/>
          </a:solidFill>
        </p:spPr>
        <p:txBody>
          <a:bodyPr/>
          <a:lstStyle/>
          <a:p>
            <a:r>
              <a:rPr lang="en-US" dirty="0"/>
              <a:t>COMMON AREAS OF CONFLICT/LITIGATION</a:t>
            </a:r>
            <a:br>
              <a:rPr lang="en-US" dirty="0"/>
            </a:br>
            <a:r>
              <a:rPr lang="en-US" sz="3200" dirty="0">
                <a:latin typeface="Copperplate Gothic Bold" panose="020E0705020206020404" pitchFamily="34" charset="77"/>
              </a:rPr>
              <a:t>THE EXCLUSIONS</a:t>
            </a:r>
            <a:endParaRPr lang="en-US" dirty="0">
              <a:latin typeface="Copperplate Gothic Bold" panose="020E0705020206020404" pitchFamily="34" charset="77"/>
            </a:endParaRPr>
          </a:p>
        </p:txBody>
      </p:sp>
      <p:sp>
        <p:nvSpPr>
          <p:cNvPr id="3" name="Content Placeholder 2">
            <a:extLst>
              <a:ext uri="{FF2B5EF4-FFF2-40B4-BE49-F238E27FC236}">
                <a16:creationId xmlns:a16="http://schemas.microsoft.com/office/drawing/2014/main" id="{BE707B38-C97A-5A0C-232C-5D0E14C3C71B}"/>
              </a:ext>
            </a:extLst>
          </p:cNvPr>
          <p:cNvSpPr>
            <a:spLocks noGrp="1"/>
          </p:cNvSpPr>
          <p:nvPr>
            <p:ph idx="1"/>
          </p:nvPr>
        </p:nvSpPr>
        <p:spPr>
          <a:xfrm>
            <a:off x="1042988" y="1385863"/>
            <a:ext cx="9901237" cy="1694669"/>
          </a:xfrm>
        </p:spPr>
        <p:txBody>
          <a:bodyPr>
            <a:normAutofit fontScale="25000" lnSpcReduction="20000"/>
          </a:bodyPr>
          <a:lstStyle/>
          <a:p>
            <a:pPr marL="0" indent="0">
              <a:buNone/>
            </a:pPr>
            <a:r>
              <a:rPr lang="en-US" dirty="0"/>
              <a:t>                                                </a:t>
            </a:r>
          </a:p>
          <a:p>
            <a:pPr marL="0" indent="0">
              <a:buNone/>
            </a:pPr>
            <a:endParaRPr lang="en-US" dirty="0"/>
          </a:p>
          <a:p>
            <a:pPr marL="0" indent="0">
              <a:buNone/>
            </a:pPr>
            <a:r>
              <a:rPr lang="en-US" sz="16000" dirty="0"/>
              <a:t>							   --&gt; ????</a:t>
            </a:r>
          </a:p>
          <a:p>
            <a:pPr marL="0" indent="0">
              <a:buNone/>
            </a:pPr>
            <a:endParaRPr lang="en-US" dirty="0"/>
          </a:p>
          <a:p>
            <a:pPr marL="0" indent="0">
              <a:buNone/>
            </a:pPr>
            <a:endParaRPr lang="en-US" dirty="0"/>
          </a:p>
          <a:p>
            <a:pPr marL="0" indent="0">
              <a:buNone/>
            </a:pPr>
            <a:endParaRPr lang="en-US" dirty="0"/>
          </a:p>
          <a:p>
            <a:pPr marL="3657600" lvl="8" indent="0">
              <a:buNone/>
            </a:pPr>
            <a:endParaRPr lang="en-US" dirty="0"/>
          </a:p>
          <a:p>
            <a:pPr marL="3657600" lvl="8" indent="0">
              <a:buNone/>
            </a:pPr>
            <a:r>
              <a:rPr lang="en-US" dirty="0"/>
              <a:t>                                                                 </a:t>
            </a:r>
            <a:endParaRPr lang="en-US" sz="2400" dirty="0"/>
          </a:p>
        </p:txBody>
      </p:sp>
      <p:pic>
        <p:nvPicPr>
          <p:cNvPr id="2051" name="Picture 1">
            <a:extLst>
              <a:ext uri="{FF2B5EF4-FFF2-40B4-BE49-F238E27FC236}">
                <a16:creationId xmlns:a16="http://schemas.microsoft.com/office/drawing/2014/main" id="{F019F14C-82CC-FE6B-E4FC-14137449F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227" y="1626400"/>
            <a:ext cx="1315647" cy="858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a:extLst>
              <a:ext uri="{FF2B5EF4-FFF2-40B4-BE49-F238E27FC236}">
                <a16:creationId xmlns:a16="http://schemas.microsoft.com/office/drawing/2014/main" id="{80BB1DFE-B452-26D1-503B-085A1B422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18" y="1537500"/>
            <a:ext cx="1150931" cy="1150931"/>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a:extLst>
              <a:ext uri="{FF2B5EF4-FFF2-40B4-BE49-F238E27FC236}">
                <a16:creationId xmlns:a16="http://schemas.microsoft.com/office/drawing/2014/main" id="{A5140065-BBD3-9228-2A3B-D742FD05DB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950344" y="1494256"/>
            <a:ext cx="695059" cy="13156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8394132F-9D4A-44FD-C19D-7EDE8CB128F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5">
            <a:extLst>
              <a:ext uri="{FF2B5EF4-FFF2-40B4-BE49-F238E27FC236}">
                <a16:creationId xmlns:a16="http://schemas.microsoft.com/office/drawing/2014/main" id="{83FB61F1-4739-29BE-0363-73D221503248}"/>
              </a:ext>
            </a:extLst>
          </p:cNvPr>
          <p:cNvSpPr>
            <a:spLocks noChangeArrowheads="1"/>
          </p:cNvSpPr>
          <p:nvPr/>
        </p:nvSpPr>
        <p:spPr bwMode="auto">
          <a:xfrm>
            <a:off x="0" y="1854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5AF69F5B-0FB1-A224-804D-DD7859BEB839}"/>
              </a:ext>
            </a:extLst>
          </p:cNvPr>
          <p:cNvSpPr txBox="1"/>
          <p:nvPr/>
        </p:nvSpPr>
        <p:spPr>
          <a:xfrm>
            <a:off x="1247775" y="2713025"/>
            <a:ext cx="9158288" cy="4524315"/>
          </a:xfrm>
          <a:prstGeom prst="rect">
            <a:avLst/>
          </a:prstGeom>
          <a:noFill/>
        </p:spPr>
        <p:txBody>
          <a:bodyPr wrap="square" rtlCol="0">
            <a:spAutoFit/>
          </a:bodyPr>
          <a:lstStyle/>
          <a:p>
            <a:r>
              <a:rPr lang="en-US" b="1" dirty="0"/>
              <a:t>**DIRECT THREAT  to health or safety/ whose tenancy </a:t>
            </a:r>
            <a:r>
              <a:rPr lang="en-US" b="1" dirty="0">
                <a:sym typeface="Wingdings" pitchFamily="2" charset="2"/>
              </a:rPr>
              <a:t> subst damage to property = not protected</a:t>
            </a:r>
          </a:p>
          <a:p>
            <a:r>
              <a:rPr lang="en-US" dirty="0">
                <a:sym typeface="Wingdings" pitchFamily="2" charset="2"/>
              </a:rPr>
              <a:t>--BUT</a:t>
            </a:r>
            <a:r>
              <a:rPr lang="en-US" dirty="0"/>
              <a:t> if the RA will “acceptably minimize the risk the tenant poses.” </a:t>
            </a:r>
            <a:r>
              <a:rPr lang="en-US" i="1" dirty="0"/>
              <a:t>Boston Hous. Auth. v. Bridgewaters</a:t>
            </a:r>
            <a:r>
              <a:rPr lang="en-US" dirty="0"/>
              <a:t>, 452 Mass. 833, 842 (2009), the accommodation must be granted. </a:t>
            </a:r>
          </a:p>
          <a:p>
            <a:r>
              <a:rPr lang="en-US" dirty="0"/>
              <a:t>--Individual assessment</a:t>
            </a:r>
          </a:p>
          <a:p>
            <a:r>
              <a:rPr lang="en-US" dirty="0"/>
              <a:t>-- “[I]nability to provide absolute assurance” does not render a proposed accommodation unreasonable.  </a:t>
            </a:r>
            <a:r>
              <a:rPr lang="en-US" i="1" dirty="0"/>
              <a:t>See Moretalara v. Boston Hous. Auth</a:t>
            </a:r>
            <a:r>
              <a:rPr lang="en-US" dirty="0"/>
              <a:t>., 99 Mass. App. Ct. 1,13-14 (2020).  </a:t>
            </a:r>
          </a:p>
          <a:p>
            <a:r>
              <a:rPr lang="en-US" dirty="0"/>
              <a:t>--Burden regarding direct threat “is on the landlord.” </a:t>
            </a:r>
            <a:r>
              <a:rPr lang="en-US" i="1" dirty="0"/>
              <a:t>Boston Hous. Auth. v. Bridgewaters</a:t>
            </a:r>
            <a:r>
              <a:rPr lang="en-US" dirty="0"/>
              <a:t>, 452 Mass. 833, 843 (2009).</a:t>
            </a:r>
          </a:p>
          <a:p>
            <a:r>
              <a:rPr lang="en-US" b="1" dirty="0"/>
              <a:t>**CURRENT USE-</a:t>
            </a:r>
            <a:r>
              <a:rPr lang="en-US" dirty="0"/>
              <a:t>- People who currently use illegal substances or whose alcoholism prohibits them from being otherwise qualified</a:t>
            </a:r>
          </a:p>
          <a:p>
            <a:r>
              <a:rPr lang="en-US" dirty="0"/>
              <a:t>--BUT current use exception only applies if person seeking protection is doing so </a:t>
            </a:r>
            <a:r>
              <a:rPr lang="en-US" b="1" u="sng" dirty="0"/>
              <a:t>solely</a:t>
            </a:r>
            <a:r>
              <a:rPr lang="en-US" dirty="0"/>
              <a:t> based on their current use.</a:t>
            </a:r>
          </a:p>
          <a:p>
            <a:r>
              <a:rPr lang="en-US" dirty="0"/>
              <a:t>--AND history of use of illegal substances= qualifying disability</a:t>
            </a:r>
          </a:p>
          <a:p>
            <a:r>
              <a:rPr lang="en-US" dirty="0"/>
              <a:t> </a:t>
            </a:r>
          </a:p>
          <a:p>
            <a:endParaRPr lang="en-US" dirty="0"/>
          </a:p>
        </p:txBody>
      </p:sp>
    </p:spTree>
    <p:extLst>
      <p:ext uri="{BB962C8B-B14F-4D97-AF65-F5344CB8AC3E}">
        <p14:creationId xmlns:p14="http://schemas.microsoft.com/office/powerpoint/2010/main" val="107201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EBCF-8890-2645-B6C3-261BF0DD9A11}"/>
              </a:ext>
            </a:extLst>
          </p:cNvPr>
          <p:cNvSpPr>
            <a:spLocks noGrp="1"/>
          </p:cNvSpPr>
          <p:nvPr>
            <p:ph type="title"/>
          </p:nvPr>
        </p:nvSpPr>
        <p:spPr>
          <a:solidFill>
            <a:srgbClr val="FF0000"/>
          </a:solidFill>
        </p:spPr>
        <p:txBody>
          <a:bodyPr/>
          <a:lstStyle/>
          <a:p>
            <a:r>
              <a:rPr lang="en-US" dirty="0"/>
              <a:t>COMMON AREAS OF CONFLICT/LITIGATION (CONTINUED) </a:t>
            </a:r>
          </a:p>
        </p:txBody>
      </p:sp>
      <p:sp>
        <p:nvSpPr>
          <p:cNvPr id="3" name="Content Placeholder 2">
            <a:extLst>
              <a:ext uri="{FF2B5EF4-FFF2-40B4-BE49-F238E27FC236}">
                <a16:creationId xmlns:a16="http://schemas.microsoft.com/office/drawing/2014/main" id="{F115D37E-98C0-B61D-C9A6-584975660387}"/>
              </a:ext>
            </a:extLst>
          </p:cNvPr>
          <p:cNvSpPr>
            <a:spLocks noGrp="1"/>
          </p:cNvSpPr>
          <p:nvPr>
            <p:ph idx="1"/>
          </p:nvPr>
        </p:nvSpPr>
        <p:spPr/>
        <p:txBody>
          <a:bodyPr/>
          <a:lstStyle/>
          <a:p>
            <a:endParaRPr lang="en-US" dirty="0"/>
          </a:p>
          <a:p>
            <a:r>
              <a:rPr lang="en-US" dirty="0"/>
              <a:t>Deadlines -- Can be raised at the “proverbial last minute.” </a:t>
            </a:r>
            <a:r>
              <a:rPr lang="en-US" i="1" u="sng" dirty="0"/>
              <a:t>Douglas v. Kriegsfeld Corp</a:t>
            </a:r>
            <a:r>
              <a:rPr lang="en-US" u="sng" dirty="0"/>
              <a:t>.</a:t>
            </a:r>
            <a:r>
              <a:rPr lang="en-US" dirty="0"/>
              <a:t>, 884 A.2d 1109, 1121 (D.C. 2005). </a:t>
            </a:r>
          </a:p>
          <a:p>
            <a:r>
              <a:rPr lang="en-US" dirty="0"/>
              <a:t>Who is “Otherwise qualified”?- An individual who is able to comply with the program once an accommodation is provided is qualified.</a:t>
            </a:r>
          </a:p>
          <a:p>
            <a:r>
              <a:rPr lang="en-US" dirty="0"/>
              <a:t>Is it necessary? T/A needs it to gain/maintain equal access to housing</a:t>
            </a:r>
          </a:p>
          <a:p>
            <a:pPr lvl="1"/>
            <a:r>
              <a:rPr lang="en-US" dirty="0"/>
              <a:t>Examples</a:t>
            </a:r>
          </a:p>
          <a:p>
            <a:r>
              <a:rPr lang="en-US" dirty="0"/>
              <a:t>It is reasonable? (not undue fin/admin burden; not fund. alt.)</a:t>
            </a:r>
          </a:p>
          <a:p>
            <a:pPr lvl="1"/>
            <a:r>
              <a:rPr lang="en-US" dirty="0"/>
              <a:t>Examples</a:t>
            </a:r>
          </a:p>
          <a:p>
            <a:endParaRPr lang="en-US" dirty="0"/>
          </a:p>
        </p:txBody>
      </p:sp>
    </p:spTree>
    <p:extLst>
      <p:ext uri="{BB962C8B-B14F-4D97-AF65-F5344CB8AC3E}">
        <p14:creationId xmlns:p14="http://schemas.microsoft.com/office/powerpoint/2010/main" val="1503915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1733</TotalTime>
  <Words>1026</Words>
  <Application>Microsoft Macintosh PowerPoint</Application>
  <PresentationFormat>Widescreen</PresentationFormat>
  <Paragraphs>80</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Copperplate Gothic Bold</vt:lpstr>
      <vt:lpstr>Office Theme</vt:lpstr>
      <vt:lpstr>Reasonable Accommodations Demystified</vt:lpstr>
      <vt:lpstr>WHY DO WE HAVE REASONABLE ACCOMMODATION PROTECTIONS?</vt:lpstr>
      <vt:lpstr>Requesting Accommodations</vt:lpstr>
      <vt:lpstr>BEST Practice in requesting accommodations BE SPECIFIC: disability-related need; why necessary</vt:lpstr>
      <vt:lpstr>EXAMPLE </vt:lpstr>
      <vt:lpstr>Evaluating Owner Responses</vt:lpstr>
      <vt:lpstr>If Owner denies the request:</vt:lpstr>
      <vt:lpstr>COMMON AREAS OF CONFLICT/LITIGATION THE EXCLUSIONS</vt:lpstr>
      <vt:lpstr>COMMON AREAS OF CONFLICT/LITIGATION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Reasonable Accommodations Demystified</dc:title>
  <dc:creator>deenazakim@gmail.com</dc:creator>
  <cp:lastModifiedBy>deenazakim@gmail.com</cp:lastModifiedBy>
  <cp:revision>15</cp:revision>
  <dcterms:created xsi:type="dcterms:W3CDTF">2022-05-19T14:21:32Z</dcterms:created>
  <dcterms:modified xsi:type="dcterms:W3CDTF">2022-05-20T19:15:28Z</dcterms:modified>
</cp:coreProperties>
</file>