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8"/>
  </p:notesMasterIdLst>
  <p:sldIdLst>
    <p:sldId id="256" r:id="rId2"/>
    <p:sldId id="481" r:id="rId3"/>
    <p:sldId id="489" r:id="rId4"/>
    <p:sldId id="259" r:id="rId5"/>
    <p:sldId id="477" r:id="rId6"/>
    <p:sldId id="260" r:id="rId7"/>
    <p:sldId id="261" r:id="rId8"/>
    <p:sldId id="339" r:id="rId9"/>
    <p:sldId id="264" r:id="rId10"/>
    <p:sldId id="462" r:id="rId11"/>
    <p:sldId id="265" r:id="rId12"/>
    <p:sldId id="266" r:id="rId13"/>
    <p:sldId id="267" r:id="rId14"/>
    <p:sldId id="268" r:id="rId15"/>
    <p:sldId id="506" r:id="rId16"/>
    <p:sldId id="262" r:id="rId17"/>
    <p:sldId id="490" r:id="rId18"/>
    <p:sldId id="491" r:id="rId19"/>
    <p:sldId id="492" r:id="rId20"/>
    <p:sldId id="493" r:id="rId21"/>
    <p:sldId id="494" r:id="rId22"/>
    <p:sldId id="495" r:id="rId23"/>
    <p:sldId id="496" r:id="rId24"/>
    <p:sldId id="497" r:id="rId25"/>
    <p:sldId id="507" r:id="rId26"/>
    <p:sldId id="498" r:id="rId27"/>
    <p:sldId id="499" r:id="rId28"/>
    <p:sldId id="500" r:id="rId29"/>
    <p:sldId id="501" r:id="rId30"/>
    <p:sldId id="502" r:id="rId31"/>
    <p:sldId id="503" r:id="rId32"/>
    <p:sldId id="480" r:id="rId33"/>
    <p:sldId id="504" r:id="rId34"/>
    <p:sldId id="487" r:id="rId35"/>
    <p:sldId id="505" r:id="rId36"/>
    <p:sldId id="483" r:id="rId37"/>
    <p:sldId id="468" r:id="rId38"/>
    <p:sldId id="469" r:id="rId39"/>
    <p:sldId id="475" r:id="rId40"/>
    <p:sldId id="333" r:id="rId41"/>
    <p:sldId id="412" r:id="rId42"/>
    <p:sldId id="418" r:id="rId43"/>
    <p:sldId id="419" r:id="rId44"/>
    <p:sldId id="413" r:id="rId45"/>
    <p:sldId id="476" r:id="rId46"/>
    <p:sldId id="335" r:id="rId4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92" roundtripDataSignature="AMtx7mgM7EJlDUoR8B1XD2wBtHpq4Om2k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ael Sterling" initials="" lastIdx="6" clrIdx="0"/>
  <p:cmAuthor id="1" name="Larry McDonough" initials="LM" lastIdx="1" clrIdx="1">
    <p:extLst>
      <p:ext uri="{19B8F6BF-5375-455C-9EA6-DF929625EA0E}">
        <p15:presenceInfo xmlns:p15="http://schemas.microsoft.com/office/powerpoint/2012/main" userId="bf0cd75a09d6d1d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9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92"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9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9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5" name="Google Shape;16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1" name="Google Shape;20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1906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7"/>
        <p:cNvGrpSpPr/>
        <p:nvPr/>
      </p:nvGrpSpPr>
      <p:grpSpPr>
        <a:xfrm>
          <a:off x="0" y="0"/>
          <a:ext cx="0" cy="0"/>
          <a:chOff x="0" y="0"/>
          <a:chExt cx="0" cy="0"/>
        </a:xfrm>
      </p:grpSpPr>
      <p:sp>
        <p:nvSpPr>
          <p:cNvPr id="628" name="Google Shape;628;p7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29" name="Google Shape;629;p7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p7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41" name="Google Shape;641;p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3" name="Google Shape;18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9" name="Google Shape;18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1209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5" name="Google Shape;19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0807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3" name="Google Shape;21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128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9" name="Google Shape;21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83908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5" name="Google Shape;22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0366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1" name="Google Shape;23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1169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7" name="Google Shape;23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0088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2"/>
        </a:solidFill>
        <a:effectLst/>
      </p:bgPr>
    </p:bg>
    <p:spTree>
      <p:nvGrpSpPr>
        <p:cNvPr id="1" name="Shape 24"/>
        <p:cNvGrpSpPr/>
        <p:nvPr/>
      </p:nvGrpSpPr>
      <p:grpSpPr>
        <a:xfrm>
          <a:off x="0" y="0"/>
          <a:ext cx="0" cy="0"/>
          <a:chOff x="0" y="0"/>
          <a:chExt cx="0" cy="0"/>
        </a:xfrm>
      </p:grpSpPr>
      <p:sp>
        <p:nvSpPr>
          <p:cNvPr id="25" name="Google Shape;25;p8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6" name="Google Shape;26;p80"/>
          <p:cNvSpPr/>
          <p:nvPr/>
        </p:nvSpPr>
        <p:spPr>
          <a:xfrm>
            <a:off x="8991600" y="3048"/>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7" name="Google Shape;27;p8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8" name="Google Shape;28;p80"/>
          <p:cNvSpPr/>
          <p:nvPr/>
        </p:nvSpPr>
        <p:spPr>
          <a:xfrm>
            <a:off x="0" y="0"/>
            <a:ext cx="9144000" cy="2514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9" name="Google Shape;29;p80"/>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30" name="Google Shape;30;p80"/>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normAutofit/>
          </a:bodyPr>
          <a:lstStyle>
            <a:lvl1pPr lvl="0" algn="ctr">
              <a:spcBef>
                <a:spcPts val="320"/>
              </a:spcBef>
              <a:spcAft>
                <a:spcPts val="0"/>
              </a:spcAft>
              <a:buSzPts val="1360"/>
              <a:buNone/>
              <a:defRPr sz="1600" b="1" cap="none">
                <a:solidFill>
                  <a:schemeClr val="dk2"/>
                </a:solidFill>
              </a:defRPr>
            </a:lvl1pPr>
            <a:lvl2pPr lvl="1" algn="ctr">
              <a:spcBef>
                <a:spcPts val="360"/>
              </a:spcBef>
              <a:spcAft>
                <a:spcPts val="0"/>
              </a:spcAft>
              <a:buSzPts val="1260"/>
              <a:buNone/>
              <a:defRPr/>
            </a:lvl2pPr>
            <a:lvl3pPr lvl="2" algn="ctr">
              <a:spcBef>
                <a:spcPts val="360"/>
              </a:spcBef>
              <a:spcAft>
                <a:spcPts val="0"/>
              </a:spcAft>
              <a:buSzPts val="1350"/>
              <a:buNone/>
              <a:defRPr/>
            </a:lvl3pPr>
            <a:lvl4pPr lvl="3" algn="ctr">
              <a:spcBef>
                <a:spcPts val="360"/>
              </a:spcBef>
              <a:spcAft>
                <a:spcPts val="0"/>
              </a:spcAft>
              <a:buSzPts val="1260"/>
              <a:buNone/>
              <a:defRPr/>
            </a:lvl4pPr>
            <a:lvl5pPr lvl="4" algn="ctr">
              <a:spcBef>
                <a:spcPts val="360"/>
              </a:spcBef>
              <a:spcAft>
                <a:spcPts val="0"/>
              </a:spcAft>
              <a:buSzPts val="1800"/>
              <a:buNone/>
              <a:defRPr/>
            </a:lvl5pPr>
            <a:lvl6pPr lvl="5" algn="ctr">
              <a:spcBef>
                <a:spcPts val="360"/>
              </a:spcBef>
              <a:spcAft>
                <a:spcPts val="0"/>
              </a:spcAft>
              <a:buSzPts val="1440"/>
              <a:buNone/>
              <a:defRPr/>
            </a:lvl6pPr>
            <a:lvl7pPr lvl="6" algn="ctr">
              <a:spcBef>
                <a:spcPts val="360"/>
              </a:spcBef>
              <a:spcAft>
                <a:spcPts val="0"/>
              </a:spcAft>
              <a:buSzPts val="1620"/>
              <a:buNone/>
              <a:defRPr/>
            </a:lvl7pPr>
            <a:lvl8pPr lvl="7" algn="ctr">
              <a:spcBef>
                <a:spcPts val="360"/>
              </a:spcBef>
              <a:spcAft>
                <a:spcPts val="0"/>
              </a:spcAft>
              <a:buSzPts val="1800"/>
              <a:buNone/>
              <a:defRPr/>
            </a:lvl8pPr>
            <a:lvl9pPr lvl="8" algn="ctr">
              <a:spcBef>
                <a:spcPts val="360"/>
              </a:spcBef>
              <a:spcAft>
                <a:spcPts val="0"/>
              </a:spcAft>
              <a:buSzPts val="1620"/>
              <a:buNone/>
              <a:defRPr/>
            </a:lvl9pPr>
          </a:lstStyle>
          <a:p>
            <a:endParaRPr/>
          </a:p>
        </p:txBody>
      </p:sp>
      <p:sp>
        <p:nvSpPr>
          <p:cNvPr id="31" name="Google Shape;31;p8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80"/>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33" name="Google Shape;33;p80"/>
          <p:cNvCxnSpPr/>
          <p:nvPr/>
        </p:nvCxnSpPr>
        <p:spPr>
          <a:xfrm>
            <a:off x="155448" y="2420112"/>
            <a:ext cx="8833104" cy="0"/>
          </a:xfrm>
          <a:prstGeom prst="straightConnector1">
            <a:avLst/>
          </a:prstGeom>
          <a:noFill/>
          <a:ln w="11425" cap="flat" cmpd="sng">
            <a:solidFill>
              <a:srgbClr val="7A9798"/>
            </a:solidFill>
            <a:prstDash val="dash"/>
            <a:round/>
            <a:headEnd type="none" w="sm" len="sm"/>
            <a:tailEnd type="none" w="sm" len="sm"/>
          </a:ln>
        </p:spPr>
      </p:cxnSp>
      <p:sp>
        <p:nvSpPr>
          <p:cNvPr id="34" name="Google Shape;34;p80"/>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35" name="Google Shape;35;p80"/>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36" name="Google Shape;36;p80"/>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37" name="Google Shape;37;p80"/>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38" name="Google Shape;38;p80"/>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accent1"/>
              </a:buClr>
              <a:buSzPts val="4200"/>
              <a:buFont typeface="Arial"/>
              <a:buNone/>
              <a:defRPr sz="42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bg>
      <p:bgPr>
        <a:solidFill>
          <a:schemeClr val="lt2"/>
        </a:solidFill>
        <a:effectLst/>
      </p:bgPr>
    </p:bg>
    <p:spTree>
      <p:nvGrpSpPr>
        <p:cNvPr id="1" name="Shape 141"/>
        <p:cNvGrpSpPr/>
        <p:nvPr/>
      </p:nvGrpSpPr>
      <p:grpSpPr>
        <a:xfrm>
          <a:off x="0" y="0"/>
          <a:ext cx="0" cy="0"/>
          <a:chOff x="0" y="0"/>
          <a:chExt cx="0" cy="0"/>
        </a:xfrm>
      </p:grpSpPr>
      <p:sp>
        <p:nvSpPr>
          <p:cNvPr id="142" name="Google Shape;142;p8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89"/>
          <p:cNvSpPr txBox="1">
            <a:spLocks noGrp="1"/>
          </p:cNvSpPr>
          <p:nvPr>
            <p:ph type="body" idx="1"/>
          </p:nvPr>
        </p:nvSpPr>
        <p:spPr>
          <a:xfrm rot="5400000">
            <a:off x="2269236" y="-443484"/>
            <a:ext cx="4599432" cy="85344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44" name="Google Shape;144;p8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5" name="Google Shape;145;p89"/>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6" name="Google Shape;146;p89"/>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bg>
      <p:bgPr>
        <a:solidFill>
          <a:schemeClr val="lt2"/>
        </a:solidFill>
        <a:effectLst/>
      </p:bgPr>
    </p:bg>
    <p:spTree>
      <p:nvGrpSpPr>
        <p:cNvPr id="1" name="Shape 147"/>
        <p:cNvGrpSpPr/>
        <p:nvPr/>
      </p:nvGrpSpPr>
      <p:grpSpPr>
        <a:xfrm>
          <a:off x="0" y="0"/>
          <a:ext cx="0" cy="0"/>
          <a:chOff x="0" y="0"/>
          <a:chExt cx="0" cy="0"/>
        </a:xfrm>
      </p:grpSpPr>
      <p:sp>
        <p:nvSpPr>
          <p:cNvPr id="148" name="Google Shape;148;p9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49" name="Google Shape;149;p90"/>
          <p:cNvSpPr/>
          <p:nvPr/>
        </p:nvSpPr>
        <p:spPr>
          <a:xfrm>
            <a:off x="7010400" y="0"/>
            <a:ext cx="21336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0" name="Google Shape;150;p90"/>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1" name="Google Shape;151;p9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2" name="Google Shape;152;p90"/>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3" name="Google Shape;153;p90"/>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54" name="Google Shape;154;p90"/>
          <p:cNvCxnSpPr/>
          <p:nvPr/>
        </p:nvCxnSpPr>
        <p:spPr>
          <a:xfrm rot="5400000">
            <a:off x="4021836" y="3278124"/>
            <a:ext cx="6245352" cy="0"/>
          </a:xfrm>
          <a:prstGeom prst="straightConnector1">
            <a:avLst/>
          </a:prstGeom>
          <a:noFill/>
          <a:ln w="9525" cap="flat" cmpd="sng">
            <a:solidFill>
              <a:srgbClr val="7A9798"/>
            </a:solidFill>
            <a:prstDash val="dash"/>
            <a:round/>
            <a:headEnd type="none" w="sm" len="sm"/>
            <a:tailEnd type="none" w="sm" len="sm"/>
          </a:ln>
        </p:spPr>
      </p:cxnSp>
      <p:sp>
        <p:nvSpPr>
          <p:cNvPr id="155" name="Google Shape;155;p90"/>
          <p:cNvSpPr/>
          <p:nvPr/>
        </p:nvSpPr>
        <p:spPr>
          <a:xfrm>
            <a:off x="6839712" y="2925763"/>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56" name="Google Shape;156;p90"/>
          <p:cNvSpPr/>
          <p:nvPr/>
        </p:nvSpPr>
        <p:spPr>
          <a:xfrm>
            <a:off x="6934200" y="3020251"/>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57" name="Google Shape;157;p90"/>
          <p:cNvSpPr txBox="1">
            <a:spLocks noGrp="1"/>
          </p:cNvSpPr>
          <p:nvPr>
            <p:ph type="sldNum" idx="12"/>
          </p:nvPr>
        </p:nvSpPr>
        <p:spPr>
          <a:xfrm>
            <a:off x="6915912" y="3009901"/>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158" name="Google Shape;158;p90"/>
          <p:cNvSpPr txBox="1">
            <a:spLocks noGrp="1"/>
          </p:cNvSpPr>
          <p:nvPr>
            <p:ph type="body" idx="1"/>
          </p:nvPr>
        </p:nvSpPr>
        <p:spPr>
          <a:xfrm rot="5400000">
            <a:off x="670717" y="-61117"/>
            <a:ext cx="5821366" cy="6553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59" name="Google Shape;159;p9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0" name="Google Shape;160;p90"/>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1" name="Google Shape;161;p90"/>
          <p:cNvSpPr txBox="1">
            <a:spLocks noGrp="1"/>
          </p:cNvSpPr>
          <p:nvPr>
            <p:ph type="title"/>
          </p:nvPr>
        </p:nvSpPr>
        <p:spPr>
          <a:xfrm rot="5400000">
            <a:off x="5189537" y="2506664"/>
            <a:ext cx="5851525" cy="14478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2"/>
        </a:solidFill>
        <a:effectLst/>
      </p:bgPr>
    </p:bg>
    <p:spTree>
      <p:nvGrpSpPr>
        <p:cNvPr id="1" name="Shape 39"/>
        <p:cNvGrpSpPr/>
        <p:nvPr/>
      </p:nvGrpSpPr>
      <p:grpSpPr>
        <a:xfrm>
          <a:off x="0" y="0"/>
          <a:ext cx="0" cy="0"/>
          <a:chOff x="0" y="0"/>
          <a:chExt cx="0" cy="0"/>
        </a:xfrm>
      </p:grpSpPr>
      <p:sp>
        <p:nvSpPr>
          <p:cNvPr id="40" name="Google Shape;40;p8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3300"/>
              <a:buFont typeface="Arial"/>
              <a:buNone/>
              <a:defRPr>
                <a:solidFill>
                  <a:srgbClr val="7A979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81"/>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2" name="Google Shape;42;p81"/>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3" name="Google Shape;43;p81"/>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44" name="Google Shape;44;p8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lvl1pPr marL="457200" lvl="0" indent="-228600" algn="l">
              <a:spcBef>
                <a:spcPts val="540"/>
              </a:spcBef>
              <a:spcAft>
                <a:spcPts val="0"/>
              </a:spcAft>
              <a:buSzPts val="2295"/>
              <a:buNone/>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45"/>
        <p:cNvGrpSpPr/>
        <p:nvPr/>
      </p:nvGrpSpPr>
      <p:grpSpPr>
        <a:xfrm>
          <a:off x="0" y="0"/>
          <a:ext cx="0" cy="0"/>
          <a:chOff x="0" y="0"/>
          <a:chExt cx="0" cy="0"/>
        </a:xfrm>
      </p:grpSpPr>
      <p:sp>
        <p:nvSpPr>
          <p:cNvPr id="46" name="Google Shape;46;p8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7" name="Google Shape;47;p8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8" name="Google Shape;48;p82"/>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9" name="Google Shape;49;p82"/>
          <p:cNvSpPr/>
          <p:nvPr/>
        </p:nvSpPr>
        <p:spPr>
          <a:xfrm>
            <a:off x="8991600" y="1905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0" name="Google Shape;50;p82"/>
          <p:cNvSpPr/>
          <p:nvPr/>
        </p:nvSpPr>
        <p:spPr>
          <a:xfrm>
            <a:off x="152400" y="2286000"/>
            <a:ext cx="8833104" cy="304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1" name="Google Shape;51;p82"/>
          <p:cNvSpPr/>
          <p:nvPr/>
        </p:nvSpPr>
        <p:spPr>
          <a:xfrm>
            <a:off x="155448" y="142352"/>
            <a:ext cx="8833104" cy="213969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2" name="Google Shape;52;p82"/>
          <p:cNvSpPr txBox="1">
            <a:spLocks noGrp="1"/>
          </p:cNvSpPr>
          <p:nvPr>
            <p:ph type="body" idx="1"/>
          </p:nvPr>
        </p:nvSpPr>
        <p:spPr>
          <a:xfrm>
            <a:off x="1368426" y="2743200"/>
            <a:ext cx="6480174" cy="1673225"/>
          </a:xfrm>
          <a:prstGeom prst="rect">
            <a:avLst/>
          </a:prstGeom>
          <a:noFill/>
          <a:ln>
            <a:noFill/>
          </a:ln>
        </p:spPr>
        <p:txBody>
          <a:bodyPr spcFirstLastPara="1" wrap="square" lIns="91425" tIns="45700" rIns="91425" bIns="45700" anchor="t" anchorCtr="0">
            <a:normAutofit/>
          </a:bodyPr>
          <a:lstStyle>
            <a:lvl1pPr marL="457200" lvl="0" indent="-228600" algn="ctr">
              <a:spcBef>
                <a:spcPts val="320"/>
              </a:spcBef>
              <a:spcAft>
                <a:spcPts val="0"/>
              </a:spcAft>
              <a:buSzPts val="1360"/>
              <a:buNone/>
              <a:defRPr sz="1600" b="1" cap="none">
                <a:solidFill>
                  <a:schemeClr val="dk2"/>
                </a:solidFill>
              </a:defRPr>
            </a:lvl1pPr>
            <a:lvl2pPr marL="914400" lvl="1" indent="-228600" algn="l">
              <a:spcBef>
                <a:spcPts val="360"/>
              </a:spcBef>
              <a:spcAft>
                <a:spcPts val="0"/>
              </a:spcAft>
              <a:buSzPts val="1260"/>
              <a:buNone/>
              <a:defRPr sz="1800">
                <a:solidFill>
                  <a:srgbClr val="888888"/>
                </a:solidFill>
              </a:defRPr>
            </a:lvl2pPr>
            <a:lvl3pPr marL="1371600" lvl="2" indent="-228600" algn="l">
              <a:spcBef>
                <a:spcPts val="320"/>
              </a:spcBef>
              <a:spcAft>
                <a:spcPts val="0"/>
              </a:spcAft>
              <a:buSzPts val="1200"/>
              <a:buNone/>
              <a:defRPr sz="1600">
                <a:solidFill>
                  <a:srgbClr val="888888"/>
                </a:solidFill>
              </a:defRPr>
            </a:lvl3pPr>
            <a:lvl4pPr marL="1828800" lvl="3" indent="-228600" algn="l">
              <a:spcBef>
                <a:spcPts val="280"/>
              </a:spcBef>
              <a:spcAft>
                <a:spcPts val="0"/>
              </a:spcAft>
              <a:buSzPts val="980"/>
              <a:buNone/>
              <a:defRPr sz="1400">
                <a:solidFill>
                  <a:srgbClr val="888888"/>
                </a:solidFill>
              </a:defRPr>
            </a:lvl4pPr>
            <a:lvl5pPr marL="2286000" lvl="4" indent="-228600" algn="l">
              <a:spcBef>
                <a:spcPts val="280"/>
              </a:spcBef>
              <a:spcAft>
                <a:spcPts val="0"/>
              </a:spcAft>
              <a:buSzPts val="1400"/>
              <a:buFont typeface="Times New Roman"/>
              <a:buNone/>
              <a:defRPr sz="1400">
                <a:solidFill>
                  <a:srgbClr val="888888"/>
                </a:solidFill>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53" name="Google Shape;53;p82"/>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4" name="Google Shape;54;p82"/>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5" name="Google Shape;55;p82"/>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8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57" name="Google Shape;57;p82"/>
          <p:cNvCxnSpPr/>
          <p:nvPr/>
        </p:nvCxnSpPr>
        <p:spPr>
          <a:xfrm>
            <a:off x="152400" y="2438400"/>
            <a:ext cx="8833104" cy="0"/>
          </a:xfrm>
          <a:prstGeom prst="straightConnector1">
            <a:avLst/>
          </a:prstGeom>
          <a:noFill/>
          <a:ln w="11425" cap="flat" cmpd="sng">
            <a:solidFill>
              <a:srgbClr val="7A9798"/>
            </a:solidFill>
            <a:prstDash val="dash"/>
            <a:round/>
            <a:headEnd type="none" w="sm" len="sm"/>
            <a:tailEnd type="none" w="sm" len="sm"/>
          </a:ln>
        </p:spPr>
      </p:cxnSp>
      <p:sp>
        <p:nvSpPr>
          <p:cNvPr id="58" name="Google Shape;58;p82"/>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59" name="Google Shape;59;p82"/>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60" name="Google Shape;60;p82"/>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61" name="Google Shape;61;p82"/>
          <p:cNvSpPr txBox="1">
            <a:spLocks noGrp="1"/>
          </p:cNvSpPr>
          <p:nvPr>
            <p:ph type="title"/>
          </p:nvPr>
        </p:nvSpPr>
        <p:spPr>
          <a:xfrm>
            <a:off x="722313" y="533400"/>
            <a:ext cx="7772400" cy="15240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FFFFFF"/>
              </a:buClr>
              <a:buSzPts val="4200"/>
              <a:buFont typeface="Arial"/>
              <a:buNone/>
              <a:defRPr sz="4200" b="0"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lt2"/>
        </a:solidFill>
        <a:effectLst/>
      </p:bgPr>
    </p:bg>
    <p:spTree>
      <p:nvGrpSpPr>
        <p:cNvPr id="1" name="Shape 62"/>
        <p:cNvGrpSpPr/>
        <p:nvPr/>
      </p:nvGrpSpPr>
      <p:grpSpPr>
        <a:xfrm>
          <a:off x="0" y="0"/>
          <a:ext cx="0" cy="0"/>
          <a:chOff x="0" y="0"/>
          <a:chExt cx="0" cy="0"/>
        </a:xfrm>
      </p:grpSpPr>
      <p:sp>
        <p:nvSpPr>
          <p:cNvPr id="63" name="Google Shape;63;p8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83"/>
          <p:cNvSpPr txBox="1">
            <a:spLocks noGrp="1"/>
          </p:cNvSpPr>
          <p:nvPr>
            <p:ph type="dt" idx="10"/>
          </p:nvPr>
        </p:nvSpPr>
        <p:spPr>
          <a:xfrm>
            <a:off x="5791200" y="640994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5" name="Google Shape;65;p83"/>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6" name="Google Shape;66;p83"/>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cxnSp>
        <p:nvCxnSpPr>
          <p:cNvPr id="67" name="Google Shape;67;p83"/>
          <p:cNvCxnSpPr/>
          <p:nvPr/>
        </p:nvCxnSpPr>
        <p:spPr>
          <a:xfrm rot="10800000" flipH="1">
            <a:off x="4563080" y="1575652"/>
            <a:ext cx="8921" cy="4819557"/>
          </a:xfrm>
          <a:prstGeom prst="straightConnector1">
            <a:avLst/>
          </a:prstGeom>
          <a:noFill/>
          <a:ln w="9525" cap="flat" cmpd="sng">
            <a:solidFill>
              <a:schemeClr val="dk2"/>
            </a:solidFill>
            <a:prstDash val="dash"/>
            <a:round/>
            <a:headEnd type="none" w="sm" len="sm"/>
            <a:tailEnd type="none" w="sm" len="sm"/>
          </a:ln>
        </p:spPr>
      </p:cxnSp>
      <p:sp>
        <p:nvSpPr>
          <p:cNvPr id="68" name="Google Shape;68;p83"/>
          <p:cNvSpPr txBox="1">
            <a:spLocks noGrp="1"/>
          </p:cNvSpPr>
          <p:nvPr>
            <p:ph type="body" idx="1"/>
          </p:nvPr>
        </p:nvSpPr>
        <p:spPr>
          <a:xfrm>
            <a:off x="301752"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69" name="Google Shape;69;p83"/>
          <p:cNvSpPr txBox="1">
            <a:spLocks noGrp="1"/>
          </p:cNvSpPr>
          <p:nvPr>
            <p:ph type="body" idx="2"/>
          </p:nvPr>
        </p:nvSpPr>
        <p:spPr>
          <a:xfrm>
            <a:off x="4800600"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bg>
      <p:bgPr>
        <a:solidFill>
          <a:schemeClr val="lt2"/>
        </a:solidFill>
        <a:effectLst/>
      </p:bgPr>
    </p:bg>
    <p:spTree>
      <p:nvGrpSpPr>
        <p:cNvPr id="1" name="Shape 70"/>
        <p:cNvGrpSpPr/>
        <p:nvPr/>
      </p:nvGrpSpPr>
      <p:grpSpPr>
        <a:xfrm>
          <a:off x="0" y="0"/>
          <a:ext cx="0" cy="0"/>
          <a:chOff x="0" y="0"/>
          <a:chExt cx="0" cy="0"/>
        </a:xfrm>
      </p:grpSpPr>
      <p:cxnSp>
        <p:nvCxnSpPr>
          <p:cNvPr id="71" name="Google Shape;71;p84"/>
          <p:cNvCxnSpPr/>
          <p:nvPr/>
        </p:nvCxnSpPr>
        <p:spPr>
          <a:xfrm rot="10800000">
            <a:off x="4572000" y="2200275"/>
            <a:ext cx="0" cy="4187952"/>
          </a:xfrm>
          <a:prstGeom prst="straightConnector1">
            <a:avLst/>
          </a:prstGeom>
          <a:noFill/>
          <a:ln w="9525" cap="flat" cmpd="sng">
            <a:solidFill>
              <a:schemeClr val="dk2"/>
            </a:solidFill>
            <a:prstDash val="dash"/>
            <a:round/>
            <a:headEnd type="none" w="sm" len="sm"/>
            <a:tailEnd type="none" w="sm" len="sm"/>
          </a:ln>
        </p:spPr>
      </p:cxnSp>
      <p:sp>
        <p:nvSpPr>
          <p:cNvPr id="72" name="Google Shape;72;p84"/>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3" name="Google Shape;73;p84"/>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4" name="Google Shape;74;p84"/>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5" name="Google Shape;75;p84"/>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6" name="Google Shape;76;p84"/>
          <p:cNvSpPr/>
          <p:nvPr/>
        </p:nvSpPr>
        <p:spPr>
          <a:xfrm>
            <a:off x="152400" y="1371600"/>
            <a:ext cx="8833104"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77" name="Google Shape;77;p84"/>
          <p:cNvSpPr/>
          <p:nvPr/>
        </p:nvSpPr>
        <p:spPr>
          <a:xfrm>
            <a:off x="145923" y="6391656"/>
            <a:ext cx="8833104" cy="310896"/>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8" name="Google Shape;78;p84"/>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rgbClr val="FFFFFF"/>
                </a:solidFill>
                <a:latin typeface="Times New Roman"/>
                <a:ea typeface="Times New Roman"/>
                <a:cs typeface="Times New Roman"/>
                <a:sym typeface="Times New Roman"/>
              </a:defRPr>
            </a:lvl1pPr>
            <a:lvl2pPr marL="914400" lvl="1" indent="-228600" algn="l">
              <a:spcBef>
                <a:spcPts val="400"/>
              </a:spcBef>
              <a:spcAft>
                <a:spcPts val="0"/>
              </a:spcAft>
              <a:buSzPts val="1400"/>
              <a:buNone/>
              <a:defRPr sz="2000" b="1">
                <a:solidFill>
                  <a:schemeClr val="lt1"/>
                </a:solidFill>
                <a:latin typeface="Times New Roman"/>
                <a:ea typeface="Times New Roman"/>
                <a:cs typeface="Times New Roman"/>
                <a:sym typeface="Times New Roman"/>
              </a:defRPr>
            </a:lvl2pPr>
            <a:lvl3pPr marL="1371600" lvl="2" indent="-228600" algn="l">
              <a:spcBef>
                <a:spcPts val="360"/>
              </a:spcBef>
              <a:spcAft>
                <a:spcPts val="0"/>
              </a:spcAft>
              <a:buSzPts val="1350"/>
              <a:buNone/>
              <a:defRPr sz="1800" b="1">
                <a:solidFill>
                  <a:schemeClr val="lt1"/>
                </a:solidFill>
                <a:latin typeface="Times New Roman"/>
                <a:ea typeface="Times New Roman"/>
                <a:cs typeface="Times New Roman"/>
                <a:sym typeface="Times New Roman"/>
              </a:defRPr>
            </a:lvl3pPr>
            <a:lvl4pPr marL="1828800" lvl="3" indent="-228600" algn="l">
              <a:spcBef>
                <a:spcPts val="320"/>
              </a:spcBef>
              <a:spcAft>
                <a:spcPts val="0"/>
              </a:spcAft>
              <a:buSzPts val="1120"/>
              <a:buNone/>
              <a:defRPr sz="1600" b="1">
                <a:solidFill>
                  <a:schemeClr val="lt1"/>
                </a:solidFill>
                <a:latin typeface="Times New Roman"/>
                <a:ea typeface="Times New Roman"/>
                <a:cs typeface="Times New Roman"/>
                <a:sym typeface="Times New Roman"/>
              </a:defRPr>
            </a:lvl4pPr>
            <a:lvl5pPr marL="2286000" lvl="4" indent="-228600" algn="l">
              <a:spcBef>
                <a:spcPts val="320"/>
              </a:spcBef>
              <a:spcAft>
                <a:spcPts val="0"/>
              </a:spcAft>
              <a:buSzPts val="1600"/>
              <a:buFont typeface="Times New Roman"/>
              <a:buNone/>
              <a:defRPr sz="1600" b="1">
                <a:solidFill>
                  <a:schemeClr val="lt1"/>
                </a:solidFill>
                <a:latin typeface="Times New Roman"/>
                <a:ea typeface="Times New Roman"/>
                <a:cs typeface="Times New Roman"/>
                <a:sym typeface="Times New Roman"/>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79" name="Google Shape;79;p84"/>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chemeClr val="lt1"/>
                </a:solidFill>
                <a:latin typeface="Times New Roman"/>
                <a:ea typeface="Times New Roman"/>
                <a:cs typeface="Times New Roman"/>
                <a:sym typeface="Times New Roman"/>
              </a:defRPr>
            </a:lvl1pPr>
            <a:lvl2pPr marL="914400" lvl="1" indent="-228600" algn="l">
              <a:spcBef>
                <a:spcPts val="400"/>
              </a:spcBef>
              <a:spcAft>
                <a:spcPts val="0"/>
              </a:spcAft>
              <a:buSzPts val="1400"/>
              <a:buNone/>
              <a:defRPr sz="2000" b="1">
                <a:solidFill>
                  <a:schemeClr val="lt1"/>
                </a:solidFill>
                <a:latin typeface="Times New Roman"/>
                <a:ea typeface="Times New Roman"/>
                <a:cs typeface="Times New Roman"/>
                <a:sym typeface="Times New Roman"/>
              </a:defRPr>
            </a:lvl2pPr>
            <a:lvl3pPr marL="1371600" lvl="2" indent="-228600" algn="l">
              <a:spcBef>
                <a:spcPts val="360"/>
              </a:spcBef>
              <a:spcAft>
                <a:spcPts val="0"/>
              </a:spcAft>
              <a:buSzPts val="1350"/>
              <a:buNone/>
              <a:defRPr sz="1800" b="1">
                <a:solidFill>
                  <a:schemeClr val="lt1"/>
                </a:solidFill>
                <a:latin typeface="Times New Roman"/>
                <a:ea typeface="Times New Roman"/>
                <a:cs typeface="Times New Roman"/>
                <a:sym typeface="Times New Roman"/>
              </a:defRPr>
            </a:lvl3pPr>
            <a:lvl4pPr marL="1828800" lvl="3" indent="-228600" algn="l">
              <a:spcBef>
                <a:spcPts val="320"/>
              </a:spcBef>
              <a:spcAft>
                <a:spcPts val="0"/>
              </a:spcAft>
              <a:buSzPts val="1120"/>
              <a:buNone/>
              <a:defRPr sz="1600" b="1">
                <a:solidFill>
                  <a:schemeClr val="lt1"/>
                </a:solidFill>
                <a:latin typeface="Times New Roman"/>
                <a:ea typeface="Times New Roman"/>
                <a:cs typeface="Times New Roman"/>
                <a:sym typeface="Times New Roman"/>
              </a:defRPr>
            </a:lvl4pPr>
            <a:lvl5pPr marL="2286000" lvl="4" indent="-228600" algn="l">
              <a:spcBef>
                <a:spcPts val="320"/>
              </a:spcBef>
              <a:spcAft>
                <a:spcPts val="0"/>
              </a:spcAft>
              <a:buSzPts val="1600"/>
              <a:buFont typeface="Times New Roman"/>
              <a:buNone/>
              <a:defRPr sz="1600" b="1">
                <a:solidFill>
                  <a:schemeClr val="lt1"/>
                </a:solidFill>
                <a:latin typeface="Times New Roman"/>
                <a:ea typeface="Times New Roman"/>
                <a:cs typeface="Times New Roman"/>
                <a:sym typeface="Times New Roman"/>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0" name="Google Shape;80;p84"/>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1" name="Google Shape;81;p84"/>
          <p:cNvSpPr txBox="1">
            <a:spLocks noGrp="1"/>
          </p:cNvSpPr>
          <p:nvPr>
            <p:ph type="ftr" idx="11"/>
          </p:nvPr>
        </p:nvSpPr>
        <p:spPr>
          <a:xfrm>
            <a:off x="304800" y="6409944"/>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82" name="Google Shape;82;p84"/>
          <p:cNvCxnSpPr/>
          <p:nvPr/>
        </p:nvCxnSpPr>
        <p:spPr>
          <a:xfrm>
            <a:off x="152400" y="1280160"/>
            <a:ext cx="8833104" cy="0"/>
          </a:xfrm>
          <a:prstGeom prst="straightConnector1">
            <a:avLst/>
          </a:prstGeom>
          <a:noFill/>
          <a:ln w="11425" cap="flat" cmpd="sng">
            <a:solidFill>
              <a:srgbClr val="7A9798"/>
            </a:solidFill>
            <a:prstDash val="dash"/>
            <a:round/>
            <a:headEnd type="none" w="sm" len="sm"/>
            <a:tailEnd type="none" w="sm" len="sm"/>
          </a:ln>
        </p:spPr>
      </p:cxnSp>
      <p:sp>
        <p:nvSpPr>
          <p:cNvPr id="83" name="Google Shape;83;p84"/>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84" name="Google Shape;84;p84"/>
          <p:cNvSpPr txBox="1">
            <a:spLocks noGrp="1"/>
          </p:cNvSpPr>
          <p:nvPr>
            <p:ph type="body" idx="3"/>
          </p:nvPr>
        </p:nvSpPr>
        <p:spPr>
          <a:xfrm>
            <a:off x="301752" y="2471383"/>
            <a:ext cx="4041648" cy="3818404"/>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5" name="Google Shape;85;p84"/>
          <p:cNvSpPr txBox="1">
            <a:spLocks noGrp="1"/>
          </p:cNvSpPr>
          <p:nvPr>
            <p:ph type="body" idx="4"/>
          </p:nvPr>
        </p:nvSpPr>
        <p:spPr>
          <a:xfrm>
            <a:off x="4800600" y="2471383"/>
            <a:ext cx="4038600" cy="3822192"/>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6" name="Google Shape;86;p84"/>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87" name="Google Shape;87;p84"/>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88" name="Google Shape;88;p84"/>
          <p:cNvSpPr txBox="1">
            <a:spLocks noGrp="1"/>
          </p:cNvSpPr>
          <p:nvPr>
            <p:ph type="sldNum" idx="12"/>
          </p:nvPr>
        </p:nvSpPr>
        <p:spPr>
          <a:xfrm>
            <a:off x="4343400" y="1042416"/>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89" name="Google Shape;89;p8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Google Shape;91;p8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85"/>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3" name="Google Shape;93;p85"/>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4" name="Google Shape;94;p85"/>
          <p:cNvSpPr txBox="1">
            <a:spLocks noGrp="1"/>
          </p:cNvSpPr>
          <p:nvPr>
            <p:ph type="sldNum" idx="12"/>
          </p:nvPr>
        </p:nvSpPr>
        <p:spPr>
          <a:xfrm>
            <a:off x="4343400" y="103602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95"/>
        <p:cNvGrpSpPr/>
        <p:nvPr/>
      </p:nvGrpSpPr>
      <p:grpSpPr>
        <a:xfrm>
          <a:off x="0" y="0"/>
          <a:ext cx="0" cy="0"/>
          <a:chOff x="0" y="0"/>
          <a:chExt cx="0" cy="0"/>
        </a:xfrm>
      </p:grpSpPr>
      <p:sp>
        <p:nvSpPr>
          <p:cNvPr id="96" name="Google Shape;96;p86"/>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7" name="Google Shape;97;p86"/>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8" name="Google Shape;98;p86"/>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9" name="Google Shape;99;p86"/>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0" name="Google Shape;100;p86"/>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1" name="Google Shape;101;p86"/>
          <p:cNvSpPr/>
          <p:nvPr/>
        </p:nvSpPr>
        <p:spPr>
          <a:xfrm>
            <a:off x="152400" y="158496"/>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2" name="Google Shape;102;p86"/>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3" name="Google Shape;103;p86"/>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 name="Google Shape;104;p86"/>
          <p:cNvSpPr txBox="1">
            <a:spLocks noGrp="1"/>
          </p:cNvSpPr>
          <p:nvPr>
            <p:ph type="sldNum" idx="12"/>
          </p:nvPr>
        </p:nvSpPr>
        <p:spPr>
          <a:xfrm>
            <a:off x="4267200" y="6324600"/>
            <a:ext cx="609600" cy="441324"/>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FFFFFF"/>
                </a:solidFill>
                <a:latin typeface="Times New Roman"/>
                <a:ea typeface="Times New Roman"/>
                <a:cs typeface="Times New Roman"/>
                <a:sym typeface="Times New Roman"/>
              </a:defRPr>
            </a:lvl1pPr>
            <a:lvl2pPr marL="0" lvl="1" indent="0" algn="ctr">
              <a:spcBef>
                <a:spcPts val="0"/>
              </a:spcBef>
              <a:buNone/>
              <a:defRPr sz="1600">
                <a:solidFill>
                  <a:srgbClr val="FFFFFF"/>
                </a:solidFill>
                <a:latin typeface="Times New Roman"/>
                <a:ea typeface="Times New Roman"/>
                <a:cs typeface="Times New Roman"/>
                <a:sym typeface="Times New Roman"/>
              </a:defRPr>
            </a:lvl2pPr>
            <a:lvl3pPr marL="0" lvl="2" indent="0" algn="ctr">
              <a:spcBef>
                <a:spcPts val="0"/>
              </a:spcBef>
              <a:buNone/>
              <a:defRPr sz="1600">
                <a:solidFill>
                  <a:srgbClr val="FFFFFF"/>
                </a:solidFill>
                <a:latin typeface="Times New Roman"/>
                <a:ea typeface="Times New Roman"/>
                <a:cs typeface="Times New Roman"/>
                <a:sym typeface="Times New Roman"/>
              </a:defRPr>
            </a:lvl3pPr>
            <a:lvl4pPr marL="0" lvl="3" indent="0" algn="ctr">
              <a:spcBef>
                <a:spcPts val="0"/>
              </a:spcBef>
              <a:buNone/>
              <a:defRPr sz="1600">
                <a:solidFill>
                  <a:srgbClr val="FFFFFF"/>
                </a:solidFill>
                <a:latin typeface="Times New Roman"/>
                <a:ea typeface="Times New Roman"/>
                <a:cs typeface="Times New Roman"/>
                <a:sym typeface="Times New Roman"/>
              </a:defRPr>
            </a:lvl4pPr>
            <a:lvl5pPr marL="0" lvl="4" indent="0" algn="ctr">
              <a:spcBef>
                <a:spcPts val="0"/>
              </a:spcBef>
              <a:buNone/>
              <a:defRPr sz="1600">
                <a:solidFill>
                  <a:srgbClr val="FFFFFF"/>
                </a:solidFill>
                <a:latin typeface="Times New Roman"/>
                <a:ea typeface="Times New Roman"/>
                <a:cs typeface="Times New Roman"/>
                <a:sym typeface="Times New Roman"/>
              </a:defRPr>
            </a:lvl5pPr>
            <a:lvl6pPr marL="0" lvl="5" indent="0" algn="ctr">
              <a:spcBef>
                <a:spcPts val="0"/>
              </a:spcBef>
              <a:buNone/>
              <a:defRPr sz="1600">
                <a:solidFill>
                  <a:srgbClr val="FFFFFF"/>
                </a:solidFill>
                <a:latin typeface="Times New Roman"/>
                <a:ea typeface="Times New Roman"/>
                <a:cs typeface="Times New Roman"/>
                <a:sym typeface="Times New Roman"/>
              </a:defRPr>
            </a:lvl6pPr>
            <a:lvl7pPr marL="0" lvl="6" indent="0" algn="ctr">
              <a:spcBef>
                <a:spcPts val="0"/>
              </a:spcBef>
              <a:buNone/>
              <a:defRPr sz="1600">
                <a:solidFill>
                  <a:srgbClr val="FFFFFF"/>
                </a:solidFill>
                <a:latin typeface="Times New Roman"/>
                <a:ea typeface="Times New Roman"/>
                <a:cs typeface="Times New Roman"/>
                <a:sym typeface="Times New Roman"/>
              </a:defRPr>
            </a:lvl7pPr>
            <a:lvl8pPr marL="0" lvl="7" indent="0" algn="ctr">
              <a:spcBef>
                <a:spcPts val="0"/>
              </a:spcBef>
              <a:buNone/>
              <a:defRPr sz="1600">
                <a:solidFill>
                  <a:srgbClr val="FFFFFF"/>
                </a:solidFill>
                <a:latin typeface="Times New Roman"/>
                <a:ea typeface="Times New Roman"/>
                <a:cs typeface="Times New Roman"/>
                <a:sym typeface="Times New Roman"/>
              </a:defRPr>
            </a:lvl8pPr>
            <a:lvl9pPr marL="0" lvl="8" indent="0" algn="ctr">
              <a:spcBef>
                <a:spcPts val="0"/>
              </a:spcBef>
              <a:buNone/>
              <a:defRPr sz="1600">
                <a:solidFill>
                  <a:srgbClr val="FFFFFF"/>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solidFill>
          <a:schemeClr val="lt1"/>
        </a:solidFill>
        <a:effectLst/>
      </p:bgPr>
    </p:bg>
    <p:spTree>
      <p:nvGrpSpPr>
        <p:cNvPr id="1" name="Shape 105"/>
        <p:cNvGrpSpPr/>
        <p:nvPr/>
      </p:nvGrpSpPr>
      <p:grpSpPr>
        <a:xfrm>
          <a:off x="0" y="0"/>
          <a:ext cx="0" cy="0"/>
          <a:chOff x="0" y="0"/>
          <a:chExt cx="0" cy="0"/>
        </a:xfrm>
      </p:grpSpPr>
      <p:sp>
        <p:nvSpPr>
          <p:cNvPr id="106" name="Google Shape;106;p87"/>
          <p:cNvSpPr/>
          <p:nvPr/>
        </p:nvSpPr>
        <p:spPr>
          <a:xfrm>
            <a:off x="152400" y="152400"/>
            <a:ext cx="8833104" cy="3048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7" name="Google Shape;107;p87"/>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8" name="Google Shape;108;p87"/>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9" name="Google Shape;109;p87"/>
          <p:cNvSpPr/>
          <p:nvPr/>
        </p:nvSpPr>
        <p:spPr>
          <a:xfrm>
            <a:off x="0" y="0"/>
            <a:ext cx="9144000" cy="11887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0" name="Google Shape;110;p87"/>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1" name="Google Shape;111;p87"/>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2" name="Google Shape;112;p87"/>
          <p:cNvSpPr txBox="1">
            <a:spLocks noGrp="1"/>
          </p:cNvSpPr>
          <p:nvPr>
            <p:ph type="title"/>
          </p:nvPr>
        </p:nvSpPr>
        <p:spPr>
          <a:xfrm>
            <a:off x="381000" y="914400"/>
            <a:ext cx="2362200" cy="990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FFFFFF"/>
              </a:buClr>
              <a:buSzPts val="2200"/>
              <a:buFont typeface="Arial"/>
              <a:buNone/>
              <a:defRPr sz="2200" b="1">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87"/>
          <p:cNvSpPr txBox="1">
            <a:spLocks noGrp="1"/>
          </p:cNvSpPr>
          <p:nvPr>
            <p:ph type="body" idx="1"/>
          </p:nvPr>
        </p:nvSpPr>
        <p:spPr>
          <a:xfrm>
            <a:off x="381000" y="1981200"/>
            <a:ext cx="2362200" cy="4144963"/>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None/>
              <a:defRPr sz="1600">
                <a:solidFill>
                  <a:srgbClr val="FFFFFF"/>
                </a:solidFill>
              </a:defRPr>
            </a:lvl1pPr>
            <a:lvl2pPr marL="914400" lvl="1" indent="-228600" algn="l">
              <a:spcBef>
                <a:spcPts val="1000"/>
              </a:spcBef>
              <a:spcAft>
                <a:spcPts val="0"/>
              </a:spcAft>
              <a:buSzPts val="840"/>
              <a:buNone/>
              <a:defRPr sz="1200"/>
            </a:lvl2pPr>
            <a:lvl3pPr marL="1371600" lvl="2" indent="-228600" algn="l">
              <a:spcBef>
                <a:spcPts val="200"/>
              </a:spcBef>
              <a:spcAft>
                <a:spcPts val="0"/>
              </a:spcAft>
              <a:buSzPts val="7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900"/>
              <a:buFont typeface="Times New Roman"/>
              <a:buNone/>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4" name="Google Shape;114;p87"/>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15" name="Google Shape;115;p87"/>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16" name="Google Shape;116;p87"/>
          <p:cNvSpPr txBox="1">
            <a:spLocks noGrp="1"/>
          </p:cNvSpPr>
          <p:nvPr>
            <p:ph type="body" idx="2"/>
          </p:nvPr>
        </p:nvSpPr>
        <p:spPr>
          <a:xfrm>
            <a:off x="3124200" y="685800"/>
            <a:ext cx="5638800" cy="5410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7" name="Google Shape;117;p87"/>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8" name="Google Shape;118;p87"/>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9" name="Google Shape;119;p87"/>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120" name="Google Shape;120;p87"/>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1" name="Google Shape;121;p87"/>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22" name="Google Shape;122;p87"/>
          <p:cNvSpPr txBox="1">
            <a:spLocks noGrp="1"/>
          </p:cNvSpPr>
          <p:nvPr>
            <p:ph type="ftr" idx="11"/>
          </p:nvPr>
        </p:nvSpPr>
        <p:spPr>
          <a:xfrm>
            <a:off x="301752" y="6410848"/>
            <a:ext cx="338328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23"/>
        <p:cNvGrpSpPr/>
        <p:nvPr/>
      </p:nvGrpSpPr>
      <p:grpSpPr>
        <a:xfrm>
          <a:off x="0" y="0"/>
          <a:ext cx="0" cy="0"/>
          <a:chOff x="0" y="0"/>
          <a:chExt cx="0" cy="0"/>
        </a:xfrm>
      </p:grpSpPr>
      <p:cxnSp>
        <p:nvCxnSpPr>
          <p:cNvPr id="124" name="Google Shape;124;p88"/>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25" name="Google Shape;125;p8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6" name="Google Shape;126;p88"/>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7" name="Google Shape;127;p88"/>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8" name="Google Shape;128;p8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9" name="Google Shape;129;p88"/>
          <p:cNvSpPr/>
          <p:nvPr/>
        </p:nvSpPr>
        <p:spPr>
          <a:xfrm>
            <a:off x="152400" y="152400"/>
            <a:ext cx="8833104" cy="30175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0" name="Google Shape;130;p88"/>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1" name="Google Shape;131;p88"/>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2" name="Google Shape;132;p88"/>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3" name="Google Shape;133;p88"/>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4" name="Google Shape;134;p88"/>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135" name="Google Shape;135;p88"/>
          <p:cNvSpPr txBox="1">
            <a:spLocks noGrp="1"/>
          </p:cNvSpPr>
          <p:nvPr>
            <p:ph type="title"/>
          </p:nvPr>
        </p:nvSpPr>
        <p:spPr>
          <a:xfrm>
            <a:off x="3000375" y="5029200"/>
            <a:ext cx="5867400" cy="1219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2"/>
              </a:buClr>
              <a:buSzPts val="2400"/>
              <a:buFont typeface="Arial"/>
              <a:buNone/>
              <a:defRPr sz="24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6" name="Google Shape;136;p88"/>
          <p:cNvSpPr>
            <a:spLocks noGrp="1"/>
          </p:cNvSpPr>
          <p:nvPr>
            <p:ph type="pic" idx="2"/>
          </p:nvPr>
        </p:nvSpPr>
        <p:spPr>
          <a:xfrm>
            <a:off x="3000375" y="609600"/>
            <a:ext cx="5867400" cy="42672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accent1"/>
              </a:buClr>
              <a:buSzPts val="2720"/>
              <a:buFont typeface="Noto Sans Symbols"/>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440"/>
              </a:spcBef>
              <a:spcAft>
                <a:spcPts val="0"/>
              </a:spcAft>
              <a:buClr>
                <a:schemeClr val="accent2"/>
              </a:buClr>
              <a:buSzPts val="1540"/>
              <a:buFont typeface="Noto Sans Symbols"/>
              <a:buChar char="⚪"/>
              <a:defRPr sz="2200" b="0" i="0" u="none" strike="noStrike" cap="none">
                <a:solidFill>
                  <a:schemeClr val="dk2"/>
                </a:solidFill>
                <a:latin typeface="Times New Roman"/>
                <a:ea typeface="Times New Roman"/>
                <a:cs typeface="Times New Roman"/>
                <a:sym typeface="Times New Roman"/>
              </a:defRPr>
            </a:lvl2pPr>
            <a:lvl3pPr marR="0" lvl="2" algn="l" rtl="0">
              <a:spcBef>
                <a:spcPts val="400"/>
              </a:spcBef>
              <a:spcAft>
                <a:spcPts val="0"/>
              </a:spcAft>
              <a:buClr>
                <a:schemeClr val="accent3"/>
              </a:buClr>
              <a:buSzPts val="1500"/>
              <a:buFont typeface="Noto Sans Symbols"/>
              <a:buChar char="⯍"/>
              <a:defRPr sz="20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accent4"/>
              </a:buClr>
              <a:buSzPts val="1400"/>
              <a:buFont typeface="Noto Sans Symbols"/>
              <a:buChar char="🞆"/>
              <a:defRPr sz="2000" b="0" i="0" u="none" strike="noStrike" cap="none">
                <a:solidFill>
                  <a:schemeClr val="dk2"/>
                </a:solidFill>
                <a:latin typeface="Times New Roman"/>
                <a:ea typeface="Times New Roman"/>
                <a:cs typeface="Times New Roman"/>
                <a:sym typeface="Times New Roman"/>
              </a:defRPr>
            </a:lvl4pPr>
            <a:lvl5pPr marR="0" lvl="4" algn="l" rtl="0">
              <a:spcBef>
                <a:spcPts val="360"/>
              </a:spcBef>
              <a:spcAft>
                <a:spcPts val="0"/>
              </a:spcAft>
              <a:buClr>
                <a:schemeClr val="accent5"/>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R="0" lvl="5" algn="l" rtl="0">
              <a:spcBef>
                <a:spcPts val="360"/>
              </a:spcBef>
              <a:spcAft>
                <a:spcPts val="0"/>
              </a:spcAft>
              <a:buClr>
                <a:schemeClr val="accent6"/>
              </a:buClr>
              <a:buSzPts val="1440"/>
              <a:buFont typeface="Noto Sans Symbols"/>
              <a:buChar char="⚫"/>
              <a:defRPr sz="1800" b="0" i="0" u="none" strike="noStrike" cap="none">
                <a:solidFill>
                  <a:schemeClr val="dk1"/>
                </a:solidFill>
                <a:latin typeface="Times New Roman"/>
                <a:ea typeface="Times New Roman"/>
                <a:cs typeface="Times New Roman"/>
                <a:sym typeface="Times New Roman"/>
              </a:defRPr>
            </a:lvl6pPr>
            <a:lvl7pPr marR="0" lvl="6" algn="l" rtl="0">
              <a:spcBef>
                <a:spcPts val="320"/>
              </a:spcBef>
              <a:spcAft>
                <a:spcPts val="0"/>
              </a:spcAft>
              <a:buClr>
                <a:srgbClr val="B75640"/>
              </a:buClr>
              <a:buSzPts val="144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R="0" lvl="7" algn="l" rtl="0">
              <a:spcBef>
                <a:spcPts val="320"/>
              </a:spcBef>
              <a:spcAft>
                <a:spcPts val="0"/>
              </a:spcAft>
              <a:buClr>
                <a:srgbClr val="7A6B62"/>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R="0" lvl="8" algn="l" rtl="0">
              <a:spcBef>
                <a:spcPts val="280"/>
              </a:spcBef>
              <a:spcAft>
                <a:spcPts val="0"/>
              </a:spcAft>
              <a:buClr>
                <a:srgbClr val="B29D00"/>
              </a:buClr>
              <a:buSzPts val="1260"/>
              <a:buFont typeface="Times New Roman"/>
              <a:buChar char="•"/>
              <a:defRPr sz="14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37" name="Google Shape;137;p88"/>
          <p:cNvSpPr txBox="1">
            <a:spLocks noGrp="1"/>
          </p:cNvSpPr>
          <p:nvPr>
            <p:ph type="body" idx="1"/>
          </p:nvPr>
        </p:nvSpPr>
        <p:spPr>
          <a:xfrm>
            <a:off x="381000" y="990600"/>
            <a:ext cx="2438400" cy="5257800"/>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Font typeface="Times New Roman"/>
              <a:buNone/>
              <a:defRPr sz="1600">
                <a:solidFill>
                  <a:srgbClr val="FFFFFF"/>
                </a:solidFill>
              </a:defRPr>
            </a:lvl1pPr>
            <a:lvl2pPr marL="914400" lvl="1" indent="-281940" algn="l">
              <a:spcBef>
                <a:spcPts val="1000"/>
              </a:spcBef>
              <a:spcAft>
                <a:spcPts val="0"/>
              </a:spcAft>
              <a:buSzPts val="840"/>
              <a:buChar char="⚪"/>
              <a:defRPr sz="1200"/>
            </a:lvl2pPr>
            <a:lvl3pPr marL="1371600" lvl="2" indent="-276225" algn="l">
              <a:spcBef>
                <a:spcPts val="200"/>
              </a:spcBef>
              <a:spcAft>
                <a:spcPts val="0"/>
              </a:spcAft>
              <a:buSzPts val="750"/>
              <a:buChar char="⯍"/>
              <a:defRPr sz="1000"/>
            </a:lvl3pPr>
            <a:lvl4pPr marL="1828800" lvl="3" indent="-268605" algn="l">
              <a:spcBef>
                <a:spcPts val="180"/>
              </a:spcBef>
              <a:spcAft>
                <a:spcPts val="0"/>
              </a:spcAft>
              <a:buSzPts val="630"/>
              <a:buChar char="🞆"/>
              <a:defRPr sz="900"/>
            </a:lvl4pPr>
            <a:lvl5pPr marL="2286000" lvl="4" indent="-285750" algn="l">
              <a:spcBef>
                <a:spcPts val="180"/>
              </a:spcBef>
              <a:spcAft>
                <a:spcPts val="0"/>
              </a:spcAft>
              <a:buSzPts val="900"/>
              <a:buFont typeface="Times New Roman"/>
              <a:buChar char="•"/>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38" name="Google Shape;138;p88"/>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9" name="Google Shape;139;p88"/>
          <p:cNvSpPr txBox="1">
            <a:spLocks noGrp="1"/>
          </p:cNvSpPr>
          <p:nvPr>
            <p:ph type="dt" idx="10"/>
          </p:nvPr>
        </p:nvSpPr>
        <p:spPr>
          <a:xfrm>
            <a:off x="5788152"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0" name="Google Shape;140;p88"/>
          <p:cNvSpPr txBox="1">
            <a:spLocks noGrp="1"/>
          </p:cNvSpPr>
          <p:nvPr>
            <p:ph type="ftr" idx="11"/>
          </p:nvPr>
        </p:nvSpPr>
        <p:spPr>
          <a:xfrm>
            <a:off x="301752" y="6410848"/>
            <a:ext cx="35844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79"/>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 name="Google Shape;11;p79"/>
          <p:cNvSpPr/>
          <p:nvPr/>
        </p:nvSpPr>
        <p:spPr>
          <a:xfrm>
            <a:off x="0" y="0"/>
            <a:ext cx="9144000" cy="1393371"/>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 name="Google Shape;12;p79"/>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 name="Google Shape;13;p79"/>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4" name="Google Shape;14;p79"/>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 name="Google Shape;15;p7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6" name="Google Shape;16;p79"/>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7" name="Google Shape;17;p79"/>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8" name="Google Shape;18;p79"/>
          <p:cNvCxnSpPr/>
          <p:nvPr/>
        </p:nvCxnSpPr>
        <p:spPr>
          <a:xfrm>
            <a:off x="152400" y="1276743"/>
            <a:ext cx="8833104" cy="0"/>
          </a:xfrm>
          <a:prstGeom prst="straightConnector1">
            <a:avLst/>
          </a:prstGeom>
          <a:noFill/>
          <a:ln w="9525" cap="flat" cmpd="sng">
            <a:solidFill>
              <a:srgbClr val="7A9798"/>
            </a:solidFill>
            <a:prstDash val="dash"/>
            <a:round/>
            <a:headEnd type="none" w="sm" len="sm"/>
            <a:tailEnd type="none" w="sm" len="sm"/>
          </a:ln>
        </p:spPr>
      </p:cxnSp>
      <p:sp>
        <p:nvSpPr>
          <p:cNvPr id="19" name="Google Shape;19;p79"/>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20" name="Google Shape;20;p79"/>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21" name="Google Shape;21;p79"/>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marR="0" lvl="0" indent="0" algn="ctr" rtl="0">
              <a:spcBef>
                <a:spcPts val="0"/>
              </a:spcBef>
              <a:buNone/>
              <a:defRPr sz="1600" b="0" u="none">
                <a:solidFill>
                  <a:srgbClr val="7A9798"/>
                </a:solidFill>
                <a:latin typeface="Times New Roman"/>
                <a:ea typeface="Times New Roman"/>
                <a:cs typeface="Times New Roman"/>
                <a:sym typeface="Times New Roman"/>
              </a:defRPr>
            </a:lvl1pPr>
            <a:lvl2pPr marL="0" marR="0" lvl="1" indent="0" algn="ctr" rtl="0">
              <a:spcBef>
                <a:spcPts val="0"/>
              </a:spcBef>
              <a:buNone/>
              <a:defRPr sz="1600" b="0" u="none">
                <a:solidFill>
                  <a:srgbClr val="7A9798"/>
                </a:solidFill>
                <a:latin typeface="Times New Roman"/>
                <a:ea typeface="Times New Roman"/>
                <a:cs typeface="Times New Roman"/>
                <a:sym typeface="Times New Roman"/>
              </a:defRPr>
            </a:lvl2pPr>
            <a:lvl3pPr marL="0" marR="0" lvl="2" indent="0" algn="ctr" rtl="0">
              <a:spcBef>
                <a:spcPts val="0"/>
              </a:spcBef>
              <a:buNone/>
              <a:defRPr sz="1600" b="0" u="none">
                <a:solidFill>
                  <a:srgbClr val="7A9798"/>
                </a:solidFill>
                <a:latin typeface="Times New Roman"/>
                <a:ea typeface="Times New Roman"/>
                <a:cs typeface="Times New Roman"/>
                <a:sym typeface="Times New Roman"/>
              </a:defRPr>
            </a:lvl3pPr>
            <a:lvl4pPr marL="0" marR="0" lvl="3" indent="0" algn="ctr" rtl="0">
              <a:spcBef>
                <a:spcPts val="0"/>
              </a:spcBef>
              <a:buNone/>
              <a:defRPr sz="1600" b="0" u="none">
                <a:solidFill>
                  <a:srgbClr val="7A9798"/>
                </a:solidFill>
                <a:latin typeface="Times New Roman"/>
                <a:ea typeface="Times New Roman"/>
                <a:cs typeface="Times New Roman"/>
                <a:sym typeface="Times New Roman"/>
              </a:defRPr>
            </a:lvl4pPr>
            <a:lvl5pPr marL="0" marR="0" lvl="4" indent="0" algn="ctr" rtl="0">
              <a:spcBef>
                <a:spcPts val="0"/>
              </a:spcBef>
              <a:buNone/>
              <a:defRPr sz="1600" b="0" u="none">
                <a:solidFill>
                  <a:srgbClr val="7A9798"/>
                </a:solidFill>
                <a:latin typeface="Times New Roman"/>
                <a:ea typeface="Times New Roman"/>
                <a:cs typeface="Times New Roman"/>
                <a:sym typeface="Times New Roman"/>
              </a:defRPr>
            </a:lvl5pPr>
            <a:lvl6pPr marL="0" marR="0" lvl="5" indent="0" algn="ctr" rtl="0">
              <a:spcBef>
                <a:spcPts val="0"/>
              </a:spcBef>
              <a:buNone/>
              <a:defRPr sz="1600" b="0" u="none">
                <a:solidFill>
                  <a:srgbClr val="7A9798"/>
                </a:solidFill>
                <a:latin typeface="Times New Roman"/>
                <a:ea typeface="Times New Roman"/>
                <a:cs typeface="Times New Roman"/>
                <a:sym typeface="Times New Roman"/>
              </a:defRPr>
            </a:lvl6pPr>
            <a:lvl7pPr marL="0" marR="0" lvl="6" indent="0" algn="ctr" rtl="0">
              <a:spcBef>
                <a:spcPts val="0"/>
              </a:spcBef>
              <a:buNone/>
              <a:defRPr sz="1600" b="0" u="none">
                <a:solidFill>
                  <a:srgbClr val="7A9798"/>
                </a:solidFill>
                <a:latin typeface="Times New Roman"/>
                <a:ea typeface="Times New Roman"/>
                <a:cs typeface="Times New Roman"/>
                <a:sym typeface="Times New Roman"/>
              </a:defRPr>
            </a:lvl7pPr>
            <a:lvl8pPr marL="0" marR="0" lvl="7" indent="0" algn="ctr" rtl="0">
              <a:spcBef>
                <a:spcPts val="0"/>
              </a:spcBef>
              <a:buNone/>
              <a:defRPr sz="1600" b="0" u="none">
                <a:solidFill>
                  <a:srgbClr val="7A9798"/>
                </a:solidFill>
                <a:latin typeface="Times New Roman"/>
                <a:ea typeface="Times New Roman"/>
                <a:cs typeface="Times New Roman"/>
                <a:sym typeface="Times New Roman"/>
              </a:defRPr>
            </a:lvl8pPr>
            <a:lvl9pPr marL="0" marR="0" lvl="8" indent="0" algn="ctr" rtl="0">
              <a:spcBef>
                <a:spcPts val="0"/>
              </a:spcBef>
              <a:buNone/>
              <a:defRPr sz="1600" b="0" u="none">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22" name="Google Shape;22;p7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marR="0" lvl="0" algn="ctr" rtl="0">
              <a:spcBef>
                <a:spcPts val="0"/>
              </a:spcBef>
              <a:spcAft>
                <a:spcPts val="0"/>
              </a:spcAft>
              <a:buClr>
                <a:srgbClr val="7A9798"/>
              </a:buClr>
              <a:buSzPts val="3300"/>
              <a:buFont typeface="Arial"/>
              <a:buNone/>
              <a:defRPr sz="3300" b="0" i="0" u="none" strike="noStrike" cap="none">
                <a:solidFill>
                  <a:srgbClr val="7A9798"/>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79"/>
          <p:cNvSpPr txBox="1">
            <a:spLocks noGrp="1"/>
          </p:cNvSpPr>
          <p:nvPr>
            <p:ph type="body" idx="1"/>
          </p:nvPr>
        </p:nvSpPr>
        <p:spPr>
          <a:xfrm>
            <a:off x="301752" y="1524000"/>
            <a:ext cx="8534400" cy="4599432"/>
          </a:xfrm>
          <a:prstGeom prst="rect">
            <a:avLst/>
          </a:prstGeom>
          <a:noFill/>
          <a:ln>
            <a:noFill/>
          </a:ln>
        </p:spPr>
        <p:txBody>
          <a:bodyPr spcFirstLastPara="1" wrap="square" lIns="91425" tIns="45700" rIns="91425" bIns="45700" anchor="t" anchorCtr="0">
            <a:norm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Times New Roman"/>
                <a:ea typeface="Times New Roman"/>
                <a:cs typeface="Times New Roman"/>
                <a:sym typeface="Times New Roman"/>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Times New Roman"/>
                <a:ea typeface="Times New Roman"/>
                <a:cs typeface="Times New Roman"/>
                <a:sym typeface="Times New Roman"/>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accent5"/>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Times New Roman"/>
                <a:ea typeface="Times New Roman"/>
                <a:cs typeface="Times New Roman"/>
                <a:sym typeface="Times New Roman"/>
              </a:defRPr>
            </a:lvl6pPr>
            <a:lvl7pPr marL="3200400" marR="0" lvl="6" indent="-320039" algn="l" rtl="0">
              <a:spcBef>
                <a:spcPts val="320"/>
              </a:spcBef>
              <a:spcAft>
                <a:spcPts val="0"/>
              </a:spcAft>
              <a:buClr>
                <a:srgbClr val="B75640"/>
              </a:buClr>
              <a:buSzPts val="144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rgbClr val="7A6B62"/>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08609" algn="l" rtl="0">
              <a:spcBef>
                <a:spcPts val="280"/>
              </a:spcBef>
              <a:spcAft>
                <a:spcPts val="0"/>
              </a:spcAft>
              <a:buClr>
                <a:srgbClr val="B29D00"/>
              </a:buClr>
              <a:buSzPts val="1260"/>
              <a:buFont typeface="Times New Roman"/>
              <a:buChar char="•"/>
              <a:defRPr sz="1400" b="0" i="0" u="none" strike="noStrike" cap="none">
                <a:solidFill>
                  <a:schemeClr val="dk1"/>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overtylaw.homestead.com/files/Reading/PED/Administrative_Order_Regarding_the_Resumption_of_Housing_Court_Operations_Minn_Dist_Ct_2nd_Dist_Aug_19_2020_Judge_Castro_Appendix_PED19a.pdf" TargetMode="External"/><Relationship Id="rId2" Type="http://schemas.openxmlformats.org/officeDocument/2006/relationships/hyperlink" Target="http://povertylaw.homestead.com/files/Reading/PED/Standing_Order_re_60_day_period_following_the_expiration_of_the_Peacetime_Emergency_Declared_in_Executive_Order_2001_Minn_Dist_Ct_4th_Dist_July_22_2020_Appendix_PED19.pdf" TargetMode="External"/><Relationship Id="rId1" Type="http://schemas.openxmlformats.org/officeDocument/2006/relationships/slideLayout" Target="../slideLayouts/slideLayout2.xml"/><Relationship Id="rId5" Type="http://schemas.openxmlformats.org/officeDocument/2006/relationships/hyperlink" Target="http://www.mncourts.gov/Emergency.aspx" TargetMode="External"/><Relationship Id="rId4" Type="http://schemas.openxmlformats.org/officeDocument/2006/relationships/hyperlink" Target="http://povertylaw.homestead.com/files/Reading/PED/STANDING_ORDER_Anoka_Cty_Appendix_PED36.pdf"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povertylaw.homestead.com/IFP.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povertylaw.homestead.com/files/Reading/Pandemic_Eviction_Defense_and_Tenant_Claims_in_Minnesota.htm#TOC1_64" TargetMode="External"/><Relationship Id="rId2" Type="http://schemas.openxmlformats.org/officeDocument/2006/relationships/hyperlink" Target="https://mn.gov/governor/assets/EO%2020-79%20Final%20Signed%20and%20Filed%20%28002%29_tcm1055-4405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F.10." TargetMode="External"/><Relationship Id="rId2" Type="http://schemas.openxmlformats.org/officeDocument/2006/relationships/hyperlink" Target="http://povertylaw.homestead.com/files/Reading/Pandemic_Eviction_Defense_and_Tenant_Claims_in_Minnesota.htm#TOC1_36" TargetMode="External"/><Relationship Id="rId1" Type="http://schemas.openxmlformats.org/officeDocument/2006/relationships/slideLayout" Target="../slideLayouts/slideLayout2.xml"/><Relationship Id="rId4" Type="http://schemas.openxmlformats.org/officeDocument/2006/relationships/hyperlink" Target="http://povertylaw.homestead.com/files/Reading/Pandemic_Eviction_Defense_and_Tenant_Claims_in_Minnesota.htm#TOC1_7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overtylaw.homestead.com/Biolarrymcdonough.html" TargetMode="External"/><Relationship Id="rId2" Type="http://schemas.openxmlformats.org/officeDocument/2006/relationships/hyperlink" Target="mailto:mcdon056@umn.edu" TargetMode="External"/><Relationship Id="rId1" Type="http://schemas.openxmlformats.org/officeDocument/2006/relationships/slideLayout" Target="../slideLayouts/slideLayout2.xml"/><Relationship Id="rId5" Type="http://schemas.openxmlformats.org/officeDocument/2006/relationships/hyperlink" Target="https://homelinemn.org/staff/rachael-sterling/" TargetMode="External"/><Relationship Id="rId4" Type="http://schemas.openxmlformats.org/officeDocument/2006/relationships/hyperlink" Target="mailto:rachaels@homelinemn.org"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F." TargetMode="External"/><Relationship Id="rId2" Type="http://schemas.openxmlformats.org/officeDocument/2006/relationships/hyperlink" Target="http://povertylaw.homestead.com/files/Reading/Pandemic_Eviction_Defense_and_Tenant_Claims_in_Minnesota.htm#TOC1_77"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G.16." TargetMode="External"/><Relationship Id="rId2" Type="http://schemas.openxmlformats.org/officeDocument/2006/relationships/hyperlink" Target="http://povertylaw.homestead.com/files/Reading/Pandemic_Eviction_Defense_and_Tenant_Claims_in_Minnesota.htm#TOC1_8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G.19." TargetMode="External"/><Relationship Id="rId2" Type="http://schemas.openxmlformats.org/officeDocument/2006/relationships/hyperlink" Target="http://povertylaw.homestead.com/files/Reading/Pandemic_Eviction_Defense_and_Tenant_Claims_in_Minnesota.htm#TOC1_90" TargetMode="External"/><Relationship Id="rId1" Type="http://schemas.openxmlformats.org/officeDocument/2006/relationships/slideLayout" Target="../slideLayouts/slideLayout2.xml"/><Relationship Id="rId4" Type="http://schemas.openxmlformats.org/officeDocument/2006/relationships/hyperlink" Target="http://povertylaw.homestead.com/files/Reading/Pandemic_Eviction_Defense_and_Tenant_Claims_in_Minnesota.htm#TOC1_93"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povertylaw.homestead.com/files/Reading/Pandemic_Eviction_Defense_and_Tenant_Claims_in_Minnesota.htm#TOC1_96" TargetMode="External"/><Relationship Id="rId2" Type="http://schemas.openxmlformats.org/officeDocument/2006/relationships/hyperlink" Target="http://povertylaw.homestead.com/files/Reading/Pandemic_Eviction_Defense_and_Tenant_Claims_in_Minnesota.htm#TOC1_71" TargetMode="External"/><Relationship Id="rId1" Type="http://schemas.openxmlformats.org/officeDocument/2006/relationships/slideLayout" Target="../slideLayouts/slideLayout2.xml"/><Relationship Id="rId5" Type="http://schemas.openxmlformats.org/officeDocument/2006/relationships/hyperlink" Target="http://povertylaw.homestead.com/files/Reading/Residential_Eviction_Defense_in_Minnesota.htm#VI.G.1." TargetMode="External"/><Relationship Id="rId4" Type="http://schemas.openxmlformats.org/officeDocument/2006/relationships/hyperlink" Target="http://povertylaw.homestead.com/files/Reading/Residential_Eviction_Defense_in_Minnesota.htm#VI.G.19."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G.9." TargetMode="External"/><Relationship Id="rId2" Type="http://schemas.openxmlformats.org/officeDocument/2006/relationships/hyperlink" Target="http://povertylaw.homestead.com/files/Reading/Residential_Eviction_Defense_in_Minnesota.htm#VI.G.4." TargetMode="External"/><Relationship Id="rId1" Type="http://schemas.openxmlformats.org/officeDocument/2006/relationships/slideLayout" Target="../slideLayouts/slideLayout2.xml"/><Relationship Id="rId5" Type="http://schemas.openxmlformats.org/officeDocument/2006/relationships/hyperlink" Target="http://povertylaw.homestead.com/files/Reading/Residential_Eviction_Defense_in_Minnesota.htm#TOC1_345" TargetMode="External"/><Relationship Id="rId4" Type="http://schemas.openxmlformats.org/officeDocument/2006/relationships/hyperlink" Target="http://povertylaw.homestead.com/files/Reading/Residential_Eviction_Defense_in_Minnesota.htm#TOC1_338"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TOC1_335" TargetMode="External"/><Relationship Id="rId2" Type="http://schemas.openxmlformats.org/officeDocument/2006/relationships/hyperlink" Target="http://povertylaw.homestead.com/files/Reading/Residential_Eviction_Defense_in_Minnesota.htm#TOC1_323" TargetMode="External"/><Relationship Id="rId1" Type="http://schemas.openxmlformats.org/officeDocument/2006/relationships/slideLayout" Target="../slideLayouts/slideLayout2.xml"/><Relationship Id="rId5" Type="http://schemas.openxmlformats.org/officeDocument/2006/relationships/hyperlink" Target="http://povertylaw.homestead.com/files/Reading/Residential_Eviction_Defense_in_Minnesota.htm#VI.G.10." TargetMode="External"/><Relationship Id="rId4" Type="http://schemas.openxmlformats.org/officeDocument/2006/relationships/hyperlink" Target="http://povertylaw.homestead.com/files/Reading/Residential_Eviction_Defense_in_Minnesota.htm#VI.G.11."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II.E.5." TargetMode="External"/><Relationship Id="rId2" Type="http://schemas.openxmlformats.org/officeDocument/2006/relationships/hyperlink" Target="http://povertylaw.homestead.com/files/Reading/Residential_Eviction_Defense_in_Minnesota.htm#TOC1_380" TargetMode="External"/><Relationship Id="rId1" Type="http://schemas.openxmlformats.org/officeDocument/2006/relationships/slideLayout" Target="../slideLayouts/slideLayout2.xml"/><Relationship Id="rId4" Type="http://schemas.openxmlformats.org/officeDocument/2006/relationships/hyperlink" Target="http://povertylaw.homestead.com/files/Reading/Residential_Eviction_Defense_in_Minnesota.htm#TOC1_370"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www.revisor.mn.gov/laws/2021/1/Session+Law/Chapter/8/"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renthelpmn.or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TOC2_471" TargetMode="External"/><Relationship Id="rId2" Type="http://schemas.openxmlformats.org/officeDocument/2006/relationships/hyperlink" Target="http://povertylaw.homestead.com/files/Reading/Residential_Eviction_Defense_in_Minnesota.htm#VI.G.1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E.2.c." TargetMode="External"/><Relationship Id="rId2" Type="http://schemas.openxmlformats.org/officeDocument/2006/relationships/hyperlink" Target="http://povertylaw.homestead.com/files/Reading/Residential_Eviction_Defense_in_Minnesota.htm#VI.E.1" TargetMode="External"/><Relationship Id="rId1" Type="http://schemas.openxmlformats.org/officeDocument/2006/relationships/slideLayout" Target="../slideLayouts/slideLayout2.xml"/><Relationship Id="rId4" Type="http://schemas.openxmlformats.org/officeDocument/2006/relationships/hyperlink" Target="http://povertylaw.homestead.com/files/Reading/Residential_Eviction_Defense_in_Minnesota.htm#VI.E.18."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E.13." TargetMode="External"/><Relationship Id="rId2" Type="http://schemas.openxmlformats.org/officeDocument/2006/relationships/hyperlink" Target="http://povertylaw.homestead.com/files/Reading/Residential_Eviction_Defense_in_Minnesota.htm#VI.E.10." TargetMode="External"/><Relationship Id="rId1" Type="http://schemas.openxmlformats.org/officeDocument/2006/relationships/slideLayout" Target="../slideLayouts/slideLayout2.xml"/><Relationship Id="rId6" Type="http://schemas.openxmlformats.org/officeDocument/2006/relationships/hyperlink" Target="http://povertylaw.homestead.com/files/Reading/Residential_Eviction_Defense_in_Minnesota.htm#VI.E.20." TargetMode="External"/><Relationship Id="rId5" Type="http://schemas.openxmlformats.org/officeDocument/2006/relationships/hyperlink" Target="http://povertylaw.homestead.com/files/Reading/RED-Appendix/614_Co_v_D_H_Overmayer_Co_Inc_First_and_Second_Interlocutory_orders_No_204678_Minn_Dist_Ct_2nd_Dist_Apr_22_and_July_9_1972_Appendix_54_CCF02252021.pdf" TargetMode="External"/><Relationship Id="rId4" Type="http://schemas.openxmlformats.org/officeDocument/2006/relationships/hyperlink" Target="http://povertylaw.homestead.com/files/Reading/Residential_Eviction_Defense_in_Minnesota.htm#TOC1_169"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www.revisor.mn.gov/laws/2021/1/Session+Law/Chapter/8/"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povertylaw.homestead.com/files/Reading/Residential_Eviction_Defense_in_Minnesota.htm#VI.G.19."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revisor.mn.gov/laws/2021/1/Session+Law/Chapter/8/"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revisor.mn.gov/laws/2021/1/Session+Law/Chapter/8/"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renthelpmn.org/" TargetMode="External"/><Relationship Id="rId2" Type="http://schemas.openxmlformats.org/officeDocument/2006/relationships/hyperlink" Target="https://www.mnhousing.gov/sites/np/covid19emergencyrentalassistance" TargetMode="External"/><Relationship Id="rId1" Type="http://schemas.openxmlformats.org/officeDocument/2006/relationships/slideLayout" Target="../slideLayouts/slideLayout2.xml"/><Relationship Id="rId6" Type="http://schemas.openxmlformats.org/officeDocument/2006/relationships/hyperlink" Target="https://housinglink.org/List/emergency-rental-assistance" TargetMode="External"/><Relationship Id="rId5" Type="http://schemas.openxmlformats.org/officeDocument/2006/relationships/hyperlink" Target="https://www.mnhousing.gov/sites/Satellite?c=Page&amp;cid=1520382340548&amp;pagename=External%2FPage%2FEXTStandardLayout" TargetMode="External"/><Relationship Id="rId4" Type="http://schemas.openxmlformats.org/officeDocument/2006/relationships/hyperlink" Target="http://youtu.be/2nTW9VQ7zWg"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www.211unitedway.org/" TargetMode="External"/><Relationship Id="rId3" Type="http://schemas.openxmlformats.org/officeDocument/2006/relationships/hyperlink" Target="http://neighb.org/" TargetMode="External"/><Relationship Id="rId7" Type="http://schemas.openxmlformats.org/officeDocument/2006/relationships/hyperlink" Target="https://applymn.dhs.mn.gov/online-app-web/spring/public/process-login?execution=e1s1" TargetMode="External"/><Relationship Id="rId2" Type="http://schemas.openxmlformats.org/officeDocument/2006/relationships/hyperlink" Target="https://www.hennepin.us/rent-help" TargetMode="External"/><Relationship Id="rId1" Type="http://schemas.openxmlformats.org/officeDocument/2006/relationships/slideLayout" Target="../slideLayouts/slideLayout2.xml"/><Relationship Id="rId6" Type="http://schemas.openxmlformats.org/officeDocument/2006/relationships/hyperlink" Target="https://www.housinglink.org/HousingResources/housingtips/EmergencyAssistance" TargetMode="External"/><Relationship Id="rId5" Type="http://schemas.openxmlformats.org/officeDocument/2006/relationships/hyperlink" Target="https://www.anokacounty.us/2689/Basic-Needs" TargetMode="External"/><Relationship Id="rId4" Type="http://schemas.openxmlformats.org/officeDocument/2006/relationships/hyperlink" Target="https://www.ramseycounty.us/residents/assistance-support/assistance/financial-assistance/emergency-assistance" TargetMode="External"/><Relationship Id="rId9" Type="http://schemas.openxmlformats.org/officeDocument/2006/relationships/hyperlink" Target="https://nlihc.org/rental-assistance"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ww.housinglink.org/" TargetMode="External"/><Relationship Id="rId2" Type="http://schemas.openxmlformats.org/officeDocument/2006/relationships/hyperlink" Target="mailto:info@housinglink.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overtylaw.homestead.com/HousingLawinMinnesota.html" TargetMode="External"/><Relationship Id="rId7" Type="http://schemas.openxmlformats.org/officeDocument/2006/relationships/hyperlink" Target="https://mncourts.libguides.com/covid19/housing#s-lg-box-wrapper-2796321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lawhelpmn.org/" TargetMode="External"/><Relationship Id="rId5" Type="http://schemas.openxmlformats.org/officeDocument/2006/relationships/hyperlink" Target="https://homelinemn.org/" TargetMode="External"/><Relationship Id="rId4" Type="http://schemas.openxmlformats.org/officeDocument/2006/relationships/hyperlink" Target="http://povertylaw.homestead.com/PandemicEvictionandOtherHousingLawsandRules.html"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communitymediationmn.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info@CommunityMediationMN.org"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lsnmlaw.org/" TargetMode="External"/><Relationship Id="rId3" Type="http://schemas.openxmlformats.org/officeDocument/2006/relationships/hyperlink" Target="https://www.centralmnlegal.org/" TargetMode="External"/><Relationship Id="rId7" Type="http://schemas.openxmlformats.org/officeDocument/2006/relationships/hyperlink" Target="http://laocmn.org/" TargetMode="External"/><Relationship Id="rId2" Type="http://schemas.openxmlformats.org/officeDocument/2006/relationships/hyperlink" Target="https://alslegal.org/" TargetMode="External"/><Relationship Id="rId1" Type="http://schemas.openxmlformats.org/officeDocument/2006/relationships/slideLayout" Target="../slideLayouts/slideLayout2.xml"/><Relationship Id="rId6" Type="http://schemas.openxmlformats.org/officeDocument/2006/relationships/hyperlink" Target="http://www.dakotalegal.org/" TargetMode="External"/><Relationship Id="rId11" Type="http://schemas.openxmlformats.org/officeDocument/2006/relationships/hyperlink" Target="https://www.vlnmn.org/" TargetMode="External"/><Relationship Id="rId5" Type="http://schemas.openxmlformats.org/officeDocument/2006/relationships/hyperlink" Target="http://lasnem.org/" TargetMode="External"/><Relationship Id="rId10" Type="http://schemas.openxmlformats.org/officeDocument/2006/relationships/hyperlink" Target="https://www.smrls.org/" TargetMode="External"/><Relationship Id="rId4" Type="http://schemas.openxmlformats.org/officeDocument/2006/relationships/hyperlink" Target="http://www.anokajudicare.org/" TargetMode="External"/><Relationship Id="rId9" Type="http://schemas.openxmlformats.org/officeDocument/2006/relationships/hyperlink" Target="https://mylegalaid.org/"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homelinemn.org/" TargetMode="External"/><Relationship Id="rId2" Type="http://schemas.openxmlformats.org/officeDocument/2006/relationships/hyperlink" Target="https://www.mnlegaladvice.org/" TargetMode="External"/><Relationship Id="rId1" Type="http://schemas.openxmlformats.org/officeDocument/2006/relationships/slideLayout" Target="../slideLayouts/slideLayout2.xml"/><Relationship Id="rId6" Type="http://schemas.openxmlformats.org/officeDocument/2006/relationships/hyperlink" Target="https://www.inquilinxsunidxs.org/" TargetMode="External"/><Relationship Id="rId5" Type="http://schemas.openxmlformats.org/officeDocument/2006/relationships/hyperlink" Target="https://communitymediationmn.org/" TargetMode="External"/><Relationship Id="rId4" Type="http://schemas.openxmlformats.org/officeDocument/2006/relationships/hyperlink" Target="https://www.mnjustice.org/"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www.vlnmn.org/" TargetMode="External"/><Relationship Id="rId3" Type="http://schemas.openxmlformats.org/officeDocument/2006/relationships/hyperlink" Target="https://www.hjcmn.org/" TargetMode="External"/><Relationship Id="rId7" Type="http://schemas.openxmlformats.org/officeDocument/2006/relationships/hyperlink" Target="https://www.inquilinxsunidxs.org/" TargetMode="External"/><Relationship Id="rId2" Type="http://schemas.openxmlformats.org/officeDocument/2006/relationships/hyperlink" Target="https://homelinemn.org/" TargetMode="External"/><Relationship Id="rId1" Type="http://schemas.openxmlformats.org/officeDocument/2006/relationships/slideLayout" Target="../slideLayouts/slideLayout2.xml"/><Relationship Id="rId6" Type="http://schemas.openxmlformats.org/officeDocument/2006/relationships/hyperlink" Target="https://www.lawyerscommittee.org/" TargetMode="External"/><Relationship Id="rId5" Type="http://schemas.openxmlformats.org/officeDocument/2006/relationships/hyperlink" Target="https://mylegalaid.org/" TargetMode="External"/><Relationship Id="rId10" Type="http://schemas.openxmlformats.org/officeDocument/2006/relationships/hyperlink" Target="https://nlihc.org/" TargetMode="External"/><Relationship Id="rId4" Type="http://schemas.openxmlformats.org/officeDocument/2006/relationships/hyperlink" Target="http://povertylaw.homestead.com/HousingLawinMinnesota.html" TargetMode="External"/><Relationship Id="rId9" Type="http://schemas.openxmlformats.org/officeDocument/2006/relationships/hyperlink" Target="https://www.nhlp.org/"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n.gov/portal/government/local/counties/" TargetMode="External"/><Relationship Id="rId3" Type="http://schemas.openxmlformats.org/officeDocument/2006/relationships/hyperlink" Target="http://www.ag.state.mn.us/" TargetMode="External"/><Relationship Id="rId7" Type="http://schemas.openxmlformats.org/officeDocument/2006/relationships/hyperlink" Target="https://www.house.leg.state.mn.us/members/" TargetMode="External"/><Relationship Id="rId2" Type="http://schemas.openxmlformats.org/officeDocument/2006/relationships/hyperlink" Target="https://mn.gov/governor/about/timwalz/" TargetMode="External"/><Relationship Id="rId1" Type="http://schemas.openxmlformats.org/officeDocument/2006/relationships/slideLayout" Target="../slideLayouts/slideLayout2.xml"/><Relationship Id="rId6" Type="http://schemas.openxmlformats.org/officeDocument/2006/relationships/hyperlink" Target="https://www.senate.mn/" TargetMode="External"/><Relationship Id="rId5" Type="http://schemas.openxmlformats.org/officeDocument/2006/relationships/hyperlink" Target="https://mn.gov/mdhr/about/staff/commissioner.jsp" TargetMode="External"/><Relationship Id="rId4" Type="http://schemas.openxmlformats.org/officeDocument/2006/relationships/hyperlink" Target="http://www.mnhousing.gov/sites/np/leadership" TargetMode="External"/><Relationship Id="rId9" Type="http://schemas.openxmlformats.org/officeDocument/2006/relationships/hyperlink" Target="https://mn.gov/portal/government/local/cities/"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www.mncourts.gov/Find-Courts.aspx" TargetMode="External"/><Relationship Id="rId3" Type="http://schemas.openxmlformats.org/officeDocument/2006/relationships/hyperlink" Target="https://www.whitehouse.gov/" TargetMode="External"/><Relationship Id="rId7" Type="http://schemas.openxmlformats.org/officeDocument/2006/relationships/hyperlink" Target="https://www.hud.gov/" TargetMode="External"/><Relationship Id="rId2" Type="http://schemas.openxmlformats.org/officeDocument/2006/relationships/hyperlink" Target="https://www.mncourts.gov/SupremeCourt.aspx" TargetMode="External"/><Relationship Id="rId1" Type="http://schemas.openxmlformats.org/officeDocument/2006/relationships/slideLayout" Target="../slideLayouts/slideLayout2.xml"/><Relationship Id="rId6" Type="http://schemas.openxmlformats.org/officeDocument/2006/relationships/hyperlink" Target="https://www.cdc.gov/" TargetMode="External"/><Relationship Id="rId5" Type="http://schemas.openxmlformats.org/officeDocument/2006/relationships/hyperlink" Target="https://www.house.gov/" TargetMode="External"/><Relationship Id="rId4" Type="http://schemas.openxmlformats.org/officeDocument/2006/relationships/hyperlink" Target="https://www.senate.gov/"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mailto:mcdon056@umn.ed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homelinemn.org/staff/rachael-sterling/" TargetMode="External"/><Relationship Id="rId5" Type="http://schemas.openxmlformats.org/officeDocument/2006/relationships/hyperlink" Target="mailto:rachaels@homelinemn.org" TargetMode="External"/><Relationship Id="rId4" Type="http://schemas.openxmlformats.org/officeDocument/2006/relationships/hyperlink" Target="http://povertylaw.homestead.com/Biolarrymcdonough.html"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revisor.mn.gov/laws/2021/1/Session+Law/Chapter/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evisor.mn.gov/statutes/cite/504b"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ncourts.gov/mncourtsgov/media/Implementation-Committee/Report-and-Recommendations-to-Minnesota-Supreme-Court-reduced-size.pdf" TargetMode="External"/><Relationship Id="rId2" Type="http://schemas.openxmlformats.org/officeDocument/2006/relationships/hyperlink" Target="https://mncourts.gov/mncourtsgov/media/Appellate/Supreme%20Court/RecentRulesOrders/Administrative-Order-Implementing-Legal-Paraprofessional-Pilot-Projec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mncourts.gov/mncourtsgov/media/CourtForms/HOU101.pdf?ex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
          <p:cNvSpPr txBox="1">
            <a:spLocks noGrp="1"/>
          </p:cNvSpPr>
          <p:nvPr>
            <p:ph type="subTitle" idx="1"/>
          </p:nvPr>
        </p:nvSpPr>
        <p:spPr>
          <a:xfrm>
            <a:off x="1371600" y="2819400"/>
            <a:ext cx="6400800" cy="31242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360"/>
              <a:buNone/>
            </a:pPr>
            <a:endParaRPr dirty="0"/>
          </a:p>
          <a:p>
            <a:pPr marL="0" lvl="0" indent="0" algn="ctr" rtl="0">
              <a:spcBef>
                <a:spcPts val="320"/>
              </a:spcBef>
              <a:spcAft>
                <a:spcPts val="0"/>
              </a:spcAft>
              <a:buSzPts val="1360"/>
              <a:buNone/>
            </a:pPr>
            <a:endParaRPr dirty="0"/>
          </a:p>
          <a:p>
            <a:r>
              <a:rPr lang="en-US" dirty="0"/>
              <a:t>By Lawrence McDonough and Rachael Sterling</a:t>
            </a:r>
          </a:p>
          <a:p>
            <a:r>
              <a:rPr lang="en-US" dirty="0"/>
              <a:t>Attorneys at Law</a:t>
            </a:r>
          </a:p>
          <a:p>
            <a:endParaRPr lang="en-US" dirty="0"/>
          </a:p>
          <a:p>
            <a:pPr marL="0" lvl="0" indent="0"/>
            <a:r>
              <a:rPr lang="en-US" dirty="0"/>
              <a:t>July 15, 2021</a:t>
            </a:r>
          </a:p>
          <a:p>
            <a:pPr marL="0" lvl="0" indent="0" algn="ctr" rtl="0">
              <a:spcBef>
                <a:spcPts val="320"/>
              </a:spcBef>
              <a:spcAft>
                <a:spcPts val="0"/>
              </a:spcAft>
              <a:buSzPts val="1360"/>
              <a:buNone/>
            </a:pPr>
            <a:endParaRPr dirty="0"/>
          </a:p>
        </p:txBody>
      </p:sp>
      <p:sp>
        <p:nvSpPr>
          <p:cNvPr id="168" name="Google Shape;168;p1"/>
          <p:cNvSpPr txBox="1">
            <a:spLocks noGrp="1"/>
          </p:cNvSpPr>
          <p:nvPr>
            <p:ph type="ctrTitle"/>
          </p:nvPr>
        </p:nvSpPr>
        <p:spPr>
          <a:xfrm>
            <a:off x="685800" y="685800"/>
            <a:ext cx="7772400" cy="1524000"/>
          </a:xfrm>
          <a:prstGeom prst="rect">
            <a:avLst/>
          </a:prstGeom>
          <a:noFill/>
          <a:ln>
            <a:noFill/>
          </a:ln>
        </p:spPr>
        <p:txBody>
          <a:bodyPr spcFirstLastPara="1" wrap="square" lIns="91425" tIns="45700" rIns="91425" bIns="45700" anchor="b" anchorCtr="0">
            <a:normAutofit/>
          </a:bodyPr>
          <a:lstStyle/>
          <a:p>
            <a:pPr lvl="0">
              <a:buSzPts val="3780"/>
            </a:pPr>
            <a:r>
              <a:rPr lang="en-US" dirty="0"/>
              <a:t>Eviction Defense During the Minnesota Eviction Transition</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50A9-2B29-4BF4-A9C4-AF32777292D9}"/>
              </a:ext>
            </a:extLst>
          </p:cNvPr>
          <p:cNvSpPr>
            <a:spLocks noGrp="1"/>
          </p:cNvSpPr>
          <p:nvPr>
            <p:ph type="title"/>
          </p:nvPr>
        </p:nvSpPr>
        <p:spPr/>
        <p:txBody>
          <a:bodyPr/>
          <a:lstStyle/>
          <a:p>
            <a:r>
              <a:rPr lang="en-US" dirty="0"/>
              <a:t>Court Orders</a:t>
            </a:r>
          </a:p>
        </p:txBody>
      </p:sp>
      <p:sp>
        <p:nvSpPr>
          <p:cNvPr id="3" name="Content Placeholder 2">
            <a:extLst>
              <a:ext uri="{FF2B5EF4-FFF2-40B4-BE49-F238E27FC236}">
                <a16:creationId xmlns:a16="http://schemas.microsoft.com/office/drawing/2014/main" id="{DB51DAA9-E012-4FC3-8630-FDFD5A837E41}"/>
              </a:ext>
            </a:extLst>
          </p:cNvPr>
          <p:cNvSpPr>
            <a:spLocks noGrp="1"/>
          </p:cNvSpPr>
          <p:nvPr>
            <p:ph sz="quarter" idx="1"/>
          </p:nvPr>
        </p:nvSpPr>
        <p:spPr/>
        <p:txBody>
          <a:bodyPr>
            <a:normAutofit fontScale="85000" lnSpcReduction="20000"/>
          </a:bodyPr>
          <a:lstStyle/>
          <a:p>
            <a:pPr indent="-457200">
              <a:spcBef>
                <a:spcPts val="0"/>
              </a:spcBef>
            </a:pPr>
            <a:endParaRPr lang="en-US" sz="2800" dirty="0"/>
          </a:p>
          <a:p>
            <a:pPr indent="-457200">
              <a:spcBef>
                <a:spcPts val="0"/>
              </a:spcBef>
              <a:buFont typeface="Arial" panose="020B0604020202020204" pitchFamily="34" charset="0"/>
              <a:buChar char="•"/>
            </a:pPr>
            <a:r>
              <a:rPr lang="en-US" sz="2800" i="1" dirty="0">
                <a:hlinkClick r:id="rId2"/>
              </a:rPr>
              <a:t>Standing Order re 60 day period following the expiration of the Peacetime Emergency Declared in Executive Order 20-01 </a:t>
            </a:r>
            <a:r>
              <a:rPr lang="en-US" sz="2800" dirty="0">
                <a:hlinkClick r:id="rId2"/>
              </a:rPr>
              <a:t>(Minn. Dist. Ct. 4th Dist. July 22, 2020) (Judge Robiner) (Appendix PED-19)</a:t>
            </a:r>
            <a:endParaRPr lang="en-US" sz="2800" dirty="0"/>
          </a:p>
          <a:p>
            <a:pPr indent="-457200">
              <a:buFont typeface="Arial" panose="020B0604020202020204" pitchFamily="34" charset="0"/>
              <a:buChar char="•"/>
            </a:pPr>
            <a:r>
              <a:rPr lang="en-US" i="1" dirty="0">
                <a:hlinkClick r:id="rId3"/>
              </a:rPr>
              <a:t>Administrative Order Regarding the Resumption of Housing Court Operations</a:t>
            </a:r>
            <a:r>
              <a:rPr lang="en-US" dirty="0">
                <a:hlinkClick r:id="rId3"/>
              </a:rPr>
              <a:t> (Minn. Dist. Ct. 2nd Dist. Aug. 19, 2020) (Judge Castro) (Appendix PED-19a)</a:t>
            </a:r>
            <a:endParaRPr lang="en-US" dirty="0"/>
          </a:p>
          <a:p>
            <a:pPr indent="-457200">
              <a:buFont typeface="Arial" panose="020B0604020202020204" pitchFamily="34" charset="0"/>
              <a:buChar char="•"/>
            </a:pPr>
            <a:r>
              <a:rPr lang="en-US" dirty="0">
                <a:hlinkClick r:id="rId4"/>
              </a:rPr>
              <a:t>STANDING ORDER Re: 60 day period following the expiration of the Peacetime Emergency Declared in Executive Order 20-01 (Minn. Dist. Ct. 10th Dist. Anoka </a:t>
            </a:r>
            <a:r>
              <a:rPr lang="en-US" dirty="0" err="1">
                <a:hlinkClick r:id="rId4"/>
              </a:rPr>
              <a:t>Cty</a:t>
            </a:r>
            <a:r>
              <a:rPr lang="en-US" dirty="0">
                <a:hlinkClick r:id="rId4"/>
              </a:rPr>
              <a:t>. Oct. 29, 2020) (Judge Fountain Lindberg) (Appendix PED-36)</a:t>
            </a:r>
            <a:endParaRPr lang="en-US" dirty="0"/>
          </a:p>
          <a:p>
            <a:pPr marL="457200" indent="-457200">
              <a:buFont typeface="Arial" panose="020B0604020202020204" pitchFamily="34" charset="0"/>
              <a:buChar char="•"/>
            </a:pPr>
            <a:r>
              <a:rPr lang="en-US" dirty="0"/>
              <a:t>Other Minnesota Supreme Court and District Court pandemic orders are posted </a:t>
            </a:r>
            <a:r>
              <a:rPr lang="en-US" dirty="0">
                <a:hlinkClick r:id="rId5"/>
              </a:rPr>
              <a:t>here</a:t>
            </a:r>
            <a:r>
              <a:rPr lang="en-US" dirty="0"/>
              <a:t>.</a:t>
            </a:r>
          </a:p>
          <a:p>
            <a:endParaRPr lang="en-US" dirty="0"/>
          </a:p>
        </p:txBody>
      </p:sp>
    </p:spTree>
    <p:extLst>
      <p:ext uri="{BB962C8B-B14F-4D97-AF65-F5344CB8AC3E}">
        <p14:creationId xmlns:p14="http://schemas.microsoft.com/office/powerpoint/2010/main" val="3092332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0"/>
          <p:cNvSpPr txBox="1">
            <a:spLocks noGrp="1"/>
          </p:cNvSpPr>
          <p:nvPr>
            <p:ph type="title"/>
          </p:nvPr>
        </p:nvSpPr>
        <p:spPr>
          <a:xfrm>
            <a:off x="301752" y="228600"/>
            <a:ext cx="8534400" cy="7590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Methods of Service</a:t>
            </a:r>
            <a:endParaRPr dirty="0"/>
          </a:p>
        </p:txBody>
      </p:sp>
      <p:sp>
        <p:nvSpPr>
          <p:cNvPr id="222" name="Google Shape;222;p1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337"/>
              </a:spcBef>
              <a:spcAft>
                <a:spcPts val="0"/>
              </a:spcAft>
              <a:buNone/>
            </a:pPr>
            <a:r>
              <a:rPr lang="en-US" sz="1687" b="1" dirty="0"/>
              <a:t>Service must be complete at least 7 days before the first hearing</a:t>
            </a:r>
            <a:endParaRPr sz="1687" dirty="0"/>
          </a:p>
          <a:p>
            <a:pPr marL="0" lvl="0" indent="0" algn="l" rtl="0">
              <a:lnSpc>
                <a:spcPct val="80000"/>
              </a:lnSpc>
              <a:spcBef>
                <a:spcPts val="337"/>
              </a:spcBef>
              <a:spcAft>
                <a:spcPts val="0"/>
              </a:spcAft>
              <a:buSzPts val="1434"/>
              <a:buNone/>
            </a:pPr>
            <a:endParaRPr sz="1687" dirty="0"/>
          </a:p>
          <a:p>
            <a:pPr marL="0" lvl="0" indent="0" algn="l" rtl="0">
              <a:lnSpc>
                <a:spcPct val="80000"/>
              </a:lnSpc>
              <a:spcBef>
                <a:spcPts val="337"/>
              </a:spcBef>
              <a:spcAft>
                <a:spcPts val="0"/>
              </a:spcAft>
              <a:buSzPts val="1434"/>
              <a:buNone/>
            </a:pPr>
            <a:r>
              <a:rPr lang="en-US" sz="1687" dirty="0"/>
              <a:t>Minn. Stat. § 504B.331 (formerly § 566.06) provides:</a:t>
            </a:r>
            <a:endParaRPr dirty="0"/>
          </a:p>
          <a:p>
            <a:pPr marL="457200" lvl="0" indent="-457200" algn="l" rtl="0">
              <a:lnSpc>
                <a:spcPct val="80000"/>
              </a:lnSpc>
              <a:spcBef>
                <a:spcPts val="337"/>
              </a:spcBef>
              <a:spcAft>
                <a:spcPts val="0"/>
              </a:spcAft>
              <a:buSzPts val="1434"/>
              <a:buFont typeface="Arial"/>
              <a:buChar char="•"/>
            </a:pPr>
            <a:r>
              <a:rPr lang="en-US" sz="1687" dirty="0"/>
              <a:t>Personal service</a:t>
            </a:r>
            <a:endParaRPr dirty="0"/>
          </a:p>
          <a:p>
            <a:pPr marL="457200" lvl="0" indent="-457200" algn="l" rtl="0">
              <a:lnSpc>
                <a:spcPct val="80000"/>
              </a:lnSpc>
              <a:spcBef>
                <a:spcPts val="337"/>
              </a:spcBef>
              <a:spcAft>
                <a:spcPts val="0"/>
              </a:spcAft>
              <a:buSzPts val="1434"/>
              <a:buFont typeface="Arial"/>
              <a:buChar char="•"/>
            </a:pPr>
            <a:r>
              <a:rPr lang="en-US" sz="1687" dirty="0"/>
              <a:t>If the defendant cannot be found in the county, the summons may be served at least seven days before the date of the court appearance by leaving a copy at the defendant's last usual place of abode with a person of suitable age and discretion residing there</a:t>
            </a:r>
            <a:endParaRPr dirty="0"/>
          </a:p>
          <a:p>
            <a:pPr marL="457200" lvl="0" indent="-457199" algn="l" rtl="0">
              <a:lnSpc>
                <a:spcPct val="80000"/>
              </a:lnSpc>
              <a:spcBef>
                <a:spcPts val="337"/>
              </a:spcBef>
              <a:spcAft>
                <a:spcPts val="0"/>
              </a:spcAft>
              <a:buSzPts val="1434"/>
              <a:buFont typeface="Arial"/>
              <a:buChar char="•"/>
            </a:pPr>
            <a:r>
              <a:rPr lang="en-US" sz="1687" dirty="0"/>
              <a:t>Mail and posting sequence: </a:t>
            </a:r>
            <a:endParaRPr sz="1687" dirty="0"/>
          </a:p>
          <a:p>
            <a:pPr marL="457200" lvl="0" indent="0" algn="l" rtl="0">
              <a:lnSpc>
                <a:spcPct val="80000"/>
              </a:lnSpc>
              <a:spcBef>
                <a:spcPts val="337"/>
              </a:spcBef>
              <a:spcAft>
                <a:spcPts val="0"/>
              </a:spcAft>
              <a:buNone/>
            </a:pPr>
            <a:r>
              <a:rPr lang="en-US" sz="1687" dirty="0"/>
              <a:t>(1) Defendants cannot be found in the county, </a:t>
            </a:r>
            <a:endParaRPr sz="1687" dirty="0"/>
          </a:p>
          <a:p>
            <a:pPr marL="457200" lvl="0" indent="0" algn="l" rtl="0">
              <a:lnSpc>
                <a:spcPct val="80000"/>
              </a:lnSpc>
              <a:spcBef>
                <a:spcPts val="337"/>
              </a:spcBef>
              <a:spcAft>
                <a:spcPts val="0"/>
              </a:spcAft>
              <a:buNone/>
            </a:pPr>
            <a:r>
              <a:rPr lang="en-US" sz="1687" dirty="0"/>
              <a:t>(2a) For residential property, service has been attempted at least twice on different days, with at least one of the attempts between 6:00 p.m. and 10:00 p.m., </a:t>
            </a:r>
            <a:endParaRPr sz="1687" dirty="0"/>
          </a:p>
          <a:p>
            <a:pPr marL="457200" lvl="0" indent="0" algn="l" rtl="0">
              <a:lnSpc>
                <a:spcPct val="80000"/>
              </a:lnSpc>
              <a:spcBef>
                <a:spcPts val="337"/>
              </a:spcBef>
              <a:spcAft>
                <a:spcPts val="0"/>
              </a:spcAft>
              <a:buNone/>
            </a:pPr>
            <a:r>
              <a:rPr lang="en-US" sz="1687" dirty="0"/>
              <a:t>(2b) For nonresidential property, no person actually occupies the property, </a:t>
            </a:r>
            <a:endParaRPr sz="1687" dirty="0"/>
          </a:p>
          <a:p>
            <a:pPr marL="457200" lvl="0" indent="0" algn="l" rtl="0">
              <a:lnSpc>
                <a:spcPct val="80000"/>
              </a:lnSpc>
              <a:spcBef>
                <a:spcPts val="337"/>
              </a:spcBef>
              <a:spcAft>
                <a:spcPts val="0"/>
              </a:spcAft>
              <a:buNone/>
            </a:pPr>
            <a:r>
              <a:rPr lang="en-US" sz="1687" dirty="0"/>
              <a:t>(3) A copy of the summons has been mailed to the defendant at the defendant's last address known to the plaintiff, </a:t>
            </a:r>
            <a:endParaRPr sz="1687" dirty="0"/>
          </a:p>
          <a:p>
            <a:pPr marL="457200" lvl="0" indent="0" algn="l" rtl="0">
              <a:lnSpc>
                <a:spcPct val="80000"/>
              </a:lnSpc>
              <a:spcBef>
                <a:spcPts val="337"/>
              </a:spcBef>
              <a:spcAft>
                <a:spcPts val="0"/>
              </a:spcAft>
              <a:buNone/>
            </a:pPr>
            <a:r>
              <a:rPr lang="en-US" sz="1687" dirty="0"/>
              <a:t>(4) The plaintiff or counsel files an affidavit (a) stating that the defendant cannot be found, or the affiant believes that the defendant is not in the state, and (b) that a copy of the summons has been mailed to the defendant at the defendant's last address known to the plaintiff, and </a:t>
            </a:r>
            <a:endParaRPr sz="1687" dirty="0"/>
          </a:p>
          <a:p>
            <a:pPr marL="457200" lvl="0" indent="0" algn="l" rtl="0">
              <a:lnSpc>
                <a:spcPct val="80000"/>
              </a:lnSpc>
              <a:spcBef>
                <a:spcPts val="337"/>
              </a:spcBef>
              <a:spcAft>
                <a:spcPts val="0"/>
              </a:spcAft>
              <a:buNone/>
            </a:pPr>
            <a:r>
              <a:rPr lang="en-US" sz="1687" dirty="0"/>
              <a:t>(5) Posting the summons in a conspicuous place on the property for not less than one week.</a:t>
            </a:r>
            <a:endParaRPr dirty="0"/>
          </a:p>
          <a:p>
            <a:pPr marL="0" lvl="0" indent="0" algn="l" rtl="0">
              <a:lnSpc>
                <a:spcPct val="80000"/>
              </a:lnSpc>
              <a:spcBef>
                <a:spcPts val="337"/>
              </a:spcBef>
              <a:spcAft>
                <a:spcPts val="0"/>
              </a:spcAft>
              <a:buSzPts val="1434"/>
              <a:buNone/>
            </a:pPr>
            <a:endParaRPr sz="1687" dirty="0"/>
          </a:p>
        </p:txBody>
      </p:sp>
    </p:spTree>
    <p:extLst>
      <p:ext uri="{BB962C8B-B14F-4D97-AF65-F5344CB8AC3E}">
        <p14:creationId xmlns:p14="http://schemas.microsoft.com/office/powerpoint/2010/main" val="2280017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1"/>
          <p:cNvSpPr txBox="1">
            <a:spLocks noGrp="1"/>
          </p:cNvSpPr>
          <p:nvPr>
            <p:ph type="title"/>
          </p:nvPr>
        </p:nvSpPr>
        <p:spPr>
          <a:xfrm>
            <a:off x="304802" y="219075"/>
            <a:ext cx="8534400" cy="7590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3200" dirty="0"/>
              <a:t>Service for Expedited Eviction Actions</a:t>
            </a:r>
            <a:endParaRPr sz="3200" dirty="0"/>
          </a:p>
        </p:txBody>
      </p:sp>
      <p:sp>
        <p:nvSpPr>
          <p:cNvPr id="228" name="Google Shape;228;p1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499"/>
              </a:spcBef>
              <a:spcAft>
                <a:spcPts val="0"/>
              </a:spcAft>
              <a:buSzPts val="2122"/>
              <a:buNone/>
            </a:pPr>
            <a:r>
              <a:rPr lang="en-US" sz="2497" dirty="0"/>
              <a:t>Minn. Stat. § 504B.321 </a:t>
            </a:r>
            <a:endParaRPr sz="2497" dirty="0"/>
          </a:p>
          <a:p>
            <a:pPr marL="457200" lvl="0" indent="-387191" algn="l" rtl="0">
              <a:lnSpc>
                <a:spcPct val="80000"/>
              </a:lnSpc>
              <a:spcBef>
                <a:spcPts val="499"/>
              </a:spcBef>
              <a:spcAft>
                <a:spcPts val="0"/>
              </a:spcAft>
              <a:buSzPts val="2498"/>
              <a:buChar char="●"/>
            </a:pPr>
            <a:r>
              <a:rPr lang="en-US" sz="2497" dirty="0"/>
              <a:t>Plaintiff requests an expedited procedure by affidavit </a:t>
            </a:r>
          </a:p>
          <a:p>
            <a:pPr marL="914400" lvl="1" indent="-387191" algn="l" rtl="0">
              <a:lnSpc>
                <a:spcPct val="80000"/>
              </a:lnSpc>
              <a:spcBef>
                <a:spcPts val="0"/>
              </a:spcBef>
              <a:spcAft>
                <a:spcPts val="0"/>
              </a:spcAft>
              <a:buSzPts val="2498"/>
              <a:buChar char="○"/>
            </a:pPr>
            <a:r>
              <a:rPr lang="en-US" sz="2497" dirty="0"/>
              <a:t>stating specific facts and instances under Minn. Stat. § 504B.171 (certain types of illegal activity), or </a:t>
            </a:r>
            <a:endParaRPr sz="2497" dirty="0"/>
          </a:p>
          <a:p>
            <a:pPr marL="914400" lvl="1" indent="-387191" algn="l" rtl="0">
              <a:lnSpc>
                <a:spcPct val="80000"/>
              </a:lnSpc>
              <a:spcBef>
                <a:spcPts val="0"/>
              </a:spcBef>
              <a:spcAft>
                <a:spcPts val="0"/>
              </a:spcAft>
              <a:buSzPts val="2498"/>
              <a:buChar char="○"/>
            </a:pPr>
            <a:r>
              <a:rPr lang="en-US" sz="2497" dirty="0"/>
              <a:t>on the basis that the tenant is causing a nuisance or other illegal behavior that seriously endangers the safety of other residents, their property, or the landlord's property, </a:t>
            </a:r>
          </a:p>
          <a:p>
            <a:pPr marL="527209" lvl="1" indent="0" algn="l" rtl="0">
              <a:lnSpc>
                <a:spcPct val="80000"/>
              </a:lnSpc>
              <a:spcBef>
                <a:spcPts val="0"/>
              </a:spcBef>
              <a:spcAft>
                <a:spcPts val="0"/>
              </a:spcAft>
              <a:buSzPts val="2498"/>
              <a:buNone/>
            </a:pPr>
            <a:endParaRPr sz="2497" dirty="0"/>
          </a:p>
          <a:p>
            <a:pPr marL="457200" lvl="0" indent="-387191" algn="l" rtl="0">
              <a:lnSpc>
                <a:spcPct val="80000"/>
              </a:lnSpc>
              <a:spcBef>
                <a:spcPts val="0"/>
              </a:spcBef>
              <a:spcAft>
                <a:spcPts val="0"/>
              </a:spcAft>
              <a:buSzPts val="2498"/>
              <a:buChar char="●"/>
            </a:pPr>
            <a:r>
              <a:rPr lang="en-US" sz="2497" dirty="0"/>
              <a:t>Then the summons shall be served upon the tenant within 24 hours of issuance unless the court orders otherwise for good cause shown.</a:t>
            </a:r>
            <a:endParaRPr dirty="0"/>
          </a:p>
          <a:p>
            <a:pPr marL="0" lvl="0" indent="0" algn="l" rtl="0">
              <a:lnSpc>
                <a:spcPct val="80000"/>
              </a:lnSpc>
              <a:spcBef>
                <a:spcPts val="499"/>
              </a:spcBef>
              <a:spcAft>
                <a:spcPts val="0"/>
              </a:spcAft>
              <a:buNone/>
            </a:pPr>
            <a:endParaRPr sz="2497" dirty="0"/>
          </a:p>
        </p:txBody>
      </p:sp>
    </p:spTree>
    <p:extLst>
      <p:ext uri="{BB962C8B-B14F-4D97-AF65-F5344CB8AC3E}">
        <p14:creationId xmlns:p14="http://schemas.microsoft.com/office/powerpoint/2010/main" val="1120418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2"/>
          <p:cNvSpPr txBox="1">
            <a:spLocks noGrp="1"/>
          </p:cNvSpPr>
          <p:nvPr>
            <p:ph type="title"/>
          </p:nvPr>
        </p:nvSpPr>
        <p:spPr>
          <a:xfrm>
            <a:off x="301752" y="228600"/>
            <a:ext cx="8534400" cy="889986"/>
          </a:xfrm>
          <a:prstGeom prst="rect">
            <a:avLst/>
          </a:prstGeom>
          <a:noFill/>
          <a:ln>
            <a:noFill/>
          </a:ln>
        </p:spPr>
        <p:txBody>
          <a:bodyPr spcFirstLastPara="1" wrap="square" lIns="91425" tIns="45700" rIns="91425" bIns="45700" anchor="b" anchorCtr="0">
            <a:normAutofit/>
          </a:bodyPr>
          <a:lstStyle/>
          <a:p>
            <a:pPr lvl="0"/>
            <a:r>
              <a:rPr lang="en-US" dirty="0"/>
              <a:t>Strict Compliance and Server Requirements</a:t>
            </a:r>
            <a:endParaRPr dirty="0">
              <a:solidFill>
                <a:srgbClr val="FF0000"/>
              </a:solidFill>
            </a:endParaRPr>
          </a:p>
        </p:txBody>
      </p:sp>
      <p:sp>
        <p:nvSpPr>
          <p:cNvPr id="234" name="Google Shape;234;p1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78"/>
              <a:buNone/>
            </a:pPr>
            <a:r>
              <a:rPr lang="en-US" sz="2092" dirty="0"/>
              <a:t>Personal Jurisdiction and Proper Service of the Summons and Complaint</a:t>
            </a:r>
            <a:endParaRPr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Strict compliance with service requirements, rather than mere substantial compliance, is a precondition to personal jurisdiction. </a:t>
            </a:r>
            <a:r>
              <a:rPr lang="en-US" sz="2092" i="1" dirty="0"/>
              <a:t>Koski v. Johnson, </a:t>
            </a:r>
            <a:r>
              <a:rPr lang="en-US" sz="2092" dirty="0"/>
              <a:t>837 N.W.2d 739 (Minn. Ct. App. 2013).</a:t>
            </a:r>
            <a:endParaRPr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Service by the plaintiff is improper. Minn. R. Civ. P. 4.02. In </a:t>
            </a:r>
            <a:r>
              <a:rPr lang="en-US" sz="2092" i="1" dirty="0"/>
              <a:t>Lewis v. Contracting Northwest, Inc., </a:t>
            </a:r>
            <a:r>
              <a:rPr lang="en-US" sz="2092" dirty="0"/>
              <a:t>413 N.W.2d 154 (Minn. Ct. App. 1987), the court explained the reason for precluding parties from serving process: “The law has wisely entrusted the decision of disputes between citizens to persons wholly disinterested and free from bias and the acrimony of feeling so frequently, if not uniformly, engendered by litigation; and the same is equally true of the persons selected to execute the process necessary to the adjustment of such disputes.” </a:t>
            </a:r>
            <a:r>
              <a:rPr lang="en-US" sz="2092" i="1" dirty="0"/>
              <a:t>Id. </a:t>
            </a:r>
            <a:r>
              <a:rPr lang="en-US" sz="2092" dirty="0"/>
              <a:t>at 155.</a:t>
            </a:r>
            <a:endParaRPr dirty="0"/>
          </a:p>
        </p:txBody>
      </p:sp>
    </p:spTree>
    <p:extLst>
      <p:ext uri="{BB962C8B-B14F-4D97-AF65-F5344CB8AC3E}">
        <p14:creationId xmlns:p14="http://schemas.microsoft.com/office/powerpoint/2010/main" val="420365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Scheduling</a:t>
            </a:r>
            <a:endParaRPr dirty="0"/>
          </a:p>
        </p:txBody>
      </p:sp>
      <p:sp>
        <p:nvSpPr>
          <p:cNvPr id="240" name="Google Shape;240;p1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457200" lvl="0" indent="-374332" algn="l" rtl="0">
              <a:lnSpc>
                <a:spcPct val="80000"/>
              </a:lnSpc>
              <a:spcBef>
                <a:spcPts val="459"/>
              </a:spcBef>
              <a:spcAft>
                <a:spcPts val="0"/>
              </a:spcAft>
              <a:buSzPts val="2295"/>
              <a:buChar char="●"/>
            </a:pPr>
            <a:r>
              <a:rPr lang="en-US" sz="2000" dirty="0"/>
              <a:t>Minn. Stat. § 504B.321</a:t>
            </a:r>
            <a:endParaRPr sz="2000" dirty="0"/>
          </a:p>
          <a:p>
            <a:pPr marL="914400" lvl="1" indent="-374332" algn="l" rtl="0">
              <a:lnSpc>
                <a:spcPct val="80000"/>
              </a:lnSpc>
              <a:spcBef>
                <a:spcPts val="0"/>
              </a:spcBef>
              <a:spcAft>
                <a:spcPts val="0"/>
              </a:spcAft>
              <a:buSzPts val="2295"/>
              <a:buChar char="○"/>
            </a:pPr>
            <a:r>
              <a:rPr lang="en-US" sz="2000"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The first appearance shall be between 7 and 14 days from the day of issuing the summons.</a:t>
            </a:r>
            <a:endParaRPr sz="2000" dirty="0">
              <a:solidFill>
                <a:srgbClr val="000000"/>
              </a:solidFill>
            </a:endParaRPr>
          </a:p>
          <a:p>
            <a:pPr marL="0" lvl="0" indent="0" algn="l" rtl="0">
              <a:lnSpc>
                <a:spcPct val="80000"/>
              </a:lnSpc>
              <a:spcBef>
                <a:spcPts val="459"/>
              </a:spcBef>
              <a:spcAft>
                <a:spcPts val="0"/>
              </a:spcAft>
              <a:buSzPts val="1951"/>
              <a:buNone/>
            </a:pPr>
            <a:endParaRPr sz="2000" dirty="0"/>
          </a:p>
          <a:p>
            <a:pPr marL="457200" lvl="0" indent="-374332" algn="l" rtl="0">
              <a:lnSpc>
                <a:spcPct val="80000"/>
              </a:lnSpc>
              <a:spcBef>
                <a:spcPts val="459"/>
              </a:spcBef>
              <a:spcAft>
                <a:spcPts val="0"/>
              </a:spcAft>
              <a:buSzPts val="2295"/>
              <a:buChar char="●"/>
            </a:pPr>
            <a:r>
              <a:rPr lang="en-US" sz="2000" dirty="0"/>
              <a:t>Expedited eviction action </a:t>
            </a:r>
            <a:endParaRPr sz="2000" dirty="0"/>
          </a:p>
          <a:p>
            <a:pPr marL="914400" lvl="1" indent="-374332" algn="l" rtl="0">
              <a:lnSpc>
                <a:spcPct val="80000"/>
              </a:lnSpc>
              <a:spcBef>
                <a:spcPts val="0"/>
              </a:spcBef>
              <a:spcAft>
                <a:spcPts val="0"/>
              </a:spcAft>
              <a:buSzPts val="2295"/>
              <a:buChar char="○"/>
            </a:pPr>
            <a:r>
              <a:rPr lang="en-US" sz="2000" dirty="0">
                <a:solidFill>
                  <a:srgbClr val="000000"/>
                </a:solidFill>
              </a:rPr>
              <a:t>the complaint and affidavit shall be reviewed by a referee or judge and scheduled for an expedited hearing only if </a:t>
            </a:r>
            <a:endParaRPr sz="2000" dirty="0">
              <a:solidFill>
                <a:srgbClr val="000000"/>
              </a:solidFill>
            </a:endParaRPr>
          </a:p>
          <a:p>
            <a:pPr marL="1371600" lvl="2" indent="-374332" algn="l" rtl="0">
              <a:lnSpc>
                <a:spcPct val="80000"/>
              </a:lnSpc>
              <a:spcBef>
                <a:spcPts val="0"/>
              </a:spcBef>
              <a:spcAft>
                <a:spcPts val="0"/>
              </a:spcAft>
              <a:buSzPts val="2295"/>
              <a:buChar char="■"/>
            </a:pPr>
            <a:r>
              <a:rPr lang="en-US" dirty="0"/>
              <a:t>sufficient supporting facts are stated and </a:t>
            </a:r>
            <a:endParaRPr dirty="0"/>
          </a:p>
          <a:p>
            <a:pPr marL="1371600" lvl="2" indent="-374332" algn="l" rtl="0">
              <a:lnSpc>
                <a:spcPct val="80000"/>
              </a:lnSpc>
              <a:spcBef>
                <a:spcPts val="0"/>
              </a:spcBef>
              <a:spcAft>
                <a:spcPts val="0"/>
              </a:spcAft>
              <a:buSzPts val="2295"/>
              <a:buChar char="■"/>
            </a:pPr>
            <a:r>
              <a:rPr lang="en-US" dirty="0"/>
              <a:t>they meet the requirements of this paragraph, and </a:t>
            </a:r>
            <a:endParaRPr dirty="0"/>
          </a:p>
          <a:p>
            <a:pPr marL="914400" lvl="1" indent="-374332" algn="l" rtl="0">
              <a:lnSpc>
                <a:spcPct val="80000"/>
              </a:lnSpc>
              <a:spcBef>
                <a:spcPts val="0"/>
              </a:spcBef>
              <a:spcAft>
                <a:spcPts val="0"/>
              </a:spcAft>
              <a:buSzPts val="2295"/>
              <a:buChar char="○"/>
            </a:pPr>
            <a:r>
              <a:rPr lang="en-US" sz="2000" dirty="0">
                <a:solidFill>
                  <a:srgbClr val="000000"/>
                </a:solidFill>
              </a:rPr>
              <a:t>if so, the appearance in an expedited hearing shall be not less than five days nor more than seven days from the date the summons is issued. </a:t>
            </a:r>
          </a:p>
          <a:p>
            <a:pPr marL="540068" lvl="1" indent="0" algn="l" rtl="0">
              <a:lnSpc>
                <a:spcPct val="80000"/>
              </a:lnSpc>
              <a:spcBef>
                <a:spcPts val="0"/>
              </a:spcBef>
              <a:spcAft>
                <a:spcPts val="0"/>
              </a:spcAft>
              <a:buSzPts val="2295"/>
              <a:buNone/>
            </a:pPr>
            <a:endParaRPr lang="en-US" sz="2000" dirty="0">
              <a:solidFill>
                <a:srgbClr val="000000"/>
              </a:solidFill>
            </a:endParaRPr>
          </a:p>
          <a:p>
            <a:pPr marL="82868" indent="0">
              <a:lnSpc>
                <a:spcPct val="80000"/>
              </a:lnSpc>
              <a:spcBef>
                <a:spcPts val="0"/>
              </a:spcBef>
            </a:pPr>
            <a:r>
              <a:rPr lang="en-US" sz="2000" dirty="0">
                <a:solidFill>
                  <a:srgbClr val="000000"/>
                </a:solidFill>
              </a:rPr>
              <a:t>The court may continue the trial for up to six (6) days without consent of the parties; or, in certain circumstances, up to three (3) months for a material witness if a bond is paid. Minn. Stat. § 504B.341.</a:t>
            </a:r>
          </a:p>
          <a:p>
            <a:pPr marL="82868" indent="0">
              <a:lnSpc>
                <a:spcPct val="80000"/>
              </a:lnSpc>
              <a:spcBef>
                <a:spcPts val="0"/>
              </a:spcBef>
            </a:pPr>
            <a:endParaRPr lang="en-US" sz="2000" dirty="0">
              <a:solidFill>
                <a:srgbClr val="000000"/>
              </a:solidFill>
            </a:endParaRPr>
          </a:p>
          <a:p>
            <a:pPr marL="82868" indent="0">
              <a:lnSpc>
                <a:spcPct val="80000"/>
              </a:lnSpc>
              <a:spcBef>
                <a:spcPts val="0"/>
              </a:spcBef>
            </a:pPr>
            <a:r>
              <a:rPr lang="en-US" sz="2000" dirty="0">
                <a:solidFill>
                  <a:srgbClr val="000000"/>
                </a:solidFill>
              </a:rPr>
              <a:t>Courts can relax these deadlines. </a:t>
            </a:r>
            <a:r>
              <a:rPr lang="en-US" sz="2000" i="1" dirty="0">
                <a:solidFill>
                  <a:srgbClr val="000000"/>
                </a:solidFill>
              </a:rPr>
              <a:t>Rice Park Properties v. Robins, Kaplan, Miller and </a:t>
            </a:r>
            <a:r>
              <a:rPr lang="en-US" sz="2000" i="1" dirty="0" err="1">
                <a:solidFill>
                  <a:srgbClr val="000000"/>
                </a:solidFill>
              </a:rPr>
              <a:t>Cieresi</a:t>
            </a:r>
            <a:r>
              <a:rPr lang="en-US" sz="2000" i="1" dirty="0">
                <a:solidFill>
                  <a:srgbClr val="000000"/>
                </a:solidFill>
              </a:rPr>
              <a:t>, </a:t>
            </a:r>
            <a:r>
              <a:rPr lang="en-US" sz="2000" dirty="0">
                <a:solidFill>
                  <a:srgbClr val="000000"/>
                </a:solidFill>
              </a:rPr>
              <a:t>532 N.W.2d 556 (1995).</a:t>
            </a:r>
          </a:p>
          <a:p>
            <a:pPr marL="82868" indent="0">
              <a:lnSpc>
                <a:spcPct val="80000"/>
              </a:lnSpc>
              <a:spcBef>
                <a:spcPts val="0"/>
              </a:spcBef>
            </a:pPr>
            <a:endParaRPr sz="2000" dirty="0">
              <a:solidFill>
                <a:srgbClr val="000000"/>
              </a:solidFill>
            </a:endParaRPr>
          </a:p>
          <a:p>
            <a:pPr marL="0" lvl="0" indent="0" algn="l" rtl="0">
              <a:lnSpc>
                <a:spcPct val="80000"/>
              </a:lnSpc>
              <a:spcBef>
                <a:spcPts val="459"/>
              </a:spcBef>
              <a:spcAft>
                <a:spcPts val="0"/>
              </a:spcAft>
              <a:buSzPts val="1951"/>
              <a:buNone/>
            </a:pPr>
            <a:endParaRPr sz="2000" dirty="0"/>
          </a:p>
          <a:p>
            <a:pPr marL="0" lvl="0" indent="0" algn="l" rtl="0">
              <a:lnSpc>
                <a:spcPct val="80000"/>
              </a:lnSpc>
              <a:spcBef>
                <a:spcPts val="459"/>
              </a:spcBef>
              <a:spcAft>
                <a:spcPts val="0"/>
              </a:spcAft>
              <a:buSzPts val="1951"/>
              <a:buNone/>
            </a:pPr>
            <a:endParaRPr sz="2000" dirty="0"/>
          </a:p>
          <a:p>
            <a:pPr marL="0" lvl="0" indent="0" algn="l" rtl="0">
              <a:lnSpc>
                <a:spcPct val="80000"/>
              </a:lnSpc>
              <a:spcBef>
                <a:spcPts val="459"/>
              </a:spcBef>
              <a:spcAft>
                <a:spcPts val="0"/>
              </a:spcAft>
              <a:buSzPts val="1951"/>
              <a:buNone/>
            </a:pPr>
            <a:endParaRPr sz="2000" dirty="0"/>
          </a:p>
          <a:p>
            <a:pPr marL="0" lvl="0" indent="0" algn="l" rtl="0">
              <a:lnSpc>
                <a:spcPct val="80000"/>
              </a:lnSpc>
              <a:spcBef>
                <a:spcPts val="459"/>
              </a:spcBef>
              <a:spcAft>
                <a:spcPts val="0"/>
              </a:spcAft>
              <a:buSzPts val="1951"/>
              <a:buNone/>
            </a:pPr>
            <a:endParaRPr sz="2000" dirty="0"/>
          </a:p>
        </p:txBody>
      </p:sp>
    </p:spTree>
    <p:extLst>
      <p:ext uri="{BB962C8B-B14F-4D97-AF65-F5344CB8AC3E}">
        <p14:creationId xmlns:p14="http://schemas.microsoft.com/office/powerpoint/2010/main" val="1646814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5969-2139-4530-9495-B14FC81E931F}"/>
              </a:ext>
            </a:extLst>
          </p:cNvPr>
          <p:cNvSpPr>
            <a:spLocks noGrp="1"/>
          </p:cNvSpPr>
          <p:nvPr>
            <p:ph type="title"/>
          </p:nvPr>
        </p:nvSpPr>
        <p:spPr/>
        <p:txBody>
          <a:bodyPr/>
          <a:lstStyle/>
          <a:p>
            <a:r>
              <a:rPr lang="en-US" dirty="0"/>
              <a:t>Answer</a:t>
            </a:r>
          </a:p>
        </p:txBody>
      </p:sp>
      <p:sp>
        <p:nvSpPr>
          <p:cNvPr id="3" name="Text Placeholder 2">
            <a:extLst>
              <a:ext uri="{FF2B5EF4-FFF2-40B4-BE49-F238E27FC236}">
                <a16:creationId xmlns:a16="http://schemas.microsoft.com/office/drawing/2014/main" id="{624A57E4-FDA2-404C-A814-E2676CA850AF}"/>
              </a:ext>
            </a:extLst>
          </p:cNvPr>
          <p:cNvSpPr>
            <a:spLocks noGrp="1"/>
          </p:cNvSpPr>
          <p:nvPr>
            <p:ph type="body" idx="1"/>
          </p:nvPr>
        </p:nvSpPr>
        <p:spPr/>
        <p:txBody>
          <a:bodyPr>
            <a:normAutofit fontScale="85000" lnSpcReduction="10000"/>
          </a:bodyPr>
          <a:lstStyle/>
          <a:p>
            <a:pPr marL="0" indent="0">
              <a:spcBef>
                <a:spcPts val="0"/>
              </a:spcBef>
            </a:pPr>
            <a:r>
              <a:rPr lang="en-US" dirty="0"/>
              <a:t>“At the court appearance specified in the summons, the defendant may answer the complaint .... Minn. Stat. § 504B.335 (formerly § 566.07). </a:t>
            </a:r>
          </a:p>
          <a:p>
            <a:pPr marL="0" indent="0">
              <a:spcBef>
                <a:spcPts val="0"/>
              </a:spcBef>
            </a:pPr>
            <a:endParaRPr lang="en-US" dirty="0"/>
          </a:p>
          <a:p>
            <a:pPr marL="0" indent="0">
              <a:spcBef>
                <a:spcPts val="0"/>
              </a:spcBef>
            </a:pPr>
            <a:r>
              <a:rPr lang="en-US" dirty="0"/>
              <a:t>Since the statute uses “answer” as a verb rather than a noun, and since it does not require a written answer, the defendant can answer the complaint orally without a written answer. The Housing Court Rules do not require a written answer. Minn. Gen. R. Prac. 601-12. </a:t>
            </a:r>
          </a:p>
          <a:p>
            <a:pPr marL="0" indent="0">
              <a:spcBef>
                <a:spcPts val="0"/>
              </a:spcBef>
            </a:pPr>
            <a:endParaRPr lang="en-US" dirty="0"/>
          </a:p>
          <a:p>
            <a:pPr marL="0" indent="0">
              <a:spcBef>
                <a:spcPts val="0"/>
              </a:spcBef>
            </a:pPr>
            <a:r>
              <a:rPr lang="en-US" dirty="0"/>
              <a:t>However, a written answer is useful to present to the court affirmative defenses and grounds for dismissal or summary judgment. </a:t>
            </a:r>
          </a:p>
          <a:p>
            <a:pPr marL="0" indent="0">
              <a:spcBef>
                <a:spcPts val="0"/>
              </a:spcBef>
            </a:pPr>
            <a:endParaRPr lang="en-US" dirty="0"/>
          </a:p>
          <a:p>
            <a:pPr marL="0" indent="0">
              <a:spcBef>
                <a:spcPts val="0"/>
              </a:spcBef>
            </a:pPr>
            <a:r>
              <a:rPr lang="en-US" dirty="0"/>
              <a:t>An </a:t>
            </a:r>
            <a:r>
              <a:rPr lang="en-US" i="1" dirty="0"/>
              <a:t>In Forma Pauperis</a:t>
            </a:r>
            <a:r>
              <a:rPr lang="en-US" dirty="0"/>
              <a:t> application is needed to waive the filing fee for an answer. </a:t>
            </a:r>
            <a:r>
              <a:rPr lang="en-US" dirty="0">
                <a:hlinkClick r:id="rId2"/>
              </a:rPr>
              <a:t>Housing Law in Minnesota: In Forma Pauperis (IFP).</a:t>
            </a:r>
            <a:endParaRPr lang="en-US" dirty="0"/>
          </a:p>
          <a:p>
            <a:pPr marL="0" indent="0">
              <a:spcBef>
                <a:spcPts val="0"/>
              </a:spcBef>
            </a:pPr>
            <a:endParaRPr lang="en-US" dirty="0"/>
          </a:p>
        </p:txBody>
      </p:sp>
    </p:spTree>
    <p:extLst>
      <p:ext uri="{BB962C8B-B14F-4D97-AF65-F5344CB8AC3E}">
        <p14:creationId xmlns:p14="http://schemas.microsoft.com/office/powerpoint/2010/main" val="1545610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Proof and Findings</a:t>
            </a:r>
            <a:endParaRPr dirty="0"/>
          </a:p>
        </p:txBody>
      </p:sp>
      <p:sp>
        <p:nvSpPr>
          <p:cNvPr id="204" name="Google Shape;204;p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457200" lvl="0" indent="-348615" algn="l" rtl="0">
              <a:lnSpc>
                <a:spcPct val="80000"/>
              </a:lnSpc>
              <a:spcBef>
                <a:spcPts val="378"/>
              </a:spcBef>
              <a:spcAft>
                <a:spcPts val="0"/>
              </a:spcAft>
              <a:buSzPts val="1890"/>
              <a:buChar char="●"/>
            </a:pPr>
            <a:r>
              <a:rPr lang="en-US" sz="1890" dirty="0"/>
              <a:t>The plaintiff must prove claims supporting eviction by a preponderance of the evidence, and the court must make specific findings on the claims of the plaintiff. </a:t>
            </a:r>
          </a:p>
          <a:p>
            <a:pPr marL="914400" lvl="1" indent="-348615" algn="l" rtl="0">
              <a:lnSpc>
                <a:spcPct val="80000"/>
              </a:lnSpc>
              <a:spcBef>
                <a:spcPts val="0"/>
              </a:spcBef>
              <a:spcAft>
                <a:spcPts val="0"/>
              </a:spcAft>
              <a:buSzPts val="1890"/>
              <a:buChar char="○"/>
            </a:pPr>
            <a:r>
              <a:rPr lang="en-US" sz="1890" i="1" dirty="0"/>
              <a:t>Chancellor Manor v. Thibodeaux, </a:t>
            </a:r>
            <a:r>
              <a:rPr lang="en-US" sz="1890" dirty="0"/>
              <a:t>628 N.W.2d 193, 197 (Minn. Ct. App. 2001).</a:t>
            </a:r>
            <a:endParaRPr dirty="0"/>
          </a:p>
          <a:p>
            <a:pPr marL="0" lvl="0" indent="0" algn="l" rtl="0">
              <a:lnSpc>
                <a:spcPct val="80000"/>
              </a:lnSpc>
              <a:spcBef>
                <a:spcPts val="378"/>
              </a:spcBef>
              <a:spcAft>
                <a:spcPts val="0"/>
              </a:spcAft>
              <a:buSzPts val="1607"/>
              <a:buNone/>
            </a:pPr>
            <a:endParaRPr sz="1890" dirty="0"/>
          </a:p>
          <a:p>
            <a:pPr lvl="0" indent="-348615">
              <a:lnSpc>
                <a:spcPct val="80000"/>
              </a:lnSpc>
              <a:spcBef>
                <a:spcPts val="378"/>
              </a:spcBef>
              <a:buSzPts val="1890"/>
              <a:buChar char="●"/>
            </a:pPr>
            <a:r>
              <a:rPr lang="en-US" sz="1890" dirty="0"/>
              <a:t>The Minnesota Rules of Evidence, Civil Procedure, and General Rules of Practice apply to eviction actions</a:t>
            </a:r>
          </a:p>
          <a:p>
            <a:pPr lvl="1" indent="-348615">
              <a:lnSpc>
                <a:spcPct val="80000"/>
              </a:lnSpc>
              <a:spcBef>
                <a:spcPts val="0"/>
              </a:spcBef>
              <a:buSzPts val="1890"/>
              <a:buChar char="○"/>
            </a:pPr>
            <a:r>
              <a:rPr lang="en-US" sz="1890" dirty="0">
                <a:solidFill>
                  <a:schemeClr val="bg2"/>
                </a:solidFill>
              </a:rPr>
              <a:t>Housing Court rules of the General Rules of Practice apply only to the 2</a:t>
            </a:r>
            <a:r>
              <a:rPr lang="en-US" sz="1890" baseline="30000" dirty="0">
                <a:solidFill>
                  <a:schemeClr val="bg2"/>
                </a:solidFill>
              </a:rPr>
              <a:t>nd</a:t>
            </a:r>
            <a:r>
              <a:rPr lang="en-US" sz="1890" dirty="0">
                <a:solidFill>
                  <a:schemeClr val="bg2"/>
                </a:solidFill>
              </a:rPr>
              <a:t> and 4</a:t>
            </a:r>
            <a:r>
              <a:rPr lang="en-US" sz="1890" baseline="30000" dirty="0">
                <a:solidFill>
                  <a:schemeClr val="bg2"/>
                </a:solidFill>
              </a:rPr>
              <a:t>th</a:t>
            </a:r>
            <a:r>
              <a:rPr lang="en-US" sz="1890" dirty="0">
                <a:solidFill>
                  <a:schemeClr val="bg2"/>
                </a:solidFill>
              </a:rPr>
              <a:t> district courts.</a:t>
            </a:r>
          </a:p>
          <a:p>
            <a:pPr marL="565785" lvl="1" indent="0" algn="l" rtl="0">
              <a:lnSpc>
                <a:spcPct val="80000"/>
              </a:lnSpc>
              <a:spcBef>
                <a:spcPts val="0"/>
              </a:spcBef>
              <a:spcAft>
                <a:spcPts val="0"/>
              </a:spcAft>
              <a:buClr>
                <a:srgbClr val="000000"/>
              </a:buClr>
              <a:buSzPts val="1890"/>
              <a:buNone/>
            </a:pPr>
            <a:endParaRPr lang="en-US" sz="1890" dirty="0">
              <a:solidFill>
                <a:srgbClr val="000000"/>
              </a:solidFill>
            </a:endParaRPr>
          </a:p>
          <a:p>
            <a:pPr indent="-348615">
              <a:lnSpc>
                <a:spcPct val="80000"/>
              </a:lnSpc>
              <a:spcBef>
                <a:spcPts val="0"/>
              </a:spcBef>
              <a:buSzPct val="150000"/>
              <a:buFont typeface="Arial" panose="020B0604020202020204" pitchFamily="34" charset="0"/>
              <a:buChar char="•"/>
            </a:pPr>
            <a:r>
              <a:rPr lang="en-US" sz="189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Hearsay statements in testimony or within documents should be excluded unless they meet an exception to the hearsay rule.</a:t>
            </a:r>
          </a:p>
          <a:p>
            <a:pPr lvl="1" indent="-348615">
              <a:lnSpc>
                <a:spcPct val="80000"/>
              </a:lnSpc>
              <a:spcBef>
                <a:spcPts val="0"/>
              </a:spcBef>
              <a:buSzPts val="1890"/>
              <a:buChar char="○"/>
            </a:pPr>
            <a:r>
              <a:rPr lang="en-US" sz="1800" i="1"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Countryview Mobile Home Park v. Oliveras, </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No. A04-160, 2004 WL 20049986 (Minn. Ct. App. Sept. 14, 2004) (unpublished).</a:t>
            </a:r>
            <a:endParaRPr sz="1800" dirty="0"/>
          </a:p>
          <a:p>
            <a:pPr marL="0" lvl="0" indent="0" algn="l" rtl="0">
              <a:lnSpc>
                <a:spcPct val="80000"/>
              </a:lnSpc>
              <a:spcBef>
                <a:spcPts val="378"/>
              </a:spcBef>
              <a:spcAft>
                <a:spcPts val="0"/>
              </a:spcAft>
              <a:buSzPts val="1607"/>
              <a:buNone/>
            </a:pPr>
            <a:endParaRPr sz="1890" dirty="0"/>
          </a:p>
          <a:p>
            <a:pPr marL="457200" lvl="0" indent="-348615" algn="l" rtl="0">
              <a:lnSpc>
                <a:spcPct val="80000"/>
              </a:lnSpc>
              <a:spcBef>
                <a:spcPts val="378"/>
              </a:spcBef>
              <a:spcAft>
                <a:spcPts val="0"/>
              </a:spcAft>
              <a:buSzPts val="1890"/>
              <a:buChar char="●"/>
            </a:pPr>
            <a:r>
              <a:rPr lang="en-US" sz="1890" dirty="0"/>
              <a:t>The parties and other lay witnesses have the right to testify about their observations without being experts.</a:t>
            </a:r>
            <a:endParaRPr sz="1890" dirty="0"/>
          </a:p>
          <a:p>
            <a:pPr marL="914400" lvl="1" indent="-348615" algn="l" rtl="0">
              <a:lnSpc>
                <a:spcPct val="80000"/>
              </a:lnSpc>
              <a:spcBef>
                <a:spcPts val="0"/>
              </a:spcBef>
              <a:spcAft>
                <a:spcPts val="0"/>
              </a:spcAft>
              <a:buSzPts val="1890"/>
              <a:buChar char="○"/>
            </a:pPr>
            <a:r>
              <a:rPr lang="en-US" sz="1890" dirty="0"/>
              <a:t> </a:t>
            </a:r>
            <a:r>
              <a:rPr lang="en-US" sz="1890" i="1" dirty="0"/>
              <a:t>Stewart v. Anderson, </a:t>
            </a:r>
            <a:r>
              <a:rPr lang="en-US" sz="1890" dirty="0"/>
              <a:t>No. A06-1878, 2007 WL 2366528 (Minn. Ct. App. Aug. 21, 2007) (unpublished).</a:t>
            </a:r>
            <a:endParaRPr dirty="0"/>
          </a:p>
          <a:p>
            <a:pPr marL="0" lvl="0" indent="0" algn="l" rtl="0">
              <a:lnSpc>
                <a:spcPct val="80000"/>
              </a:lnSpc>
              <a:spcBef>
                <a:spcPts val="378"/>
              </a:spcBef>
              <a:spcAft>
                <a:spcPts val="0"/>
              </a:spcAft>
              <a:buSzPts val="1607"/>
              <a:buNone/>
            </a:pPr>
            <a:endParaRPr sz="1890" dirty="0"/>
          </a:p>
        </p:txBody>
      </p:sp>
    </p:spTree>
    <p:extLst>
      <p:ext uri="{BB962C8B-B14F-4D97-AF65-F5344CB8AC3E}">
        <p14:creationId xmlns:p14="http://schemas.microsoft.com/office/powerpoint/2010/main" val="1356652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2F59-839C-41A9-80B0-9F460B93CC01}"/>
              </a:ext>
            </a:extLst>
          </p:cNvPr>
          <p:cNvSpPr>
            <a:spLocks noGrp="1"/>
          </p:cNvSpPr>
          <p:nvPr>
            <p:ph type="title"/>
          </p:nvPr>
        </p:nvSpPr>
        <p:spPr/>
        <p:txBody>
          <a:bodyPr/>
          <a:lstStyle/>
          <a:p>
            <a:r>
              <a:rPr lang="en-US" dirty="0"/>
              <a:t>Precondition Defenses</a:t>
            </a:r>
          </a:p>
        </p:txBody>
      </p:sp>
      <p:sp>
        <p:nvSpPr>
          <p:cNvPr id="3" name="Text Placeholder 2">
            <a:extLst>
              <a:ext uri="{FF2B5EF4-FFF2-40B4-BE49-F238E27FC236}">
                <a16:creationId xmlns:a16="http://schemas.microsoft.com/office/drawing/2014/main" id="{71A1DB87-D1F3-4DA4-9EDB-7182244D5DAF}"/>
              </a:ext>
            </a:extLst>
          </p:cNvPr>
          <p:cNvSpPr>
            <a:spLocks noGrp="1"/>
          </p:cNvSpPr>
          <p:nvPr>
            <p:ph type="body" idx="1"/>
          </p:nvPr>
        </p:nvSpPr>
        <p:spPr/>
        <p:txBody>
          <a:bodyPr>
            <a:noAutofit/>
          </a:bodyPr>
          <a:lstStyle/>
          <a:p>
            <a:pPr indent="-457200">
              <a:spcBef>
                <a:spcPts val="0"/>
              </a:spcBef>
              <a:buFont typeface="Arial" panose="020B0604020202020204" pitchFamily="34" charset="0"/>
              <a:buChar char="•"/>
            </a:pPr>
            <a:r>
              <a:rPr lang="en-US" sz="1500" dirty="0"/>
              <a:t>Plaintiff is not the person entitled to possession of the building or an authorized management agent.</a:t>
            </a:r>
          </a:p>
          <a:p>
            <a:pPr lvl="1" indent="-457200">
              <a:spcBef>
                <a:spcPts val="0"/>
              </a:spcBef>
              <a:buFont typeface="Arial" panose="020B0604020202020204" pitchFamily="34" charset="0"/>
              <a:buChar char="•"/>
            </a:pPr>
            <a:r>
              <a:rPr lang="en-US" sz="1500" dirty="0"/>
              <a:t>Minn. Stat. § 481.02, </a:t>
            </a:r>
            <a:r>
              <a:rPr lang="en-US" sz="1500" dirty="0" err="1"/>
              <a:t>subd</a:t>
            </a:r>
            <a:r>
              <a:rPr lang="en-US" sz="1500" dirty="0"/>
              <a:t>. 3(13)</a:t>
            </a:r>
          </a:p>
          <a:p>
            <a:pPr lvl="1" indent="-457200">
              <a:spcBef>
                <a:spcPts val="0"/>
              </a:spcBef>
              <a:buFont typeface="Arial" panose="020B0604020202020204" pitchFamily="34" charset="0"/>
              <a:buChar char="•"/>
            </a:pPr>
            <a:r>
              <a:rPr lang="en-US" sz="1500" dirty="0"/>
              <a:t>Hennepin and Ramsey Housing Courts:  Minn. Gen. R. Prac. 603.</a:t>
            </a:r>
          </a:p>
          <a:p>
            <a:pPr marL="0" indent="0">
              <a:spcBef>
                <a:spcPts val="0"/>
              </a:spcBef>
            </a:pPr>
            <a:endParaRPr lang="en-US" sz="1500" dirty="0"/>
          </a:p>
          <a:p>
            <a:pPr indent="-457200">
              <a:spcBef>
                <a:spcPts val="0"/>
              </a:spcBef>
              <a:buFont typeface="Arial" panose="020B0604020202020204" pitchFamily="34" charset="0"/>
              <a:buChar char="•"/>
            </a:pPr>
            <a:r>
              <a:rPr lang="en-US" sz="1500" dirty="0"/>
              <a:t>The person appearing on behalf of Plaintiff does not have a proper Power of Authority. </a:t>
            </a:r>
          </a:p>
          <a:p>
            <a:pPr marL="0" indent="0">
              <a:spcBef>
                <a:spcPts val="0"/>
              </a:spcBef>
            </a:pPr>
            <a:endParaRPr lang="en-US" sz="1500" dirty="0"/>
          </a:p>
          <a:p>
            <a:pPr indent="-457200">
              <a:spcBef>
                <a:spcPts val="0"/>
              </a:spcBef>
              <a:buFont typeface="Arial" panose="020B0604020202020204" pitchFamily="34" charset="0"/>
              <a:buChar char="•"/>
            </a:pPr>
            <a:r>
              <a:rPr lang="en-US" sz="1500" dirty="0"/>
              <a:t>Principal and Address Disclosure: The defendant did not know the names of the manager of the building and person authorized to accept service of process, and addresses at which they could be served 30 days before filing this case.</a:t>
            </a:r>
          </a:p>
          <a:p>
            <a:pPr lvl="1" indent="-457200">
              <a:spcBef>
                <a:spcPts val="0"/>
              </a:spcBef>
              <a:buFont typeface="Arial" panose="020B0604020202020204" pitchFamily="34" charset="0"/>
              <a:buChar char="•"/>
            </a:pPr>
            <a:r>
              <a:rPr lang="en-US" sz="1500" dirty="0"/>
              <a:t>Minn. Stat. § 504B.181 </a:t>
            </a:r>
          </a:p>
          <a:p>
            <a:pPr marL="0" indent="0">
              <a:spcBef>
                <a:spcPts val="0"/>
              </a:spcBef>
            </a:pPr>
            <a:endParaRPr lang="en-US" sz="1500" dirty="0"/>
          </a:p>
          <a:p>
            <a:pPr indent="-457200">
              <a:spcBef>
                <a:spcPts val="0"/>
              </a:spcBef>
              <a:buFont typeface="Arial" panose="020B0604020202020204" pitchFamily="34" charset="0"/>
              <a:buChar char="•"/>
            </a:pPr>
            <a:r>
              <a:rPr lang="en-US" sz="1500" dirty="0"/>
              <a:t>Plaintiff, the landlord, the lessor, or the management company is a business which did not comply with the Secretary of State trade name registration statutes, entitling the defendant to $250.00 in costs or by set off. </a:t>
            </a:r>
          </a:p>
          <a:p>
            <a:pPr lvl="1" indent="-457200">
              <a:spcBef>
                <a:spcPts val="0"/>
              </a:spcBef>
              <a:buFont typeface="Arial" panose="020B0604020202020204" pitchFamily="34" charset="0"/>
              <a:buChar char="•"/>
            </a:pPr>
            <a:r>
              <a:rPr lang="en-US" sz="1500" dirty="0"/>
              <a:t>Minn. Stat. §§ 333.001-333.06.</a:t>
            </a:r>
          </a:p>
          <a:p>
            <a:pPr marL="0" indent="0">
              <a:spcBef>
                <a:spcPts val="0"/>
              </a:spcBef>
            </a:pPr>
            <a:endParaRPr lang="en-US" sz="1500" dirty="0"/>
          </a:p>
          <a:p>
            <a:pPr indent="-457200">
              <a:spcBef>
                <a:spcPts val="0"/>
              </a:spcBef>
              <a:buFont typeface="Arial" panose="020B0604020202020204" pitchFamily="34" charset="0"/>
              <a:buChar char="•"/>
            </a:pPr>
            <a:r>
              <a:rPr lang="en-US" sz="1500" dirty="0"/>
              <a:t>Plaintiff failed to state the facts which authorize recovery of the premises.</a:t>
            </a:r>
          </a:p>
          <a:p>
            <a:pPr lvl="1" indent="-457200">
              <a:spcBef>
                <a:spcPts val="0"/>
              </a:spcBef>
              <a:buFont typeface="Arial" panose="020B0604020202020204" pitchFamily="34" charset="0"/>
              <a:buChar char="•"/>
            </a:pPr>
            <a:r>
              <a:rPr lang="en-US" sz="1500" dirty="0"/>
              <a:t>Minn. Stat. § 504B.321</a:t>
            </a:r>
          </a:p>
          <a:p>
            <a:pPr lvl="1" indent="-457200">
              <a:spcBef>
                <a:spcPts val="0"/>
              </a:spcBef>
              <a:buFont typeface="Arial" panose="020B0604020202020204" pitchFamily="34" charset="0"/>
              <a:buChar char="•"/>
            </a:pPr>
            <a:r>
              <a:rPr lang="en-US" sz="1500" dirty="0"/>
              <a:t>Hennepin and Ramsey Housing Courts:  Minn. Gen. R. Prac. 604(a).</a:t>
            </a:r>
          </a:p>
          <a:p>
            <a:pPr marL="0" indent="0">
              <a:spcBef>
                <a:spcPts val="0"/>
              </a:spcBef>
            </a:pPr>
            <a:endParaRPr lang="en-US" sz="1500" dirty="0"/>
          </a:p>
        </p:txBody>
      </p:sp>
    </p:spTree>
    <p:extLst>
      <p:ext uri="{BB962C8B-B14F-4D97-AF65-F5344CB8AC3E}">
        <p14:creationId xmlns:p14="http://schemas.microsoft.com/office/powerpoint/2010/main" val="533547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04A0D-E48D-474E-87A0-78C6BFD2A485}"/>
              </a:ext>
            </a:extLst>
          </p:cNvPr>
          <p:cNvSpPr>
            <a:spLocks noGrp="1"/>
          </p:cNvSpPr>
          <p:nvPr>
            <p:ph type="title"/>
          </p:nvPr>
        </p:nvSpPr>
        <p:spPr>
          <a:xfrm>
            <a:off x="286512" y="308499"/>
            <a:ext cx="8534400" cy="758952"/>
          </a:xfrm>
        </p:spPr>
        <p:txBody>
          <a:bodyPr>
            <a:normAutofit fontScale="90000"/>
          </a:bodyPr>
          <a:lstStyle/>
          <a:p>
            <a:r>
              <a:rPr lang="en-US" dirty="0"/>
              <a:t>Defending Remaining Eviction Actions under Emergency Executive Order 20-79 </a:t>
            </a:r>
          </a:p>
        </p:txBody>
      </p:sp>
      <p:sp>
        <p:nvSpPr>
          <p:cNvPr id="3" name="Text Placeholder 2">
            <a:extLst>
              <a:ext uri="{FF2B5EF4-FFF2-40B4-BE49-F238E27FC236}">
                <a16:creationId xmlns:a16="http://schemas.microsoft.com/office/drawing/2014/main" id="{DF1488B7-D576-49C1-9369-5DC13D19B155}"/>
              </a:ext>
            </a:extLst>
          </p:cNvPr>
          <p:cNvSpPr>
            <a:spLocks noGrp="1"/>
          </p:cNvSpPr>
          <p:nvPr>
            <p:ph type="body" idx="1"/>
          </p:nvPr>
        </p:nvSpPr>
        <p:spPr/>
        <p:txBody>
          <a:bodyPr>
            <a:normAutofit lnSpcReduction="10000"/>
          </a:bodyPr>
          <a:lstStyle/>
          <a:p>
            <a:pPr marL="0" indent="0">
              <a:spcBef>
                <a:spcPts val="0"/>
              </a:spcBef>
            </a:pPr>
            <a:r>
              <a:rPr lang="en-US" sz="1600" dirty="0"/>
              <a:t>Eviction actions filed before June 30, 2021 remain governed by </a:t>
            </a:r>
            <a:r>
              <a:rPr lang="en-US" sz="1600" dirty="0">
                <a:hlinkClick r:id="rId2"/>
              </a:rPr>
              <a:t>Emergency Executive Order 20-79.</a:t>
            </a:r>
            <a:endParaRPr lang="en-US" sz="1600" dirty="0"/>
          </a:p>
          <a:p>
            <a:pPr marL="0" indent="0">
              <a:spcBef>
                <a:spcPts val="0"/>
              </a:spcBef>
            </a:pPr>
            <a:endParaRPr lang="en-US" sz="1600" dirty="0"/>
          </a:p>
          <a:p>
            <a:pPr marL="0" indent="0">
              <a:spcBef>
                <a:spcPts val="0"/>
              </a:spcBef>
            </a:pPr>
            <a:r>
              <a:rPr lang="en-US" sz="1600" dirty="0"/>
              <a:t>Grounds for eviction include:</a:t>
            </a:r>
          </a:p>
          <a:p>
            <a:pPr indent="-457200">
              <a:spcBef>
                <a:spcPts val="0"/>
              </a:spcBef>
              <a:buFont typeface="Arial" panose="020B0604020202020204" pitchFamily="34" charset="0"/>
              <a:buChar char="•"/>
            </a:pPr>
            <a:r>
              <a:rPr lang="en-US" sz="1600" dirty="0"/>
              <a:t>Seriously endangerment of the safety of other residents</a:t>
            </a:r>
          </a:p>
          <a:p>
            <a:pPr indent="-457200">
              <a:spcBef>
                <a:spcPts val="0"/>
              </a:spcBef>
              <a:buFont typeface="Arial" panose="020B0604020202020204" pitchFamily="34" charset="0"/>
              <a:buChar char="•"/>
            </a:pPr>
            <a:r>
              <a:rPr lang="en-US" sz="1600" dirty="0"/>
              <a:t>Violation of Minn. Stat. § 504B.171, subdivision 1: controlled substances,  prostitution, unlawful use or possession of a firearm, stolen property or property obtained by robbery, and acts under Minn. Stat. § 504B.206, subdivision 1, paragraph (a) (domestic abuse, criminal sexual conduct, and harassment)</a:t>
            </a:r>
          </a:p>
          <a:p>
            <a:pPr indent="-457200">
              <a:spcBef>
                <a:spcPts val="0"/>
              </a:spcBef>
              <a:buFont typeface="Arial" panose="020B0604020202020204" pitchFamily="34" charset="0"/>
              <a:buChar char="•"/>
            </a:pPr>
            <a:r>
              <a:rPr lang="en-US" sz="1600" dirty="0"/>
              <a:t>Material violation of the residential lease by: </a:t>
            </a:r>
          </a:p>
          <a:p>
            <a:pPr lvl="1" indent="-457200">
              <a:spcBef>
                <a:spcPts val="0"/>
              </a:spcBef>
              <a:buFont typeface="Arial" panose="020B0604020202020204" pitchFamily="34" charset="0"/>
              <a:buChar char="•"/>
            </a:pPr>
            <a:r>
              <a:rPr lang="en-US" sz="1600" dirty="0"/>
              <a:t>Seriously endangering the safety of others or </a:t>
            </a:r>
          </a:p>
          <a:p>
            <a:pPr lvl="1" indent="-457200">
              <a:spcBef>
                <a:spcPts val="0"/>
              </a:spcBef>
              <a:buFont typeface="Arial" panose="020B0604020202020204" pitchFamily="34" charset="0"/>
              <a:buChar char="•"/>
            </a:pPr>
            <a:r>
              <a:rPr lang="en-US" sz="1600" dirty="0"/>
              <a:t>Significantly damaging the property</a:t>
            </a:r>
          </a:p>
          <a:p>
            <a:pPr indent="-457200">
              <a:spcBef>
                <a:spcPts val="0"/>
              </a:spcBef>
              <a:buFont typeface="Arial" panose="020B0604020202020204" pitchFamily="34" charset="0"/>
              <a:buChar char="•"/>
            </a:pPr>
            <a:r>
              <a:rPr lang="en-US" sz="1600" dirty="0"/>
              <a:t>Termination of lease or nonrenewal of lease due to the need to move the property owner or property owner's family member(s) into the property and where the property owner or property owner's family member(s) move into the property within 7 days after it is vacated by the tenant following a notice to vacate or nonrenewal.</a:t>
            </a:r>
          </a:p>
          <a:p>
            <a:pPr indent="-457200">
              <a:spcBef>
                <a:spcPts val="0"/>
              </a:spcBef>
              <a:buFont typeface="Arial" panose="020B0604020202020204" pitchFamily="34" charset="0"/>
              <a:buChar char="•"/>
            </a:pPr>
            <a:r>
              <a:rPr lang="en-US" sz="1600" dirty="0"/>
              <a:t>Landlords must provide a written notice of intent to file an eviction action to the tenant at least 7 days prior to filing the action, or the specified notice period included in the lease, whichever is longer.</a:t>
            </a:r>
          </a:p>
          <a:p>
            <a:pPr indent="-457200">
              <a:spcBef>
                <a:spcPts val="0"/>
              </a:spcBef>
              <a:buFont typeface="Arial" panose="020B0604020202020204" pitchFamily="34" charset="0"/>
              <a:buChar char="•"/>
            </a:pPr>
            <a:r>
              <a:rPr lang="en-US" sz="1600" b="1" i="1" dirty="0"/>
              <a:t>Nonpayment of rent was not a basis for eviction.</a:t>
            </a:r>
          </a:p>
          <a:p>
            <a:pPr indent="-457200">
              <a:spcBef>
                <a:spcPts val="0"/>
              </a:spcBef>
              <a:buFont typeface="Arial" panose="020B0604020202020204" pitchFamily="34" charset="0"/>
              <a:buChar char="•"/>
            </a:pPr>
            <a:r>
              <a:rPr lang="en-US" sz="1600" dirty="0">
                <a:hlinkClick r:id="rId3"/>
              </a:rPr>
              <a:t>Pandemic Eviction Defense and Tenant Claims in Minnesota at III.A.</a:t>
            </a:r>
            <a:endParaRPr lang="en-US" sz="1600" dirty="0"/>
          </a:p>
          <a:p>
            <a:pPr marL="0" indent="0">
              <a:spcBef>
                <a:spcPts val="0"/>
              </a:spcBef>
            </a:pPr>
            <a:endParaRPr lang="en-US" sz="1600" dirty="0"/>
          </a:p>
        </p:txBody>
      </p:sp>
    </p:spTree>
    <p:extLst>
      <p:ext uri="{BB962C8B-B14F-4D97-AF65-F5344CB8AC3E}">
        <p14:creationId xmlns:p14="http://schemas.microsoft.com/office/powerpoint/2010/main" val="3820238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6CDE7-C7C0-4C3D-A58C-DD6B31B22D52}"/>
              </a:ext>
            </a:extLst>
          </p:cNvPr>
          <p:cNvSpPr>
            <a:spLocks noGrp="1"/>
          </p:cNvSpPr>
          <p:nvPr>
            <p:ph type="title"/>
          </p:nvPr>
        </p:nvSpPr>
        <p:spPr>
          <a:xfrm>
            <a:off x="304800" y="379476"/>
            <a:ext cx="8534400" cy="758952"/>
          </a:xfrm>
        </p:spPr>
        <p:txBody>
          <a:bodyPr>
            <a:normAutofit fontScale="90000"/>
          </a:bodyPr>
          <a:lstStyle/>
          <a:p>
            <a:r>
              <a:rPr lang="en-US" dirty="0"/>
              <a:t>Defending Remaining Eviction Actions under Emergency Executive Order 20-79 </a:t>
            </a:r>
          </a:p>
        </p:txBody>
      </p:sp>
      <p:sp>
        <p:nvSpPr>
          <p:cNvPr id="3" name="Text Placeholder 2">
            <a:extLst>
              <a:ext uri="{FF2B5EF4-FFF2-40B4-BE49-F238E27FC236}">
                <a16:creationId xmlns:a16="http://schemas.microsoft.com/office/drawing/2014/main" id="{84406106-59E6-4472-9208-4B2793F0F951}"/>
              </a:ext>
            </a:extLst>
          </p:cNvPr>
          <p:cNvSpPr>
            <a:spLocks noGrp="1"/>
          </p:cNvSpPr>
          <p:nvPr>
            <p:ph type="body" idx="1"/>
          </p:nvPr>
        </p:nvSpPr>
        <p:spPr/>
        <p:txBody>
          <a:bodyPr>
            <a:noAutofit/>
          </a:bodyPr>
          <a:lstStyle/>
          <a:p>
            <a:r>
              <a:rPr lang="en-US" sz="1700" dirty="0"/>
              <a:t>Procedure, Service and Precondition Defenses: see slides 7-17.</a:t>
            </a:r>
          </a:p>
          <a:p>
            <a:endParaRPr lang="en-US" sz="1700" dirty="0"/>
          </a:p>
          <a:p>
            <a:r>
              <a:rPr lang="en-US" sz="1700" dirty="0"/>
              <a:t>Notice Defenses:</a:t>
            </a:r>
          </a:p>
          <a:p>
            <a:pPr marL="685800" indent="-457200">
              <a:buFont typeface="Arial" panose="020B0604020202020204" pitchFamily="34" charset="0"/>
              <a:buChar char="•"/>
            </a:pPr>
            <a:r>
              <a:rPr lang="en-US" sz="1700" dirty="0"/>
              <a:t>Lease termination notices:</a:t>
            </a:r>
          </a:p>
          <a:p>
            <a:pPr marL="1143000" lvl="1" indent="-457200">
              <a:buFont typeface="Arial" panose="020B0604020202020204" pitchFamily="34" charset="0"/>
              <a:buChar char="•"/>
            </a:pPr>
            <a:r>
              <a:rPr lang="en-US" sz="1700" dirty="0"/>
              <a:t>Landlord family residency</a:t>
            </a:r>
          </a:p>
          <a:p>
            <a:pPr marL="1143000" lvl="1" indent="-457200">
              <a:buFont typeface="Arial" panose="020B0604020202020204" pitchFamily="34" charset="0"/>
              <a:buChar char="•"/>
            </a:pPr>
            <a:r>
              <a:rPr lang="en-US" sz="1700" dirty="0"/>
              <a:t>CARES Act covered properties (public and subsidized housing and federally backed mortgages): 30-day notice. </a:t>
            </a:r>
            <a:r>
              <a:rPr lang="en-US" sz="1700" dirty="0">
                <a:hlinkClick r:id="rId2"/>
              </a:rPr>
              <a:t>Pandemic Eviction Defense and Tenant Claims in Minnesota at I.B.</a:t>
            </a:r>
            <a:r>
              <a:rPr lang="en-US" sz="1700" dirty="0"/>
              <a:t> Public and some subsidized housing program have additional pre-filing requirements. </a:t>
            </a:r>
            <a:r>
              <a:rPr lang="en-US" sz="1700" dirty="0">
                <a:hlinkClick r:id="rId3"/>
              </a:rPr>
              <a:t>Residential Eviction Defense and Tenant Claims in Minnesota at VI.F.10.</a:t>
            </a:r>
            <a:endParaRPr lang="en-US" sz="1700" dirty="0"/>
          </a:p>
          <a:p>
            <a:pPr marL="1143000" lvl="1" indent="-457200">
              <a:buFont typeface="Arial" panose="020B0604020202020204" pitchFamily="34" charset="0"/>
              <a:buChar char="•"/>
            </a:pPr>
            <a:r>
              <a:rPr lang="en-US" sz="1700" dirty="0"/>
              <a:t>Manufactured home parks: various notice requirements. Minn. Stat. §§ 327C.09,327C.095, 327C.10</a:t>
            </a:r>
          </a:p>
          <a:p>
            <a:pPr marL="1143000" lvl="1" indent="-457200">
              <a:buFont typeface="Arial" panose="020B0604020202020204" pitchFamily="34" charset="0"/>
              <a:buChar char="•"/>
            </a:pPr>
            <a:r>
              <a:rPr lang="en-US" sz="1700" dirty="0"/>
              <a:t>Mortgage foreclosure and contract for deed cancellation. Minn. Stat. §  504B.285, </a:t>
            </a:r>
            <a:r>
              <a:rPr lang="en-US" sz="1700" dirty="0" err="1"/>
              <a:t>subd</a:t>
            </a:r>
            <a:r>
              <a:rPr lang="en-US" sz="1700" dirty="0"/>
              <a:t>. 1a., 1b.</a:t>
            </a:r>
          </a:p>
          <a:p>
            <a:pPr marL="1143000" lvl="1" indent="-457200">
              <a:buFont typeface="Arial" panose="020B0604020202020204" pitchFamily="34" charset="0"/>
              <a:buChar char="•"/>
            </a:pPr>
            <a:r>
              <a:rPr lang="en-US" sz="1700" dirty="0">
                <a:hlinkClick r:id="rId4"/>
              </a:rPr>
              <a:t>Pandemic Eviction Defense and Tenant Claims in Minnesota at III.B.1.</a:t>
            </a:r>
            <a:endParaRPr lang="en-US" sz="1700" dirty="0"/>
          </a:p>
        </p:txBody>
      </p:sp>
    </p:spTree>
    <p:extLst>
      <p:ext uri="{BB962C8B-B14F-4D97-AF65-F5344CB8AC3E}">
        <p14:creationId xmlns:p14="http://schemas.microsoft.com/office/powerpoint/2010/main" val="3590108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F60E3-E5B8-41C3-A49A-E95B2B40C4E2}"/>
              </a:ext>
            </a:extLst>
          </p:cNvPr>
          <p:cNvSpPr>
            <a:spLocks noGrp="1"/>
          </p:cNvSpPr>
          <p:nvPr>
            <p:ph type="title"/>
          </p:nvPr>
        </p:nvSpPr>
        <p:spPr/>
        <p:txBody>
          <a:bodyPr>
            <a:normAutofit/>
          </a:bodyPr>
          <a:lstStyle/>
          <a:p>
            <a:r>
              <a:rPr lang="en-US" dirty="0"/>
              <a:t>Presenters</a:t>
            </a:r>
          </a:p>
        </p:txBody>
      </p:sp>
      <p:sp>
        <p:nvSpPr>
          <p:cNvPr id="3" name="Text Placeholder 2">
            <a:extLst>
              <a:ext uri="{FF2B5EF4-FFF2-40B4-BE49-F238E27FC236}">
                <a16:creationId xmlns:a16="http://schemas.microsoft.com/office/drawing/2014/main" id="{481AC06F-6DF3-4250-BBF4-384614A697A7}"/>
              </a:ext>
            </a:extLst>
          </p:cNvPr>
          <p:cNvSpPr>
            <a:spLocks noGrp="1"/>
          </p:cNvSpPr>
          <p:nvPr>
            <p:ph type="body" idx="1"/>
          </p:nvPr>
        </p:nvSpPr>
        <p:spPr/>
        <p:txBody>
          <a:bodyPr>
            <a:normAutofit fontScale="77500" lnSpcReduction="20000"/>
          </a:bodyPr>
          <a:lstStyle/>
          <a:p>
            <a:pPr marL="0" indent="0">
              <a:spcBef>
                <a:spcPts val="0"/>
              </a:spcBef>
            </a:pPr>
            <a:r>
              <a:rPr lang="en-US" dirty="0"/>
              <a:t>Lawrence McDonough</a:t>
            </a:r>
          </a:p>
          <a:p>
            <a:pPr marL="0" indent="0">
              <a:spcBef>
                <a:spcPts val="0"/>
              </a:spcBef>
            </a:pPr>
            <a:r>
              <a:rPr lang="en-US" dirty="0"/>
              <a:t>Attorney at Law </a:t>
            </a:r>
          </a:p>
          <a:p>
            <a:pPr marL="0" indent="0">
              <a:spcBef>
                <a:spcPts val="0"/>
              </a:spcBef>
            </a:pPr>
            <a:r>
              <a:rPr lang="en-US" dirty="0"/>
              <a:t>Adjunct Professor of Law, University of Minnesota School of Law </a:t>
            </a:r>
          </a:p>
          <a:p>
            <a:pPr marL="0" indent="0">
              <a:spcBef>
                <a:spcPts val="0"/>
              </a:spcBef>
            </a:pPr>
            <a:r>
              <a:rPr lang="en-US" dirty="0"/>
              <a:t>Senior Minnesota Fellow,  Lawyers' Committee for Civil Rights Under Law</a:t>
            </a:r>
          </a:p>
          <a:p>
            <a:pPr marL="0" indent="0">
              <a:spcBef>
                <a:spcPts val="0"/>
              </a:spcBef>
            </a:pPr>
            <a:r>
              <a:rPr lang="en-US" dirty="0"/>
              <a:t>651-398-8053</a:t>
            </a:r>
          </a:p>
          <a:p>
            <a:pPr marL="0" indent="0">
              <a:spcBef>
                <a:spcPts val="0"/>
              </a:spcBef>
            </a:pPr>
            <a:r>
              <a:rPr lang="en-US" dirty="0">
                <a:hlinkClick r:id="rId2"/>
              </a:rPr>
              <a:t>mcdon056@umn.edu</a:t>
            </a:r>
            <a:endParaRPr lang="en-US" dirty="0"/>
          </a:p>
          <a:p>
            <a:pPr marL="0" indent="0">
              <a:spcBef>
                <a:spcPts val="0"/>
              </a:spcBef>
            </a:pPr>
            <a:r>
              <a:rPr lang="en-US" dirty="0">
                <a:hlinkClick r:id="rId3"/>
              </a:rPr>
              <a:t>http://povertylaw.homestead.com/Biolarrymcdonough.html</a:t>
            </a:r>
            <a:endParaRPr lang="en-US" dirty="0"/>
          </a:p>
          <a:p>
            <a:pPr marL="0" indent="0">
              <a:spcBef>
                <a:spcPts val="0"/>
              </a:spcBef>
            </a:pPr>
            <a:endParaRPr lang="en-US" dirty="0"/>
          </a:p>
          <a:p>
            <a:pPr marL="0" lvl="0" indent="0">
              <a:spcBef>
                <a:spcPts val="0"/>
              </a:spcBef>
              <a:buSzPts val="1360"/>
            </a:pPr>
            <a:r>
              <a:rPr lang="en-US" sz="2800" dirty="0"/>
              <a:t>Rachael Sterling</a:t>
            </a:r>
          </a:p>
          <a:p>
            <a:pPr marL="0" lvl="0" indent="0">
              <a:spcBef>
                <a:spcPts val="0"/>
              </a:spcBef>
              <a:buSzPts val="1360"/>
            </a:pPr>
            <a:r>
              <a:rPr lang="en-US" sz="2800" dirty="0"/>
              <a:t>Attorney at Law </a:t>
            </a:r>
          </a:p>
          <a:p>
            <a:pPr marL="0" lvl="0" indent="0">
              <a:spcBef>
                <a:spcPts val="0"/>
              </a:spcBef>
              <a:buSzPts val="1360"/>
            </a:pPr>
            <a:r>
              <a:rPr lang="en-US" sz="2800" dirty="0"/>
              <a:t>COVID-19 Eviction Response Coordinator &amp; Housing Attorney</a:t>
            </a:r>
          </a:p>
          <a:p>
            <a:pPr marL="0" lvl="0" indent="0">
              <a:spcBef>
                <a:spcPts val="0"/>
              </a:spcBef>
              <a:buSzPts val="1360"/>
            </a:pPr>
            <a:r>
              <a:rPr lang="en-US" sz="2800" dirty="0"/>
              <a:t>HOME Line </a:t>
            </a:r>
          </a:p>
          <a:p>
            <a:pPr marL="0" lvl="0" indent="0">
              <a:spcBef>
                <a:spcPts val="0"/>
              </a:spcBef>
              <a:buSzPts val="1360"/>
            </a:pPr>
            <a:r>
              <a:rPr lang="en-US" sz="2800" dirty="0"/>
              <a:t>(612) 255-8859</a:t>
            </a:r>
          </a:p>
          <a:p>
            <a:pPr marL="0" lvl="0" indent="0">
              <a:spcBef>
                <a:spcPts val="0"/>
              </a:spcBef>
              <a:buSzPts val="1360"/>
            </a:pPr>
            <a:r>
              <a:rPr lang="en-US" sz="2800" u="sng" dirty="0">
                <a:solidFill>
                  <a:schemeClr val="hlink"/>
                </a:solidFill>
                <a:hlinkClick r:id="rId4"/>
              </a:rPr>
              <a:t>rachaels@homelinemn.org</a:t>
            </a:r>
          </a:p>
          <a:p>
            <a:pPr marL="0" lvl="0" indent="0">
              <a:spcBef>
                <a:spcPts val="0"/>
              </a:spcBef>
              <a:buSzPts val="1360"/>
            </a:pPr>
            <a:r>
              <a:rPr lang="en-US" sz="2800" u="sng" dirty="0">
                <a:solidFill>
                  <a:schemeClr val="hlink"/>
                </a:solidFill>
                <a:hlinkClick r:id="rId5"/>
              </a:rPr>
              <a:t>https://homelinemn.org/staff/rachael-sterling/</a:t>
            </a:r>
          </a:p>
          <a:p>
            <a:pPr marL="0" indent="0">
              <a:spcBef>
                <a:spcPts val="0"/>
              </a:spcBef>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55797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375A0-6C94-480C-8175-16E76B91C60B}"/>
              </a:ext>
            </a:extLst>
          </p:cNvPr>
          <p:cNvSpPr>
            <a:spLocks noGrp="1"/>
          </p:cNvSpPr>
          <p:nvPr>
            <p:ph type="title"/>
          </p:nvPr>
        </p:nvSpPr>
        <p:spPr>
          <a:xfrm>
            <a:off x="304800" y="379476"/>
            <a:ext cx="8534400" cy="758952"/>
          </a:xfrm>
        </p:spPr>
        <p:txBody>
          <a:bodyPr>
            <a:normAutofit fontScale="90000"/>
          </a:bodyPr>
          <a:lstStyle/>
          <a:p>
            <a:r>
              <a:rPr lang="en-US" dirty="0"/>
              <a:t>Defending Remaining Eviction Actions under Emergency Executive Order 20-79 </a:t>
            </a:r>
          </a:p>
        </p:txBody>
      </p:sp>
      <p:sp>
        <p:nvSpPr>
          <p:cNvPr id="3" name="Text Placeholder 2">
            <a:extLst>
              <a:ext uri="{FF2B5EF4-FFF2-40B4-BE49-F238E27FC236}">
                <a16:creationId xmlns:a16="http://schemas.microsoft.com/office/drawing/2014/main" id="{50ED565E-36B6-44F0-BA9E-B6EE82E3F365}"/>
              </a:ext>
            </a:extLst>
          </p:cNvPr>
          <p:cNvSpPr>
            <a:spLocks noGrp="1"/>
          </p:cNvSpPr>
          <p:nvPr>
            <p:ph type="body" idx="1"/>
          </p:nvPr>
        </p:nvSpPr>
        <p:spPr/>
        <p:txBody>
          <a:bodyPr>
            <a:normAutofit/>
          </a:bodyPr>
          <a:lstStyle/>
          <a:p>
            <a:pPr indent="-457200">
              <a:spcBef>
                <a:spcPts val="0"/>
              </a:spcBef>
              <a:buFont typeface="Arial" panose="020B0604020202020204" pitchFamily="34" charset="0"/>
              <a:buChar char="•"/>
            </a:pPr>
            <a:r>
              <a:rPr lang="en-US" sz="2100" dirty="0"/>
              <a:t>Notice of intention to file eviction action</a:t>
            </a:r>
          </a:p>
          <a:p>
            <a:pPr lvl="1" indent="-457200">
              <a:spcBef>
                <a:spcPts val="0"/>
              </a:spcBef>
              <a:buFont typeface="Arial" panose="020B0604020202020204" pitchFamily="34" charset="0"/>
              <a:buChar char="•"/>
            </a:pPr>
            <a:r>
              <a:rPr lang="en-US" sz="2100" dirty="0">
                <a:hlinkClick r:id="rId2"/>
              </a:rPr>
              <a:t>Pandemic Eviction Defense and Tenant Claims in Minnesota at III.B.2.</a:t>
            </a:r>
            <a:endParaRPr lang="en-US" sz="2100" dirty="0"/>
          </a:p>
          <a:p>
            <a:pPr marL="0" indent="0">
              <a:spcBef>
                <a:spcPts val="0"/>
              </a:spcBef>
            </a:pPr>
            <a:r>
              <a:rPr lang="en-US" sz="2100" dirty="0"/>
              <a:t>		</a:t>
            </a:r>
          </a:p>
          <a:p>
            <a:pPr indent="-457200">
              <a:spcBef>
                <a:spcPts val="0"/>
              </a:spcBef>
              <a:buFont typeface="Arial" panose="020B0604020202020204" pitchFamily="34" charset="0"/>
              <a:buChar char="•"/>
            </a:pPr>
            <a:r>
              <a:rPr lang="en-US" sz="2100" dirty="0"/>
              <a:t>Landlord retaliation</a:t>
            </a:r>
          </a:p>
          <a:p>
            <a:pPr lvl="1" indent="-457200">
              <a:spcBef>
                <a:spcPts val="0"/>
              </a:spcBef>
              <a:buFont typeface="Arial" panose="020B0604020202020204" pitchFamily="34" charset="0"/>
              <a:buChar char="•"/>
            </a:pPr>
            <a:r>
              <a:rPr lang="en-US" sz="2100" dirty="0"/>
              <a:t>Minn. Stat. § 504B.285, or </a:t>
            </a:r>
          </a:p>
          <a:p>
            <a:pPr lvl="1" indent="-457200">
              <a:spcBef>
                <a:spcPts val="0"/>
              </a:spcBef>
              <a:buFont typeface="Arial" panose="020B0604020202020204" pitchFamily="34" charset="0"/>
              <a:buChar char="•"/>
            </a:pPr>
            <a:r>
              <a:rPr lang="en-US" sz="2100" dirty="0"/>
              <a:t>Common law. </a:t>
            </a:r>
            <a:r>
              <a:rPr lang="en-US" sz="2100" i="1" dirty="0"/>
              <a:t>Cent. Hous. Assocs., LP v. Olson</a:t>
            </a:r>
            <a:r>
              <a:rPr lang="en-US" sz="2100" dirty="0"/>
              <a:t>, 929 N.W.2d 398 (Minn. 2019).</a:t>
            </a:r>
          </a:p>
          <a:p>
            <a:pPr marL="0" indent="0">
              <a:spcBef>
                <a:spcPts val="0"/>
              </a:spcBef>
            </a:pPr>
            <a:endParaRPr lang="en-US" sz="2100" dirty="0"/>
          </a:p>
          <a:p>
            <a:pPr indent="-457200">
              <a:spcBef>
                <a:spcPts val="0"/>
              </a:spcBef>
              <a:buFont typeface="Arial" panose="020B0604020202020204" pitchFamily="34" charset="0"/>
              <a:buChar char="•"/>
            </a:pPr>
            <a:r>
              <a:rPr lang="en-US" sz="2100" dirty="0"/>
              <a:t>Landlord waived the notice to end the lease by accepting rent after the move out date.</a:t>
            </a:r>
          </a:p>
          <a:p>
            <a:pPr lvl="1" indent="-457200">
              <a:spcBef>
                <a:spcPts val="0"/>
              </a:spcBef>
              <a:buFont typeface="Arial" panose="020B0604020202020204" pitchFamily="34" charset="0"/>
              <a:buChar char="•"/>
            </a:pPr>
            <a:r>
              <a:rPr lang="sv-SE" sz="2100" i="1" dirty="0"/>
              <a:t>Pappas v. Stark</a:t>
            </a:r>
            <a:r>
              <a:rPr lang="sv-SE" sz="2100" dirty="0"/>
              <a:t>, 123 Minn. 81, 83, 142 N.W. 1042, 1047 (1913).</a:t>
            </a:r>
          </a:p>
          <a:p>
            <a:pPr marL="0" indent="0">
              <a:spcBef>
                <a:spcPts val="0"/>
              </a:spcBef>
            </a:pPr>
            <a:endParaRPr lang="en-US" sz="2100" dirty="0"/>
          </a:p>
          <a:p>
            <a:pPr indent="-457200">
              <a:spcBef>
                <a:spcPts val="0"/>
              </a:spcBef>
              <a:buFont typeface="Arial" panose="020B0604020202020204" pitchFamily="34" charset="0"/>
              <a:buChar char="•"/>
            </a:pPr>
            <a:r>
              <a:rPr lang="en-US" sz="2100" dirty="0">
                <a:hlinkClick r:id="rId3"/>
              </a:rPr>
              <a:t>Residential Eviction Defense and Tenant Claims in Minnesota at VI.F.</a:t>
            </a:r>
            <a:endParaRPr lang="en-US" sz="2100" dirty="0"/>
          </a:p>
          <a:p>
            <a:pPr marL="0" indent="0">
              <a:spcBef>
                <a:spcPts val="0"/>
              </a:spcBef>
            </a:pPr>
            <a:endParaRPr lang="en-US" sz="2100" dirty="0"/>
          </a:p>
        </p:txBody>
      </p:sp>
    </p:spTree>
    <p:extLst>
      <p:ext uri="{BB962C8B-B14F-4D97-AF65-F5344CB8AC3E}">
        <p14:creationId xmlns:p14="http://schemas.microsoft.com/office/powerpoint/2010/main" val="3575943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64AFC-9DB7-4896-A805-675B20886D1B}"/>
              </a:ext>
            </a:extLst>
          </p:cNvPr>
          <p:cNvSpPr>
            <a:spLocks noGrp="1"/>
          </p:cNvSpPr>
          <p:nvPr>
            <p:ph type="title"/>
          </p:nvPr>
        </p:nvSpPr>
        <p:spPr>
          <a:xfrm>
            <a:off x="286512" y="308499"/>
            <a:ext cx="8534400" cy="758952"/>
          </a:xfrm>
        </p:spPr>
        <p:txBody>
          <a:bodyPr>
            <a:normAutofit fontScale="90000"/>
          </a:bodyPr>
          <a:lstStyle/>
          <a:p>
            <a:r>
              <a:rPr lang="en-US" dirty="0"/>
              <a:t>Defending Remaining Eviction Actions under Emergency Executive Order 20-79 </a:t>
            </a:r>
          </a:p>
        </p:txBody>
      </p:sp>
      <p:sp>
        <p:nvSpPr>
          <p:cNvPr id="3" name="Text Placeholder 2">
            <a:extLst>
              <a:ext uri="{FF2B5EF4-FFF2-40B4-BE49-F238E27FC236}">
                <a16:creationId xmlns:a16="http://schemas.microsoft.com/office/drawing/2014/main" id="{D0BF3201-D592-4096-AC28-BC13C9DC0FA5}"/>
              </a:ext>
            </a:extLst>
          </p:cNvPr>
          <p:cNvSpPr>
            <a:spLocks noGrp="1"/>
          </p:cNvSpPr>
          <p:nvPr>
            <p:ph type="body" idx="1"/>
          </p:nvPr>
        </p:nvSpPr>
        <p:spPr/>
        <p:txBody>
          <a:bodyPr>
            <a:normAutofit fontScale="92500" lnSpcReduction="10000"/>
          </a:bodyPr>
          <a:lstStyle/>
          <a:p>
            <a:pPr marL="0" indent="0">
              <a:spcBef>
                <a:spcPts val="0"/>
              </a:spcBef>
            </a:pPr>
            <a:r>
              <a:rPr lang="en-US" dirty="0"/>
              <a:t>Substantive Defenses:</a:t>
            </a:r>
          </a:p>
          <a:p>
            <a:pPr marL="0" indent="0">
              <a:spcBef>
                <a:spcPts val="0"/>
              </a:spcBef>
            </a:pPr>
            <a:endParaRPr lang="en-US" dirty="0"/>
          </a:p>
          <a:p>
            <a:pPr indent="-457200">
              <a:spcBef>
                <a:spcPts val="0"/>
              </a:spcBef>
              <a:buFont typeface="Arial" panose="020B0604020202020204" pitchFamily="34" charset="0"/>
              <a:buChar char="•"/>
            </a:pPr>
            <a:r>
              <a:rPr lang="en-US" dirty="0"/>
              <a:t>Minn. Stat. § 504B.171</a:t>
            </a:r>
          </a:p>
          <a:p>
            <a:pPr lvl="1" indent="-457200">
              <a:spcBef>
                <a:spcPts val="0"/>
              </a:spcBef>
              <a:buFont typeface="Arial" panose="020B0604020202020204" pitchFamily="34" charset="0"/>
              <a:buChar char="•"/>
            </a:pPr>
            <a:r>
              <a:rPr lang="en-US" dirty="0"/>
              <a:t>Failure of proof</a:t>
            </a:r>
          </a:p>
          <a:p>
            <a:pPr lvl="1" indent="-457200">
              <a:spcBef>
                <a:spcPts val="0"/>
              </a:spcBef>
              <a:buFont typeface="Arial" panose="020B0604020202020204" pitchFamily="34" charset="0"/>
              <a:buChar char="•"/>
            </a:pPr>
            <a:r>
              <a:rPr lang="en-US" dirty="0"/>
              <a:t>The landlord alleged the tenant unlawfully allowed certain unlawful activity on the property and the tenant did not know or have reason to know that there was unlawful activity on the property. Minn. Stat. § 504B.171</a:t>
            </a:r>
          </a:p>
          <a:p>
            <a:pPr lvl="1" indent="-457200">
              <a:spcBef>
                <a:spcPts val="0"/>
              </a:spcBef>
              <a:buFont typeface="Arial" panose="020B0604020202020204" pitchFamily="34" charset="0"/>
              <a:buChar char="•"/>
            </a:pPr>
            <a:r>
              <a:rPr lang="en-US" dirty="0"/>
              <a:t>The tenant could not prevent the illegal drugs from being brought on the property. Minn. Stat. § 609.5317, </a:t>
            </a:r>
            <a:r>
              <a:rPr lang="en-US" dirty="0" err="1"/>
              <a:t>subd</a:t>
            </a:r>
            <a:r>
              <a:rPr lang="en-US" dirty="0"/>
              <a:t>. 3. </a:t>
            </a:r>
          </a:p>
          <a:p>
            <a:pPr lvl="1" indent="-457200">
              <a:spcBef>
                <a:spcPts val="0"/>
              </a:spcBef>
              <a:buFont typeface="Arial" panose="020B0604020202020204" pitchFamily="34" charset="0"/>
              <a:buChar char="•"/>
            </a:pPr>
            <a:r>
              <a:rPr lang="en-US" dirty="0"/>
              <a:t>Medical marijuana use is legal under state law. Minn. Stat. § 152.32.</a:t>
            </a:r>
          </a:p>
          <a:p>
            <a:pPr lvl="1" indent="-457200">
              <a:spcBef>
                <a:spcPts val="0"/>
              </a:spcBef>
              <a:buFont typeface="Arial" panose="020B0604020202020204" pitchFamily="34" charset="0"/>
              <a:buChar char="•"/>
            </a:pPr>
            <a:r>
              <a:rPr lang="en-US" dirty="0">
                <a:hlinkClick r:id="rId2"/>
              </a:rPr>
              <a:t>Pandemic Eviction Defense and Tenant Claims in Minnesota at III.C.</a:t>
            </a:r>
            <a:endParaRPr lang="en-US" dirty="0"/>
          </a:p>
          <a:p>
            <a:pPr lvl="1" indent="-457200">
              <a:spcBef>
                <a:spcPts val="0"/>
              </a:spcBef>
              <a:buFont typeface="Arial" panose="020B0604020202020204" pitchFamily="34" charset="0"/>
              <a:buChar char="•"/>
            </a:pPr>
            <a:r>
              <a:rPr lang="en-US" dirty="0">
                <a:hlinkClick r:id="rId3"/>
              </a:rPr>
              <a:t>Residential Eviction Defense and Tenant Claims in Minnesota at VI.G.16.</a:t>
            </a:r>
            <a:endParaRPr lang="en-US" dirty="0"/>
          </a:p>
          <a:p>
            <a:pPr marL="0" indent="0">
              <a:spcBef>
                <a:spcPts val="0"/>
              </a:spcBef>
            </a:pPr>
            <a:endParaRPr lang="en-US" dirty="0"/>
          </a:p>
          <a:p>
            <a:pPr marL="0" indent="0">
              <a:spcBef>
                <a:spcPts val="0"/>
              </a:spcBef>
            </a:pPr>
            <a:endParaRPr lang="en-US" dirty="0"/>
          </a:p>
        </p:txBody>
      </p:sp>
    </p:spTree>
    <p:extLst>
      <p:ext uri="{BB962C8B-B14F-4D97-AF65-F5344CB8AC3E}">
        <p14:creationId xmlns:p14="http://schemas.microsoft.com/office/powerpoint/2010/main" val="1027531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594E9-79FE-466B-A5DF-35AE081CB71E}"/>
              </a:ext>
            </a:extLst>
          </p:cNvPr>
          <p:cNvSpPr>
            <a:spLocks noGrp="1"/>
          </p:cNvSpPr>
          <p:nvPr>
            <p:ph type="title"/>
          </p:nvPr>
        </p:nvSpPr>
        <p:spPr>
          <a:xfrm>
            <a:off x="286512" y="379476"/>
            <a:ext cx="8534400" cy="758952"/>
          </a:xfrm>
        </p:spPr>
        <p:txBody>
          <a:bodyPr>
            <a:normAutofit fontScale="90000"/>
          </a:bodyPr>
          <a:lstStyle/>
          <a:p>
            <a:r>
              <a:rPr lang="en-US" dirty="0"/>
              <a:t>Defending Remaining Eviction Actions under Emergency Executive Order 20-79 </a:t>
            </a:r>
          </a:p>
        </p:txBody>
      </p:sp>
      <p:sp>
        <p:nvSpPr>
          <p:cNvPr id="3" name="Text Placeholder 2">
            <a:extLst>
              <a:ext uri="{FF2B5EF4-FFF2-40B4-BE49-F238E27FC236}">
                <a16:creationId xmlns:a16="http://schemas.microsoft.com/office/drawing/2014/main" id="{B69FC933-24C8-403D-82A8-42514BC0C334}"/>
              </a:ext>
            </a:extLst>
          </p:cNvPr>
          <p:cNvSpPr>
            <a:spLocks noGrp="1"/>
          </p:cNvSpPr>
          <p:nvPr>
            <p:ph type="body" idx="1"/>
          </p:nvPr>
        </p:nvSpPr>
        <p:spPr/>
        <p:txBody>
          <a:bodyPr>
            <a:normAutofit lnSpcReduction="10000"/>
          </a:bodyPr>
          <a:lstStyle/>
          <a:p>
            <a:pPr indent="-457200">
              <a:spcBef>
                <a:spcPts val="0"/>
              </a:spcBef>
              <a:buFont typeface="Arial" panose="020B0604020202020204" pitchFamily="34" charset="0"/>
              <a:buChar char="•"/>
            </a:pPr>
            <a:r>
              <a:rPr lang="en-US" dirty="0"/>
              <a:t>Significant Property Damage</a:t>
            </a:r>
          </a:p>
          <a:p>
            <a:pPr lvl="1" indent="-457200">
              <a:spcBef>
                <a:spcPts val="0"/>
              </a:spcBef>
              <a:buFont typeface="Arial" panose="020B0604020202020204" pitchFamily="34" charset="0"/>
              <a:buChar char="•"/>
            </a:pPr>
            <a:r>
              <a:rPr lang="en-US" dirty="0"/>
              <a:t>Failure of proof</a:t>
            </a:r>
          </a:p>
          <a:p>
            <a:pPr lvl="1" indent="-457200">
              <a:spcBef>
                <a:spcPts val="0"/>
              </a:spcBef>
              <a:buFont typeface="Arial" panose="020B0604020202020204" pitchFamily="34" charset="0"/>
              <a:buChar char="•"/>
            </a:pPr>
            <a:r>
              <a:rPr lang="en-US" dirty="0">
                <a:hlinkClick r:id="rId2"/>
              </a:rPr>
              <a:t>Pandemic Eviction Defense and Tenant Claims in Minnesota at III.D.</a:t>
            </a:r>
            <a:endParaRPr lang="en-US" dirty="0"/>
          </a:p>
          <a:p>
            <a:pPr lvl="1" indent="-457200">
              <a:spcBef>
                <a:spcPts val="0"/>
              </a:spcBef>
              <a:buFont typeface="Arial" panose="020B0604020202020204" pitchFamily="34" charset="0"/>
              <a:buChar char="•"/>
            </a:pPr>
            <a:r>
              <a:rPr lang="en-US" dirty="0">
                <a:hlinkClick r:id="rId3"/>
              </a:rPr>
              <a:t>Residential Eviction Defense and Tenant Claims in Minnesota at VI.G.19.e.</a:t>
            </a:r>
            <a:endParaRPr lang="en-US" dirty="0"/>
          </a:p>
          <a:p>
            <a:pPr marL="0" indent="0">
              <a:spcBef>
                <a:spcPts val="0"/>
              </a:spcBef>
            </a:pPr>
            <a:endParaRPr lang="en-US" dirty="0"/>
          </a:p>
          <a:p>
            <a:pPr indent="-457200">
              <a:spcBef>
                <a:spcPts val="0"/>
              </a:spcBef>
              <a:buFont typeface="Arial" panose="020B0604020202020204" pitchFamily="34" charset="0"/>
              <a:buChar char="•"/>
            </a:pPr>
            <a:r>
              <a:rPr lang="en-US" dirty="0"/>
              <a:t>Substantial Endangerment</a:t>
            </a:r>
          </a:p>
          <a:p>
            <a:pPr lvl="1" indent="-457200">
              <a:spcBef>
                <a:spcPts val="0"/>
              </a:spcBef>
              <a:buFont typeface="Arial" panose="020B0604020202020204" pitchFamily="34" charset="0"/>
              <a:buChar char="•"/>
            </a:pPr>
            <a:r>
              <a:rPr lang="en-US" dirty="0"/>
              <a:t>Failure of proof</a:t>
            </a:r>
          </a:p>
          <a:p>
            <a:pPr lvl="1" indent="-457200">
              <a:spcBef>
                <a:spcPts val="0"/>
              </a:spcBef>
              <a:buFont typeface="Arial" panose="020B0604020202020204" pitchFamily="34" charset="0"/>
              <a:buChar char="•"/>
            </a:pPr>
            <a:r>
              <a:rPr lang="en-US" dirty="0">
                <a:hlinkClick r:id="rId4"/>
              </a:rPr>
              <a:t>Pandemic Eviction Defense and Tenant Claims in Minnesota at III.E.</a:t>
            </a:r>
            <a:endParaRPr lang="en-US" dirty="0"/>
          </a:p>
          <a:p>
            <a:pPr lvl="1" indent="-457200">
              <a:spcBef>
                <a:spcPts val="0"/>
              </a:spcBef>
              <a:buFont typeface="Arial" panose="020B0604020202020204" pitchFamily="34" charset="0"/>
              <a:buChar char="•"/>
            </a:pPr>
            <a:r>
              <a:rPr lang="en-US" dirty="0">
                <a:hlinkClick r:id="rId3"/>
              </a:rPr>
              <a:t>Residential Eviction Defense and Tenant Claims in Minnesota at VI.G.19.l.</a:t>
            </a:r>
            <a:endParaRPr lang="en-US" dirty="0"/>
          </a:p>
          <a:p>
            <a:pPr lvl="1" indent="-457200">
              <a:spcBef>
                <a:spcPts val="0"/>
              </a:spcBef>
              <a:buFont typeface="Arial" panose="020B0604020202020204" pitchFamily="34" charset="0"/>
              <a:buChar char="•"/>
            </a:pPr>
            <a:endParaRPr lang="en-US" dirty="0"/>
          </a:p>
          <a:p>
            <a:pPr lvl="1" indent="-457200">
              <a:spcBef>
                <a:spcPts val="0"/>
              </a:spcBef>
              <a:buFont typeface="Arial" panose="020B0604020202020204" pitchFamily="34" charset="0"/>
              <a:buChar char="•"/>
            </a:pPr>
            <a:endParaRPr lang="en-US" dirty="0"/>
          </a:p>
        </p:txBody>
      </p:sp>
    </p:spTree>
    <p:extLst>
      <p:ext uri="{BB962C8B-B14F-4D97-AF65-F5344CB8AC3E}">
        <p14:creationId xmlns:p14="http://schemas.microsoft.com/office/powerpoint/2010/main" val="456270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3A422-E9F2-4B16-BD28-016BA200FFDD}"/>
              </a:ext>
            </a:extLst>
          </p:cNvPr>
          <p:cNvSpPr>
            <a:spLocks noGrp="1"/>
          </p:cNvSpPr>
          <p:nvPr>
            <p:ph type="title"/>
          </p:nvPr>
        </p:nvSpPr>
        <p:spPr>
          <a:xfrm>
            <a:off x="286512" y="379476"/>
            <a:ext cx="8534400" cy="758952"/>
          </a:xfrm>
        </p:spPr>
        <p:txBody>
          <a:bodyPr>
            <a:normAutofit fontScale="90000"/>
          </a:bodyPr>
          <a:lstStyle/>
          <a:p>
            <a:r>
              <a:rPr lang="en-US" dirty="0"/>
              <a:t>Defending Remaining Eviction Actions under Emergency Executive Order 20-79 </a:t>
            </a:r>
          </a:p>
        </p:txBody>
      </p:sp>
      <p:sp>
        <p:nvSpPr>
          <p:cNvPr id="3" name="Text Placeholder 2">
            <a:extLst>
              <a:ext uri="{FF2B5EF4-FFF2-40B4-BE49-F238E27FC236}">
                <a16:creationId xmlns:a16="http://schemas.microsoft.com/office/drawing/2014/main" id="{A547836E-A7D7-4AB8-9CCF-802FCDCC3945}"/>
              </a:ext>
            </a:extLst>
          </p:cNvPr>
          <p:cNvSpPr>
            <a:spLocks noGrp="1"/>
          </p:cNvSpPr>
          <p:nvPr>
            <p:ph type="body" idx="1"/>
          </p:nvPr>
        </p:nvSpPr>
        <p:spPr/>
        <p:txBody>
          <a:bodyPr>
            <a:normAutofit/>
          </a:bodyPr>
          <a:lstStyle/>
          <a:p>
            <a:pPr indent="-457200">
              <a:spcBef>
                <a:spcPts val="0"/>
              </a:spcBef>
              <a:buFont typeface="Arial" panose="020B0604020202020204" pitchFamily="34" charset="0"/>
              <a:buChar char="•"/>
            </a:pPr>
            <a:r>
              <a:rPr lang="en-US" dirty="0"/>
              <a:t>Landlord Family Residency</a:t>
            </a:r>
          </a:p>
          <a:p>
            <a:pPr lvl="1" indent="-457200">
              <a:spcBef>
                <a:spcPts val="0"/>
              </a:spcBef>
              <a:buFont typeface="Arial" panose="020B0604020202020204" pitchFamily="34" charset="0"/>
              <a:buChar char="•"/>
            </a:pPr>
            <a:r>
              <a:rPr lang="en-US" dirty="0"/>
              <a:t>Proper notice: </a:t>
            </a:r>
            <a:r>
              <a:rPr lang="en-US" dirty="0">
                <a:hlinkClick r:id="rId2"/>
              </a:rPr>
              <a:t>Pandemic Eviction Defense and Tenant Claims in Minnesota at III.B.1.a.</a:t>
            </a:r>
            <a:endParaRPr lang="en-US" dirty="0"/>
          </a:p>
          <a:p>
            <a:pPr lvl="1" indent="-457200">
              <a:spcBef>
                <a:spcPts val="0"/>
              </a:spcBef>
              <a:buFont typeface="Arial" panose="020B0604020202020204" pitchFamily="34" charset="0"/>
              <a:buChar char="•"/>
            </a:pPr>
            <a:r>
              <a:rPr lang="en-US" dirty="0"/>
              <a:t>Failure of proof: need, family members, and timing: </a:t>
            </a:r>
            <a:r>
              <a:rPr lang="en-US" dirty="0">
                <a:hlinkClick r:id="rId3"/>
              </a:rPr>
              <a:t>Pandemic Eviction Defense and Tenant Claims in Minnesota at III.F.</a:t>
            </a:r>
            <a:endParaRPr lang="en-US" dirty="0"/>
          </a:p>
          <a:p>
            <a:pPr marL="0" indent="0">
              <a:spcBef>
                <a:spcPts val="0"/>
              </a:spcBef>
            </a:pPr>
            <a:endParaRPr lang="en-US" dirty="0"/>
          </a:p>
          <a:p>
            <a:pPr marL="685800" indent="-457200">
              <a:buFont typeface="Arial" panose="020B0604020202020204" pitchFamily="34" charset="0"/>
              <a:buChar char="•"/>
            </a:pPr>
            <a:r>
              <a:rPr lang="en-US" dirty="0"/>
              <a:t>Other Substantive Defenses</a:t>
            </a:r>
          </a:p>
          <a:p>
            <a:pPr marL="1143000" lvl="1" indent="-457200">
              <a:buFont typeface="Arial" panose="020B0604020202020204" pitchFamily="34" charset="0"/>
              <a:buChar char="•"/>
            </a:pPr>
            <a:r>
              <a:rPr lang="en-US" dirty="0"/>
              <a:t>Conduct was not a material breach or substantial failure to perform under the lease. </a:t>
            </a:r>
            <a:r>
              <a:rPr lang="en-US" dirty="0">
                <a:hlinkClick r:id="rId4"/>
              </a:rPr>
              <a:t>Residential Eviction Defense and Tenant Claims in Minnesota at VI.G.19.</a:t>
            </a:r>
            <a:endParaRPr lang="en-US" dirty="0"/>
          </a:p>
          <a:p>
            <a:pPr marL="1143000" lvl="1" indent="-457200">
              <a:buFont typeface="Arial" panose="020B0604020202020204" pitchFamily="34" charset="0"/>
              <a:buChar char="•"/>
            </a:pPr>
            <a:r>
              <a:rPr lang="en-US" dirty="0"/>
              <a:t>Lease did not contain a "right of reentry" clause. </a:t>
            </a:r>
            <a:r>
              <a:rPr lang="en-US" dirty="0">
                <a:hlinkClick r:id="rId5"/>
              </a:rPr>
              <a:t>Residential Eviction Defense and Tenant Claims in Minnesota at VI.G.1.</a:t>
            </a:r>
            <a:endParaRPr lang="en-US" dirty="0"/>
          </a:p>
          <a:p>
            <a:pPr marL="0" indent="0">
              <a:spcBef>
                <a:spcPts val="0"/>
              </a:spcBef>
            </a:pPr>
            <a:endParaRPr lang="en-US" dirty="0"/>
          </a:p>
        </p:txBody>
      </p:sp>
    </p:spTree>
    <p:extLst>
      <p:ext uri="{BB962C8B-B14F-4D97-AF65-F5344CB8AC3E}">
        <p14:creationId xmlns:p14="http://schemas.microsoft.com/office/powerpoint/2010/main" val="916620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E334F-6B97-42D2-92D3-CD9DCF31BCFA}"/>
              </a:ext>
            </a:extLst>
          </p:cNvPr>
          <p:cNvSpPr>
            <a:spLocks noGrp="1"/>
          </p:cNvSpPr>
          <p:nvPr>
            <p:ph type="title"/>
          </p:nvPr>
        </p:nvSpPr>
        <p:spPr>
          <a:xfrm>
            <a:off x="286512" y="379476"/>
            <a:ext cx="8534400" cy="758952"/>
          </a:xfrm>
        </p:spPr>
        <p:txBody>
          <a:bodyPr>
            <a:normAutofit fontScale="90000"/>
          </a:bodyPr>
          <a:lstStyle/>
          <a:p>
            <a:r>
              <a:rPr lang="en-US" dirty="0"/>
              <a:t>Defending Remaining Eviction Actions under Emergency Executive Order 20-79 </a:t>
            </a:r>
          </a:p>
        </p:txBody>
      </p:sp>
      <p:sp>
        <p:nvSpPr>
          <p:cNvPr id="3" name="Text Placeholder 2">
            <a:extLst>
              <a:ext uri="{FF2B5EF4-FFF2-40B4-BE49-F238E27FC236}">
                <a16:creationId xmlns:a16="http://schemas.microsoft.com/office/drawing/2014/main" id="{172539E2-5E12-4932-A1AA-01D85EBEC5A7}"/>
              </a:ext>
            </a:extLst>
          </p:cNvPr>
          <p:cNvSpPr>
            <a:spLocks noGrp="1"/>
          </p:cNvSpPr>
          <p:nvPr>
            <p:ph type="body" idx="1"/>
          </p:nvPr>
        </p:nvSpPr>
        <p:spPr/>
        <p:txBody>
          <a:bodyPr>
            <a:normAutofit/>
          </a:bodyPr>
          <a:lstStyle/>
          <a:p>
            <a:pPr lvl="1" indent="-457200">
              <a:spcBef>
                <a:spcPts val="0"/>
              </a:spcBef>
              <a:buFont typeface="Arial" panose="020B0604020202020204" pitchFamily="34" charset="0"/>
              <a:buChar char="•"/>
            </a:pPr>
            <a:r>
              <a:rPr lang="en-US" dirty="0"/>
              <a:t>The landlord waived lease provisions by failing to enforce them or is estopped from enforcing them. </a:t>
            </a:r>
            <a:r>
              <a:rPr lang="en-US" dirty="0">
                <a:hlinkClick r:id="rId2"/>
              </a:rPr>
              <a:t>Residential Eviction Defense and Tenant Claims in Minnesota at VI.G.4.</a:t>
            </a:r>
            <a:endParaRPr lang="en-US" dirty="0"/>
          </a:p>
          <a:p>
            <a:pPr lvl="1" indent="-457200">
              <a:spcBef>
                <a:spcPts val="0"/>
              </a:spcBef>
              <a:buFont typeface="Arial" panose="020B0604020202020204" pitchFamily="34" charset="0"/>
              <a:buChar char="•"/>
            </a:pPr>
            <a:r>
              <a:rPr lang="en-US" dirty="0"/>
              <a:t>The landlord did not reasonably accommodate the tenant’s disability. </a:t>
            </a:r>
            <a:r>
              <a:rPr lang="en-US" dirty="0">
                <a:hlinkClick r:id="rId3"/>
              </a:rPr>
              <a:t>Residential Eviction Defense and Tenant Claims in Minnesota at VI.G.9.</a:t>
            </a:r>
            <a:endParaRPr lang="en-US" dirty="0"/>
          </a:p>
          <a:p>
            <a:pPr lvl="1" indent="-457200">
              <a:spcBef>
                <a:spcPts val="0"/>
              </a:spcBef>
              <a:buFont typeface="Arial" panose="020B0604020202020204" pitchFamily="34" charset="0"/>
              <a:buChar char="•"/>
            </a:pPr>
            <a:r>
              <a:rPr lang="en-US" dirty="0"/>
              <a:t>The landlord is penalizing the tenant for calling for police or emergency assistance in response to domestic abuse or any other conduct. </a:t>
            </a:r>
            <a:r>
              <a:rPr lang="en-US" dirty="0">
                <a:hlinkClick r:id="rId4"/>
              </a:rPr>
              <a:t>Residential Eviction Defense and Tenant Claims in Minnesota at VI.G.31.</a:t>
            </a:r>
            <a:endParaRPr lang="en-US" dirty="0"/>
          </a:p>
          <a:p>
            <a:pPr lvl="1" indent="-457200">
              <a:spcBef>
                <a:spcPts val="0"/>
              </a:spcBef>
              <a:buFont typeface="Arial" panose="020B0604020202020204" pitchFamily="34" charset="0"/>
              <a:buChar char="•"/>
            </a:pPr>
            <a:r>
              <a:rPr lang="en-US" dirty="0"/>
              <a:t>The tenant is a victim of domestic abuse, criminal sexual conduct, or stalking. </a:t>
            </a:r>
            <a:r>
              <a:rPr lang="en-US" dirty="0">
                <a:hlinkClick r:id="rId5"/>
              </a:rPr>
              <a:t>Residential Eviction Defense and Tenant Claims in Minnesota at VI.G.38.</a:t>
            </a:r>
            <a:endParaRPr lang="en-US" dirty="0"/>
          </a:p>
          <a:p>
            <a:pPr lvl="1" indent="-457200">
              <a:spcBef>
                <a:spcPts val="0"/>
              </a:spcBef>
              <a:buFont typeface="Arial" panose="020B0604020202020204" pitchFamily="34" charset="0"/>
              <a:buChar char="•"/>
            </a:pPr>
            <a:endParaRPr lang="en-US" dirty="0"/>
          </a:p>
          <a:p>
            <a:pPr lvl="1" indent="-457200">
              <a:spcBef>
                <a:spcPts val="0"/>
              </a:spcBef>
              <a:buFont typeface="Arial" panose="020B0604020202020204" pitchFamily="34" charset="0"/>
              <a:buChar char="•"/>
            </a:pPr>
            <a:endParaRPr lang="en-US" dirty="0"/>
          </a:p>
          <a:p>
            <a:pPr lvl="1" indent="-457200">
              <a:spcBef>
                <a:spcPts val="0"/>
              </a:spcBef>
              <a:buFont typeface="Arial" panose="020B0604020202020204" pitchFamily="34" charset="0"/>
              <a:buChar char="•"/>
            </a:pPr>
            <a:endParaRPr lang="en-US" dirty="0"/>
          </a:p>
          <a:p>
            <a:pPr lvl="1" indent="-457200">
              <a:spcBef>
                <a:spcPts val="0"/>
              </a:spcBef>
              <a:buFont typeface="Arial" panose="020B0604020202020204" pitchFamily="34" charset="0"/>
              <a:buChar char="•"/>
            </a:pPr>
            <a:endParaRPr lang="en-US" dirty="0"/>
          </a:p>
          <a:p>
            <a:pPr marL="0" indent="0">
              <a:spcBef>
                <a:spcPts val="0"/>
              </a:spcBef>
            </a:pPr>
            <a:endParaRPr lang="en-US" dirty="0"/>
          </a:p>
        </p:txBody>
      </p:sp>
    </p:spTree>
    <p:extLst>
      <p:ext uri="{BB962C8B-B14F-4D97-AF65-F5344CB8AC3E}">
        <p14:creationId xmlns:p14="http://schemas.microsoft.com/office/powerpoint/2010/main" val="1207552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6FFD0-1B0F-49E4-B52E-1094DD39015E}"/>
              </a:ext>
            </a:extLst>
          </p:cNvPr>
          <p:cNvSpPr>
            <a:spLocks noGrp="1"/>
          </p:cNvSpPr>
          <p:nvPr>
            <p:ph type="title"/>
          </p:nvPr>
        </p:nvSpPr>
        <p:spPr>
          <a:xfrm>
            <a:off x="301752" y="299621"/>
            <a:ext cx="8534400" cy="758952"/>
          </a:xfrm>
        </p:spPr>
        <p:txBody>
          <a:bodyPr>
            <a:normAutofit fontScale="90000"/>
          </a:bodyPr>
          <a:lstStyle/>
          <a:p>
            <a:r>
              <a:rPr lang="en-US" dirty="0"/>
              <a:t>Defending Remaining Eviction Actions under Emergency Executive Order 20-79 </a:t>
            </a:r>
          </a:p>
        </p:txBody>
      </p:sp>
      <p:sp>
        <p:nvSpPr>
          <p:cNvPr id="3" name="Text Placeholder 2">
            <a:extLst>
              <a:ext uri="{FF2B5EF4-FFF2-40B4-BE49-F238E27FC236}">
                <a16:creationId xmlns:a16="http://schemas.microsoft.com/office/drawing/2014/main" id="{847B2F3C-38CF-4525-8914-F80FB3609BD2}"/>
              </a:ext>
            </a:extLst>
          </p:cNvPr>
          <p:cNvSpPr>
            <a:spLocks noGrp="1"/>
          </p:cNvSpPr>
          <p:nvPr>
            <p:ph type="body" idx="1"/>
          </p:nvPr>
        </p:nvSpPr>
        <p:spPr/>
        <p:txBody>
          <a:bodyPr>
            <a:normAutofit/>
          </a:bodyPr>
          <a:lstStyle/>
          <a:p>
            <a:pPr lvl="1" indent="-457200">
              <a:spcBef>
                <a:spcPts val="0"/>
              </a:spcBef>
              <a:buFont typeface="Arial" panose="020B0604020202020204" pitchFamily="34" charset="0"/>
              <a:buChar char="•"/>
            </a:pPr>
            <a:r>
              <a:rPr lang="en-US" sz="2400" dirty="0"/>
              <a:t>The landlord retaliated for tenant complaints about material violations by the landlord of state or local law, residential covenants, or the lease. </a:t>
            </a:r>
            <a:r>
              <a:rPr lang="en-US" sz="2400" dirty="0">
                <a:hlinkClick r:id="rId2"/>
              </a:rPr>
              <a:t>Residential Eviction Defense and Tenant Claims in Minnesota at VI.G.18.</a:t>
            </a:r>
            <a:endParaRPr lang="en-US" sz="2400" dirty="0"/>
          </a:p>
          <a:p>
            <a:pPr lvl="1" indent="-457200">
              <a:spcBef>
                <a:spcPts val="0"/>
              </a:spcBef>
              <a:buFont typeface="Arial" panose="020B0604020202020204" pitchFamily="34" charset="0"/>
              <a:buChar char="•"/>
            </a:pPr>
            <a:r>
              <a:rPr lang="en-US" sz="2400" dirty="0"/>
              <a:t>Forfeiting the home would be a great injustice where Plaintiff's rights are adequately protected. </a:t>
            </a:r>
            <a:r>
              <a:rPr lang="en-US" sz="2400" dirty="0">
                <a:hlinkClick r:id="rId3"/>
              </a:rPr>
              <a:t>Residential Eviction Defense and Tenant Claims in Minnesota at VI.G.28.</a:t>
            </a:r>
            <a:endParaRPr lang="en-US" sz="2400" dirty="0"/>
          </a:p>
          <a:p>
            <a:pPr lvl="1" indent="-457200">
              <a:spcBef>
                <a:spcPts val="0"/>
              </a:spcBef>
              <a:buFont typeface="Arial" panose="020B0604020202020204" pitchFamily="34" charset="0"/>
              <a:buChar char="•"/>
            </a:pPr>
            <a:r>
              <a:rPr lang="en-US" sz="2400" dirty="0"/>
              <a:t>Manufactured home parks. </a:t>
            </a:r>
            <a:r>
              <a:rPr lang="en-US" sz="2400" dirty="0">
                <a:hlinkClick r:id="rId4"/>
              </a:rPr>
              <a:t>Residential Eviction Defense and Tenant Claims in Minnesota VI.G.11.</a:t>
            </a:r>
            <a:endParaRPr lang="en-US" sz="2400" dirty="0"/>
          </a:p>
          <a:p>
            <a:pPr lvl="1" indent="-457200">
              <a:spcBef>
                <a:spcPts val="0"/>
              </a:spcBef>
              <a:buFont typeface="Arial" panose="020B0604020202020204" pitchFamily="34" charset="0"/>
              <a:buChar char="•"/>
            </a:pPr>
            <a:r>
              <a:rPr lang="en-US" sz="2400" dirty="0"/>
              <a:t>Public and subsidized housing. </a:t>
            </a:r>
            <a:r>
              <a:rPr lang="en-US" sz="2400" dirty="0">
                <a:hlinkClick r:id="rId5"/>
              </a:rPr>
              <a:t>Residential Eviction Defense and Tenant Claims in Minnesota at VI.G.10.</a:t>
            </a:r>
            <a:endParaRPr lang="en-US" sz="2400" dirty="0"/>
          </a:p>
          <a:p>
            <a:pPr lvl="1" indent="-457200">
              <a:spcBef>
                <a:spcPts val="0"/>
              </a:spcBef>
              <a:buFont typeface="Arial" panose="020B0604020202020204" pitchFamily="34" charset="0"/>
              <a:buChar char="•"/>
            </a:pPr>
            <a:endParaRPr lang="en-US" sz="2400" dirty="0"/>
          </a:p>
          <a:p>
            <a:pPr lvl="1" indent="-457200">
              <a:spcBef>
                <a:spcPts val="0"/>
              </a:spcBef>
              <a:buFont typeface="Arial" panose="020B0604020202020204" pitchFamily="34" charset="0"/>
              <a:buChar char="•"/>
            </a:pPr>
            <a:endParaRPr lang="en-US" sz="2400" dirty="0"/>
          </a:p>
          <a:p>
            <a:endParaRPr lang="en-US" sz="2400" dirty="0"/>
          </a:p>
        </p:txBody>
      </p:sp>
    </p:spTree>
    <p:extLst>
      <p:ext uri="{BB962C8B-B14F-4D97-AF65-F5344CB8AC3E}">
        <p14:creationId xmlns:p14="http://schemas.microsoft.com/office/powerpoint/2010/main" val="1879518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5CE33-F56E-4A62-AC4D-FD9D9ED13B3D}"/>
              </a:ext>
            </a:extLst>
          </p:cNvPr>
          <p:cNvSpPr>
            <a:spLocks noGrp="1"/>
          </p:cNvSpPr>
          <p:nvPr>
            <p:ph type="title"/>
          </p:nvPr>
        </p:nvSpPr>
        <p:spPr>
          <a:xfrm>
            <a:off x="301752" y="281866"/>
            <a:ext cx="8534400" cy="758952"/>
          </a:xfrm>
        </p:spPr>
        <p:txBody>
          <a:bodyPr>
            <a:normAutofit fontScale="90000"/>
          </a:bodyPr>
          <a:lstStyle/>
          <a:p>
            <a:r>
              <a:rPr lang="en-US" dirty="0"/>
              <a:t>Defending Remaining Eviction Actions under Emergency Executive Order 20-79 </a:t>
            </a:r>
          </a:p>
        </p:txBody>
      </p:sp>
      <p:sp>
        <p:nvSpPr>
          <p:cNvPr id="3" name="Text Placeholder 2">
            <a:extLst>
              <a:ext uri="{FF2B5EF4-FFF2-40B4-BE49-F238E27FC236}">
                <a16:creationId xmlns:a16="http://schemas.microsoft.com/office/drawing/2014/main" id="{086911BA-AA5D-4F1D-A787-FA1BE0B1A090}"/>
              </a:ext>
            </a:extLst>
          </p:cNvPr>
          <p:cNvSpPr>
            <a:spLocks noGrp="1"/>
          </p:cNvSpPr>
          <p:nvPr>
            <p:ph type="body" idx="1"/>
          </p:nvPr>
        </p:nvSpPr>
        <p:spPr/>
        <p:txBody>
          <a:bodyPr>
            <a:normAutofit fontScale="77500" lnSpcReduction="20000"/>
          </a:bodyPr>
          <a:lstStyle/>
          <a:p>
            <a:pPr marL="0" indent="0">
              <a:spcBef>
                <a:spcPts val="0"/>
              </a:spcBef>
            </a:pPr>
            <a:r>
              <a:rPr lang="en-US" dirty="0"/>
              <a:t>Relief:</a:t>
            </a:r>
          </a:p>
          <a:p>
            <a:pPr marL="0" indent="0">
              <a:spcBef>
                <a:spcPts val="0"/>
              </a:spcBef>
            </a:pPr>
            <a:endParaRPr lang="en-US" dirty="0"/>
          </a:p>
          <a:p>
            <a:pPr indent="-457200">
              <a:spcBef>
                <a:spcPts val="0"/>
              </a:spcBef>
              <a:buFont typeface="Arial" panose="020B0604020202020204" pitchFamily="34" charset="0"/>
              <a:buChar char="•"/>
            </a:pPr>
            <a:r>
              <a:rPr lang="en-US" dirty="0"/>
              <a:t>Entry of judgment for the plaintiff or defendant.</a:t>
            </a:r>
          </a:p>
          <a:p>
            <a:pPr indent="-457200">
              <a:spcBef>
                <a:spcPts val="0"/>
              </a:spcBef>
              <a:buFont typeface="Arial" panose="020B0604020202020204" pitchFamily="34" charset="0"/>
              <a:buChar char="•"/>
            </a:pPr>
            <a:r>
              <a:rPr lang="en-US" dirty="0"/>
              <a:t>For landlord improperly filing an expedited case, dismiss the case and fine the landlord $500. Minn. Stat. § 504B.321.</a:t>
            </a:r>
          </a:p>
          <a:p>
            <a:pPr indent="-457200">
              <a:spcBef>
                <a:spcPts val="0"/>
              </a:spcBef>
              <a:buFont typeface="Arial" panose="020B0604020202020204" pitchFamily="34" charset="0"/>
              <a:buChar char="•"/>
            </a:pPr>
            <a:r>
              <a:rPr lang="en-US" dirty="0"/>
              <a:t>If the tenant loses, give the tenant seven days to move if the tenant did not cause a nuisance, or seriously endanger other tenants, their property, or the landlord's property, and if having to move in less than 7 days would be a substantial hardship. Minn. Stat. § 504B.345. </a:t>
            </a:r>
          </a:p>
          <a:p>
            <a:pPr indent="-457200">
              <a:spcBef>
                <a:spcPts val="0"/>
              </a:spcBef>
              <a:buFont typeface="Arial" panose="020B0604020202020204" pitchFamily="34" charset="0"/>
              <a:buChar char="•"/>
            </a:pPr>
            <a:r>
              <a:rPr lang="en-US" dirty="0"/>
              <a:t>Award costs and disbursements. </a:t>
            </a:r>
            <a:r>
              <a:rPr lang="en-US" dirty="0">
                <a:hlinkClick r:id="rId2"/>
              </a:rPr>
              <a:t>Residential Eviction Defense and Tenant Claims in Minnesota at VIII.E.4.b.</a:t>
            </a:r>
            <a:endParaRPr lang="en-US" dirty="0"/>
          </a:p>
          <a:p>
            <a:pPr indent="-457200">
              <a:spcBef>
                <a:spcPts val="0"/>
              </a:spcBef>
              <a:buFont typeface="Arial" panose="020B0604020202020204" pitchFamily="34" charset="0"/>
              <a:buChar char="•"/>
            </a:pPr>
            <a:r>
              <a:rPr lang="en-US" dirty="0"/>
              <a:t>Expunge or seal the court file. </a:t>
            </a:r>
            <a:r>
              <a:rPr lang="en-US" dirty="0">
                <a:hlinkClick r:id="rId3"/>
              </a:rPr>
              <a:t>Residential Eviction Defense and Tenant Claims in Minnesota at VIII.E.5.</a:t>
            </a:r>
            <a:endParaRPr lang="en-US" dirty="0"/>
          </a:p>
          <a:p>
            <a:pPr indent="-457200">
              <a:spcBef>
                <a:spcPts val="0"/>
              </a:spcBef>
              <a:buFont typeface="Arial" panose="020B0604020202020204" pitchFamily="34" charset="0"/>
              <a:buChar char="•"/>
            </a:pPr>
            <a:r>
              <a:rPr lang="en-US" dirty="0"/>
              <a:t>Attorney fees. </a:t>
            </a:r>
            <a:r>
              <a:rPr lang="en-US" dirty="0">
                <a:hlinkClick r:id="rId4"/>
              </a:rPr>
              <a:t>Residential Eviction Defense and Tenant Claims in Minnesota at VIII.E.4.a.</a:t>
            </a:r>
            <a:endParaRPr lang="en-US" dirty="0"/>
          </a:p>
          <a:p>
            <a:pPr indent="-457200">
              <a:spcBef>
                <a:spcPts val="0"/>
              </a:spcBef>
              <a:buFont typeface="Arial" panose="020B0604020202020204" pitchFamily="34" charset="0"/>
              <a:buChar char="•"/>
            </a:pPr>
            <a:endParaRPr lang="en-US" dirty="0"/>
          </a:p>
          <a:p>
            <a:pPr indent="-457200">
              <a:spcBef>
                <a:spcPts val="0"/>
              </a:spcBef>
              <a:buFont typeface="Arial" panose="020B0604020202020204" pitchFamily="34" charset="0"/>
              <a:buChar char="•"/>
            </a:pPr>
            <a:endParaRPr lang="en-US" dirty="0"/>
          </a:p>
          <a:p>
            <a:pPr marL="0" indent="0">
              <a:spcBef>
                <a:spcPts val="0"/>
              </a:spcBef>
            </a:pPr>
            <a:endParaRPr lang="en-US" dirty="0"/>
          </a:p>
        </p:txBody>
      </p:sp>
    </p:spTree>
    <p:extLst>
      <p:ext uri="{BB962C8B-B14F-4D97-AF65-F5344CB8AC3E}">
        <p14:creationId xmlns:p14="http://schemas.microsoft.com/office/powerpoint/2010/main" val="39698128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5D1A7-18F8-4749-88E4-F02BF94080B9}"/>
              </a:ext>
            </a:extLst>
          </p:cNvPr>
          <p:cNvSpPr>
            <a:spLocks noGrp="1"/>
          </p:cNvSpPr>
          <p:nvPr>
            <p:ph type="title"/>
          </p:nvPr>
        </p:nvSpPr>
        <p:spPr/>
        <p:txBody>
          <a:bodyPr>
            <a:normAutofit fontScale="90000"/>
          </a:bodyPr>
          <a:lstStyle/>
          <a:p>
            <a:r>
              <a:rPr lang="en-US" sz="2800" dirty="0"/>
              <a:t>Defending Eviction Actions </a:t>
            </a:r>
            <a:br>
              <a:rPr lang="en-US" sz="2800" dirty="0"/>
            </a:br>
            <a:r>
              <a:rPr lang="en-US" sz="2800" dirty="0"/>
              <a:t>Beginning June 30, 2021</a:t>
            </a:r>
          </a:p>
        </p:txBody>
      </p:sp>
      <p:sp>
        <p:nvSpPr>
          <p:cNvPr id="3" name="Text Placeholder 2">
            <a:extLst>
              <a:ext uri="{FF2B5EF4-FFF2-40B4-BE49-F238E27FC236}">
                <a16:creationId xmlns:a16="http://schemas.microsoft.com/office/drawing/2014/main" id="{2E150A51-7635-40F9-A1C0-25B72D1E4A18}"/>
              </a:ext>
            </a:extLst>
          </p:cNvPr>
          <p:cNvSpPr>
            <a:spLocks noGrp="1"/>
          </p:cNvSpPr>
          <p:nvPr>
            <p:ph type="body" idx="1"/>
          </p:nvPr>
        </p:nvSpPr>
        <p:spPr/>
        <p:txBody>
          <a:bodyPr>
            <a:normAutofit fontScale="77500" lnSpcReduction="20000"/>
          </a:bodyPr>
          <a:lstStyle/>
          <a:p>
            <a:pPr marL="0" indent="0">
              <a:spcBef>
                <a:spcPts val="0"/>
              </a:spcBef>
            </a:pPr>
            <a:r>
              <a:rPr lang="en-US" dirty="0"/>
              <a:t>Grounds for eviction </a:t>
            </a:r>
            <a:r>
              <a:rPr lang="en-US" dirty="0">
                <a:hlinkClick r:id="rId2"/>
              </a:rPr>
              <a:t>Minnesota Session Laws 2021, 1st Special Session, Chapter 8, H. F. No. 4, Article V</a:t>
            </a:r>
            <a:r>
              <a:rPr lang="en-US" dirty="0"/>
              <a:t>:</a:t>
            </a:r>
          </a:p>
          <a:p>
            <a:pPr marL="0" indent="0">
              <a:spcBef>
                <a:spcPts val="0"/>
              </a:spcBef>
            </a:pPr>
            <a:endParaRPr lang="en-US" dirty="0"/>
          </a:p>
          <a:p>
            <a:pPr indent="-457200">
              <a:spcBef>
                <a:spcPts val="0"/>
              </a:spcBef>
              <a:buFont typeface="Arial" panose="020B0604020202020204" pitchFamily="34" charset="0"/>
              <a:buChar char="•"/>
            </a:pPr>
            <a:r>
              <a:rPr lang="en-US" dirty="0"/>
              <a:t>The tenant serious endangered safety of others or significantly damages property</a:t>
            </a:r>
          </a:p>
          <a:p>
            <a:pPr indent="-457200">
              <a:spcBef>
                <a:spcPts val="0"/>
              </a:spcBef>
              <a:buFont typeface="Arial" panose="020B0604020202020204" pitchFamily="34" charset="0"/>
              <a:buChar char="•"/>
            </a:pPr>
            <a:r>
              <a:rPr lang="en-US" dirty="0"/>
              <a:t>The tenant violated Minn. Stat. § 504B.171, </a:t>
            </a:r>
            <a:r>
              <a:rPr lang="en-US" dirty="0" err="1"/>
              <a:t>Subd</a:t>
            </a:r>
            <a:r>
              <a:rPr lang="en-US" dirty="0"/>
              <a:t>. 1.</a:t>
            </a:r>
          </a:p>
          <a:p>
            <a:pPr indent="-457200">
              <a:spcBef>
                <a:spcPts val="0"/>
              </a:spcBef>
              <a:buFont typeface="Arial" panose="020B0604020202020204" pitchFamily="34" charset="0"/>
              <a:buChar char="•"/>
            </a:pPr>
            <a:r>
              <a:rPr lang="en-US" dirty="0"/>
              <a:t>The manufactured home park resident violated Minn. Stat. § 327C.09, Subds. 3 and 5, if endangering the safety of other  residents or park personnel</a:t>
            </a:r>
          </a:p>
          <a:p>
            <a:pPr indent="-457200">
              <a:spcBef>
                <a:spcPts val="0"/>
              </a:spcBef>
              <a:buFont typeface="Arial" panose="020B0604020202020204" pitchFamily="34" charset="0"/>
              <a:buChar char="•"/>
            </a:pPr>
            <a:r>
              <a:rPr lang="en-US" dirty="0"/>
              <a:t>Nonpayment of rent if the tenant is (1) eligible for assistance and (2) refuses to apply or provide information to the landlord or refuses to provide proof to the landlord that the tenant applied.</a:t>
            </a:r>
          </a:p>
          <a:p>
            <a:pPr indent="-457200">
              <a:spcBef>
                <a:spcPts val="0"/>
              </a:spcBef>
              <a:buFont typeface="Arial" panose="020B0604020202020204" pitchFamily="34" charset="0"/>
              <a:buChar char="•"/>
            </a:pPr>
            <a:r>
              <a:rPr lang="en-US" dirty="0"/>
              <a:t>The tenant or occupant abandoned the premises.</a:t>
            </a:r>
          </a:p>
          <a:p>
            <a:pPr indent="-457200">
              <a:spcBef>
                <a:spcPts val="0"/>
              </a:spcBef>
              <a:buFont typeface="Arial" panose="020B0604020202020204" pitchFamily="34" charset="0"/>
              <a:buChar char="•"/>
            </a:pPr>
            <a:r>
              <a:rPr lang="en-US" b="1" i="1" dirty="0"/>
              <a:t>Residential landlords cannot file eviction actions for nonpayment of rent against tenants with pending rental assistance application. </a:t>
            </a:r>
          </a:p>
          <a:p>
            <a:pPr indent="-457200">
              <a:spcBef>
                <a:spcPts val="0"/>
              </a:spcBef>
              <a:buFont typeface="Arial" panose="020B0604020202020204" pitchFamily="34" charset="0"/>
              <a:buChar char="•"/>
            </a:pPr>
            <a:r>
              <a:rPr lang="en-US" dirty="0"/>
              <a:t>These limitations apply to eviction court cases for commercial leases, mortgage foreclosure and contract for deed cancellation.</a:t>
            </a:r>
          </a:p>
          <a:p>
            <a:pPr marL="0" indent="0">
              <a:spcBef>
                <a:spcPts val="0"/>
              </a:spcBef>
            </a:pPr>
            <a:endParaRPr lang="en-US" dirty="0"/>
          </a:p>
        </p:txBody>
      </p:sp>
    </p:spTree>
    <p:extLst>
      <p:ext uri="{BB962C8B-B14F-4D97-AF65-F5344CB8AC3E}">
        <p14:creationId xmlns:p14="http://schemas.microsoft.com/office/powerpoint/2010/main" val="385411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644AC-CB68-45B8-8ACE-EC669C55D197}"/>
              </a:ext>
            </a:extLst>
          </p:cNvPr>
          <p:cNvSpPr>
            <a:spLocks noGrp="1"/>
          </p:cNvSpPr>
          <p:nvPr>
            <p:ph type="title"/>
          </p:nvPr>
        </p:nvSpPr>
        <p:spPr/>
        <p:txBody>
          <a:bodyPr>
            <a:normAutofit fontScale="90000"/>
          </a:bodyPr>
          <a:lstStyle/>
          <a:p>
            <a:r>
              <a:rPr lang="en-US" sz="2800" dirty="0"/>
              <a:t>Defending Eviction Actions </a:t>
            </a:r>
            <a:br>
              <a:rPr lang="en-US" sz="2800" dirty="0"/>
            </a:br>
            <a:r>
              <a:rPr lang="en-US" sz="2800" dirty="0"/>
              <a:t>Beginning June 30, 2021</a:t>
            </a:r>
          </a:p>
        </p:txBody>
      </p:sp>
      <p:sp>
        <p:nvSpPr>
          <p:cNvPr id="3" name="Text Placeholder 2">
            <a:extLst>
              <a:ext uri="{FF2B5EF4-FFF2-40B4-BE49-F238E27FC236}">
                <a16:creationId xmlns:a16="http://schemas.microsoft.com/office/drawing/2014/main" id="{7DD31F75-F24C-4A58-BEBE-2A5F32472C2B}"/>
              </a:ext>
            </a:extLst>
          </p:cNvPr>
          <p:cNvSpPr>
            <a:spLocks noGrp="1"/>
          </p:cNvSpPr>
          <p:nvPr>
            <p:ph type="body" idx="1"/>
          </p:nvPr>
        </p:nvSpPr>
        <p:spPr/>
        <p:txBody>
          <a:bodyPr>
            <a:normAutofit fontScale="70000" lnSpcReduction="20000"/>
          </a:bodyPr>
          <a:lstStyle/>
          <a:p>
            <a:pPr marL="0" indent="0">
              <a:spcBef>
                <a:spcPts val="0"/>
              </a:spcBef>
            </a:pPr>
            <a:r>
              <a:rPr lang="en-US" dirty="0"/>
              <a:t>Procedure, Service and Precondition Defenses: </a:t>
            </a:r>
            <a:r>
              <a:rPr lang="en-US" i="1" dirty="0"/>
              <a:t>see</a:t>
            </a:r>
            <a:r>
              <a:rPr lang="en-US" dirty="0"/>
              <a:t> slides 7-17.</a:t>
            </a:r>
          </a:p>
          <a:p>
            <a:pPr marL="0" indent="0">
              <a:spcBef>
                <a:spcPts val="0"/>
              </a:spcBef>
            </a:pPr>
            <a:endParaRPr lang="en-US" dirty="0"/>
          </a:p>
          <a:p>
            <a:pPr marL="0" indent="0">
              <a:spcBef>
                <a:spcPts val="0"/>
              </a:spcBef>
            </a:pPr>
            <a:r>
              <a:rPr lang="en-US" dirty="0"/>
              <a:t>Notice Defenses:</a:t>
            </a:r>
          </a:p>
          <a:p>
            <a:pPr marL="0" indent="0">
              <a:spcBef>
                <a:spcPts val="0"/>
              </a:spcBef>
            </a:pPr>
            <a:endParaRPr lang="en-US" dirty="0"/>
          </a:p>
          <a:p>
            <a:pPr indent="-457200">
              <a:spcBef>
                <a:spcPts val="0"/>
              </a:spcBef>
              <a:buFont typeface="Arial" panose="020B0604020202020204" pitchFamily="34" charset="0"/>
              <a:buChar char="•"/>
            </a:pPr>
            <a:r>
              <a:rPr lang="en-US" dirty="0"/>
              <a:t>The landlord family residency ground and its notice requirement under Emergency Executive Order 20-79 no longer are available.</a:t>
            </a:r>
          </a:p>
          <a:p>
            <a:pPr indent="-457200">
              <a:spcBef>
                <a:spcPts val="0"/>
              </a:spcBef>
              <a:buFont typeface="Arial" panose="020B0604020202020204" pitchFamily="34" charset="0"/>
              <a:buChar char="•"/>
            </a:pPr>
            <a:r>
              <a:rPr lang="en-US" dirty="0"/>
              <a:t>The notice of intention to file eviction action under Emergency Executive Order 20-79 no longer is required.</a:t>
            </a:r>
          </a:p>
          <a:p>
            <a:pPr indent="-457200">
              <a:spcBef>
                <a:spcPts val="0"/>
              </a:spcBef>
              <a:buFont typeface="Arial" panose="020B0604020202020204" pitchFamily="34" charset="0"/>
              <a:buChar char="•"/>
            </a:pPr>
            <a:r>
              <a:rPr lang="en-US" dirty="0"/>
              <a:t>Notice for nonpayment of rent: The landlord must give a pre-filing notice of 15 days prior to filing for nonpayment of rent, stating that the moratorium ended and the tenant may be subject to eviction, the total rent due, and the availability of assistance from calling 211 or going to </a:t>
            </a:r>
            <a:r>
              <a:rPr lang="en-US" dirty="0">
                <a:hlinkClick r:id="rId2"/>
              </a:rPr>
              <a:t>RentHelpMN.</a:t>
            </a:r>
            <a:r>
              <a:rPr lang="en-US" dirty="0"/>
              <a:t> The notice is not limited to residential tenancies, so it includes commercial tenancy, mortgage foreclosure, and contract for deed cancellation eviction court cases claiming nonpayment of rent. The court may exercise discretion in staying eviction proceeding if it finds improper notice. The lack of strict compliance not a defense. The requirement expires on October 12, 2021.</a:t>
            </a:r>
          </a:p>
          <a:p>
            <a:pPr indent="-457200">
              <a:spcBef>
                <a:spcPts val="0"/>
              </a:spcBef>
              <a:buFont typeface="Arial" panose="020B0604020202020204" pitchFamily="34" charset="0"/>
              <a:buChar char="•"/>
            </a:pPr>
            <a:r>
              <a:rPr lang="en-US" dirty="0"/>
              <a:t>Other notice requirements and defenses: </a:t>
            </a:r>
            <a:r>
              <a:rPr lang="en-US" i="1" dirty="0"/>
              <a:t>see</a:t>
            </a:r>
            <a:r>
              <a:rPr lang="en-US" dirty="0"/>
              <a:t> slides 19-20.</a:t>
            </a:r>
          </a:p>
          <a:p>
            <a:pPr indent="-457200">
              <a:spcBef>
                <a:spcPts val="0"/>
              </a:spcBef>
              <a:buFont typeface="Arial" panose="020B0604020202020204" pitchFamily="34" charset="0"/>
              <a:buChar char="•"/>
            </a:pPr>
            <a:endParaRPr lang="en-US" dirty="0"/>
          </a:p>
          <a:p>
            <a:pPr marL="0" indent="0">
              <a:spcBef>
                <a:spcPts val="0"/>
              </a:spcBef>
            </a:pPr>
            <a:endParaRPr lang="en-US" dirty="0"/>
          </a:p>
        </p:txBody>
      </p:sp>
    </p:spTree>
    <p:extLst>
      <p:ext uri="{BB962C8B-B14F-4D97-AF65-F5344CB8AC3E}">
        <p14:creationId xmlns:p14="http://schemas.microsoft.com/office/powerpoint/2010/main" val="1585123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0301D-ED4A-4D91-92B8-4AA06E55D761}"/>
              </a:ext>
            </a:extLst>
          </p:cNvPr>
          <p:cNvSpPr>
            <a:spLocks noGrp="1"/>
          </p:cNvSpPr>
          <p:nvPr>
            <p:ph type="title"/>
          </p:nvPr>
        </p:nvSpPr>
        <p:spPr/>
        <p:txBody>
          <a:bodyPr>
            <a:normAutofit fontScale="90000"/>
          </a:bodyPr>
          <a:lstStyle/>
          <a:p>
            <a:r>
              <a:rPr lang="en-US" sz="2800" dirty="0"/>
              <a:t>Defending Eviction Actions </a:t>
            </a:r>
            <a:br>
              <a:rPr lang="en-US" sz="2800" dirty="0"/>
            </a:br>
            <a:r>
              <a:rPr lang="en-US" sz="2800" dirty="0"/>
              <a:t>Beginning June 30, 2021</a:t>
            </a:r>
            <a:endParaRPr lang="en-US" sz="2800" b="1" dirty="0"/>
          </a:p>
        </p:txBody>
      </p:sp>
      <p:sp>
        <p:nvSpPr>
          <p:cNvPr id="3" name="Text Placeholder 2">
            <a:extLst>
              <a:ext uri="{FF2B5EF4-FFF2-40B4-BE49-F238E27FC236}">
                <a16:creationId xmlns:a16="http://schemas.microsoft.com/office/drawing/2014/main" id="{118DFE45-9690-4C08-BE87-EC27BC72916F}"/>
              </a:ext>
            </a:extLst>
          </p:cNvPr>
          <p:cNvSpPr>
            <a:spLocks noGrp="1"/>
          </p:cNvSpPr>
          <p:nvPr>
            <p:ph type="body" idx="1"/>
          </p:nvPr>
        </p:nvSpPr>
        <p:spPr/>
        <p:txBody>
          <a:bodyPr>
            <a:normAutofit fontScale="92500" lnSpcReduction="10000"/>
          </a:bodyPr>
          <a:lstStyle/>
          <a:p>
            <a:pPr marL="0" indent="0">
              <a:spcBef>
                <a:spcPts val="0"/>
              </a:spcBef>
            </a:pPr>
            <a:r>
              <a:rPr lang="en-US" dirty="0"/>
              <a:t>Substantive Defenses and Relief:</a:t>
            </a:r>
          </a:p>
          <a:p>
            <a:pPr marL="0" indent="0">
              <a:spcBef>
                <a:spcPts val="0"/>
              </a:spcBef>
            </a:pPr>
            <a:endParaRPr lang="en-US" dirty="0"/>
          </a:p>
          <a:p>
            <a:pPr indent="-457200">
              <a:spcBef>
                <a:spcPts val="0"/>
              </a:spcBef>
              <a:buFont typeface="Arial" panose="020B0604020202020204" pitchFamily="34" charset="0"/>
              <a:buChar char="•"/>
            </a:pPr>
            <a:r>
              <a:rPr lang="en-US" i="1" dirty="0"/>
              <a:t>See </a:t>
            </a:r>
            <a:r>
              <a:rPr lang="en-US" dirty="0"/>
              <a:t>slides 21-26.</a:t>
            </a:r>
          </a:p>
          <a:p>
            <a:pPr indent="-457200">
              <a:spcBef>
                <a:spcPts val="0"/>
              </a:spcBef>
              <a:buFont typeface="Arial" panose="020B0604020202020204" pitchFamily="34" charset="0"/>
              <a:buChar char="•"/>
            </a:pPr>
            <a:r>
              <a:rPr lang="en-US" dirty="0"/>
              <a:t>The landlord family residency ground and its notice requirement under Emergency Executive Order 20-79 no longer are available.</a:t>
            </a:r>
          </a:p>
          <a:p>
            <a:pPr indent="-457200">
              <a:spcBef>
                <a:spcPts val="0"/>
              </a:spcBef>
              <a:buFont typeface="Arial" panose="020B0604020202020204" pitchFamily="34" charset="0"/>
              <a:buChar char="•"/>
            </a:pPr>
            <a:r>
              <a:rPr lang="en-US" dirty="0"/>
              <a:t>The manufactured home park resident did not violate Minn. Stat. § 327C.09, Subds. 3 and 5, if endangering the safety of other  residents or park personnel. </a:t>
            </a:r>
            <a:r>
              <a:rPr lang="en-US" dirty="0">
                <a:hlinkClick r:id="rId2"/>
              </a:rPr>
              <a:t>Residential Eviction Defense and Tenant Claims in Minnesota at VI.G.11.</a:t>
            </a:r>
            <a:endParaRPr lang="en-US" dirty="0"/>
          </a:p>
          <a:p>
            <a:pPr indent="-457200">
              <a:spcBef>
                <a:spcPts val="0"/>
              </a:spcBef>
              <a:buFont typeface="Arial" panose="020B0604020202020204" pitchFamily="34" charset="0"/>
              <a:buChar char="•"/>
            </a:pPr>
            <a:r>
              <a:rPr lang="en-US" dirty="0"/>
              <a:t>The tenant or occupant did not abandon the premises. </a:t>
            </a:r>
            <a:r>
              <a:rPr lang="en-US" dirty="0">
                <a:hlinkClick r:id="rId3"/>
              </a:rPr>
              <a:t>Residential Eviction Defense and Tenant Claims in Minnesota at XII.B.1.b.(3)(j).</a:t>
            </a:r>
            <a:endParaRPr lang="en-US" dirty="0"/>
          </a:p>
          <a:p>
            <a:pPr indent="-457200">
              <a:spcBef>
                <a:spcPts val="0"/>
              </a:spcBef>
              <a:buFont typeface="Arial" panose="020B0604020202020204" pitchFamily="34" charset="0"/>
              <a:buChar char="•"/>
            </a:pPr>
            <a:endParaRPr lang="en-US" dirty="0"/>
          </a:p>
          <a:p>
            <a:pPr marL="0" indent="0">
              <a:spcBef>
                <a:spcPts val="0"/>
              </a:spcBef>
            </a:pPr>
            <a:endParaRPr lang="en-US" dirty="0"/>
          </a:p>
          <a:p>
            <a:pPr marL="0" indent="0">
              <a:spcBef>
                <a:spcPts val="0"/>
              </a:spcBef>
            </a:pPr>
            <a:endParaRPr lang="en-US" dirty="0"/>
          </a:p>
        </p:txBody>
      </p:sp>
    </p:spTree>
    <p:extLst>
      <p:ext uri="{BB962C8B-B14F-4D97-AF65-F5344CB8AC3E}">
        <p14:creationId xmlns:p14="http://schemas.microsoft.com/office/powerpoint/2010/main" val="4247834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950FD-5596-4B42-A9AD-E725A88A7C27}"/>
              </a:ext>
            </a:extLst>
          </p:cNvPr>
          <p:cNvSpPr>
            <a:spLocks noGrp="1"/>
          </p:cNvSpPr>
          <p:nvPr>
            <p:ph type="title"/>
          </p:nvPr>
        </p:nvSpPr>
        <p:spPr/>
        <p:txBody>
          <a:bodyPr/>
          <a:lstStyle/>
          <a:p>
            <a:r>
              <a:rPr lang="en-US" dirty="0"/>
              <a:t>Topics</a:t>
            </a:r>
          </a:p>
        </p:txBody>
      </p:sp>
      <p:sp>
        <p:nvSpPr>
          <p:cNvPr id="3" name="Text Placeholder 2">
            <a:extLst>
              <a:ext uri="{FF2B5EF4-FFF2-40B4-BE49-F238E27FC236}">
                <a16:creationId xmlns:a16="http://schemas.microsoft.com/office/drawing/2014/main" id="{D6077C0F-0987-460B-8D92-7D18F5E84077}"/>
              </a:ext>
            </a:extLst>
          </p:cNvPr>
          <p:cNvSpPr>
            <a:spLocks noGrp="1"/>
          </p:cNvSpPr>
          <p:nvPr>
            <p:ph type="body" idx="1"/>
          </p:nvPr>
        </p:nvSpPr>
        <p:spPr/>
        <p:txBody>
          <a:bodyPr>
            <a:normAutofit fontScale="92500" lnSpcReduction="10000"/>
          </a:bodyPr>
          <a:lstStyle/>
          <a:p>
            <a:pPr indent="-457200">
              <a:spcBef>
                <a:spcPts val="0"/>
              </a:spcBef>
              <a:buFont typeface="Arial" panose="020B0604020202020204" pitchFamily="34" charset="0"/>
              <a:buChar char="•"/>
            </a:pPr>
            <a:r>
              <a:rPr lang="en-US" dirty="0"/>
              <a:t>Resources</a:t>
            </a:r>
          </a:p>
          <a:p>
            <a:pPr indent="-457200">
              <a:spcBef>
                <a:spcPts val="0"/>
              </a:spcBef>
              <a:buFont typeface="Arial" panose="020B0604020202020204" pitchFamily="34" charset="0"/>
              <a:buChar char="•"/>
            </a:pPr>
            <a:r>
              <a:rPr lang="en-US" dirty="0"/>
              <a:t>Eviction Action Basics</a:t>
            </a:r>
          </a:p>
          <a:p>
            <a:pPr indent="-457200">
              <a:spcBef>
                <a:spcPts val="0"/>
              </a:spcBef>
              <a:buFont typeface="Arial" panose="020B0604020202020204" pitchFamily="34" charset="0"/>
              <a:buChar char="•"/>
            </a:pPr>
            <a:r>
              <a:rPr lang="en-US" dirty="0"/>
              <a:t>Defending Remaining Eviction Actions under Emergency Executive Order 20-79</a:t>
            </a:r>
          </a:p>
          <a:p>
            <a:pPr indent="-457200">
              <a:spcBef>
                <a:spcPts val="0"/>
              </a:spcBef>
              <a:buFont typeface="Arial" panose="020B0604020202020204" pitchFamily="34" charset="0"/>
              <a:buChar char="•"/>
            </a:pPr>
            <a:r>
              <a:rPr lang="en-US" dirty="0"/>
              <a:t>Defending Eviction Actions Beginning June 30, 2021</a:t>
            </a:r>
          </a:p>
          <a:p>
            <a:pPr indent="-457200">
              <a:spcBef>
                <a:spcPts val="0"/>
              </a:spcBef>
              <a:buFont typeface="Arial" panose="020B0604020202020204" pitchFamily="34" charset="0"/>
              <a:buChar char="•"/>
            </a:pPr>
            <a:r>
              <a:rPr lang="en-US" dirty="0"/>
              <a:t>Defending Eviction Actions Beginning July 14, 2021</a:t>
            </a:r>
          </a:p>
          <a:p>
            <a:pPr indent="-457200">
              <a:spcBef>
                <a:spcPts val="0"/>
              </a:spcBef>
              <a:buFont typeface="Arial" panose="020B0604020202020204" pitchFamily="34" charset="0"/>
              <a:buChar char="•"/>
            </a:pPr>
            <a:r>
              <a:rPr lang="en-US" dirty="0"/>
              <a:t>Defending Eviction Actions Beginning September 12, 2021</a:t>
            </a:r>
          </a:p>
          <a:p>
            <a:pPr indent="-457200">
              <a:spcBef>
                <a:spcPts val="0"/>
              </a:spcBef>
              <a:buFont typeface="Arial" panose="020B0604020202020204" pitchFamily="34" charset="0"/>
              <a:buChar char="•"/>
            </a:pPr>
            <a:r>
              <a:rPr lang="en-US" dirty="0"/>
              <a:t>Defending Eviction Actions Beginning October 12, 2021</a:t>
            </a:r>
          </a:p>
          <a:p>
            <a:pPr indent="-457200">
              <a:spcBef>
                <a:spcPts val="0"/>
              </a:spcBef>
              <a:buFont typeface="Arial" panose="020B0604020202020204" pitchFamily="34" charset="0"/>
              <a:buChar char="•"/>
            </a:pPr>
            <a:r>
              <a:rPr lang="en-US" dirty="0"/>
              <a:t>Financial Assistance</a:t>
            </a:r>
          </a:p>
          <a:p>
            <a:pPr indent="-457200">
              <a:spcBef>
                <a:spcPts val="0"/>
              </a:spcBef>
              <a:buFont typeface="Arial" panose="020B0604020202020204" pitchFamily="34" charset="0"/>
              <a:buChar char="•"/>
            </a:pPr>
            <a:r>
              <a:rPr lang="en-US" dirty="0"/>
              <a:t>Looking for Housing</a:t>
            </a:r>
          </a:p>
          <a:p>
            <a:pPr indent="-457200">
              <a:spcBef>
                <a:spcPts val="0"/>
              </a:spcBef>
              <a:buFont typeface="Arial" panose="020B0604020202020204" pitchFamily="34" charset="0"/>
              <a:buChar char="•"/>
            </a:pPr>
            <a:r>
              <a:rPr lang="en-US" dirty="0"/>
              <a:t>Mediation</a:t>
            </a:r>
          </a:p>
          <a:p>
            <a:pPr indent="-457200">
              <a:spcBef>
                <a:spcPts val="0"/>
              </a:spcBef>
              <a:buFont typeface="Arial" panose="020B0604020202020204" pitchFamily="34" charset="0"/>
              <a:buChar char="•"/>
            </a:pPr>
            <a:r>
              <a:rPr lang="en-US" dirty="0"/>
              <a:t>What You Can Do</a:t>
            </a:r>
          </a:p>
          <a:p>
            <a:pPr indent="-457200">
              <a:spcBef>
                <a:spcPts val="0"/>
              </a:spcBef>
              <a:buFont typeface="Arial" panose="020B0604020202020204" pitchFamily="34" charset="0"/>
              <a:buChar char="•"/>
            </a:pPr>
            <a:endParaRPr lang="en-US" dirty="0"/>
          </a:p>
          <a:p>
            <a:pPr marL="0" indent="0">
              <a:spcBef>
                <a:spcPts val="0"/>
              </a:spcBef>
            </a:pPr>
            <a:endParaRPr lang="en-US" dirty="0"/>
          </a:p>
        </p:txBody>
      </p:sp>
    </p:spTree>
    <p:extLst>
      <p:ext uri="{BB962C8B-B14F-4D97-AF65-F5344CB8AC3E}">
        <p14:creationId xmlns:p14="http://schemas.microsoft.com/office/powerpoint/2010/main" val="27804809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01833-25D9-42F2-8CE7-E1EA5D951747}"/>
              </a:ext>
            </a:extLst>
          </p:cNvPr>
          <p:cNvSpPr>
            <a:spLocks noGrp="1"/>
          </p:cNvSpPr>
          <p:nvPr>
            <p:ph type="title"/>
          </p:nvPr>
        </p:nvSpPr>
        <p:spPr/>
        <p:txBody>
          <a:bodyPr>
            <a:normAutofit fontScale="90000"/>
          </a:bodyPr>
          <a:lstStyle/>
          <a:p>
            <a:r>
              <a:rPr lang="en-US" sz="2800" dirty="0"/>
              <a:t>Defending Eviction Actions </a:t>
            </a:r>
            <a:br>
              <a:rPr lang="en-US" sz="2800" dirty="0"/>
            </a:br>
            <a:r>
              <a:rPr lang="en-US" sz="2800" dirty="0"/>
              <a:t>Beginning June 30, 2021</a:t>
            </a:r>
          </a:p>
        </p:txBody>
      </p:sp>
      <p:sp>
        <p:nvSpPr>
          <p:cNvPr id="3" name="Text Placeholder 2">
            <a:extLst>
              <a:ext uri="{FF2B5EF4-FFF2-40B4-BE49-F238E27FC236}">
                <a16:creationId xmlns:a16="http://schemas.microsoft.com/office/drawing/2014/main" id="{55A0CDF6-F5D3-4106-B493-1E8D6F166B3E}"/>
              </a:ext>
            </a:extLst>
          </p:cNvPr>
          <p:cNvSpPr>
            <a:spLocks noGrp="1"/>
          </p:cNvSpPr>
          <p:nvPr>
            <p:ph type="body" idx="1"/>
          </p:nvPr>
        </p:nvSpPr>
        <p:spPr/>
        <p:txBody>
          <a:bodyPr>
            <a:normAutofit fontScale="77500" lnSpcReduction="20000"/>
          </a:bodyPr>
          <a:lstStyle/>
          <a:p>
            <a:pPr marL="0" indent="0">
              <a:spcBef>
                <a:spcPts val="0"/>
              </a:spcBef>
            </a:pPr>
            <a:r>
              <a:rPr lang="en-US" dirty="0"/>
              <a:t>Nonpayment of Rent Defenses:</a:t>
            </a:r>
          </a:p>
          <a:p>
            <a:pPr marL="0" indent="0">
              <a:spcBef>
                <a:spcPts val="0"/>
              </a:spcBef>
            </a:pPr>
            <a:endParaRPr lang="en-US" dirty="0"/>
          </a:p>
          <a:p>
            <a:pPr indent="-457200">
              <a:spcBef>
                <a:spcPts val="0"/>
              </a:spcBef>
              <a:buFont typeface="Arial" panose="020B0604020202020204" pitchFamily="34" charset="0"/>
              <a:buChar char="•"/>
            </a:pPr>
            <a:r>
              <a:rPr lang="en-US" b="1" i="1" dirty="0"/>
              <a:t>Residential landlords cannot file eviction actions for nonpayment of rent against tenants with pending rental assistance application. </a:t>
            </a:r>
          </a:p>
          <a:p>
            <a:pPr indent="-457200">
              <a:spcBef>
                <a:spcPts val="0"/>
              </a:spcBef>
              <a:buFont typeface="Arial" panose="020B0604020202020204" pitchFamily="34" charset="0"/>
              <a:buChar char="•"/>
            </a:pPr>
            <a:r>
              <a:rPr lang="en-US" dirty="0"/>
              <a:t>Failure of proof that the tenant is (1) eligible for assistance and (2) refuses to apply or provide information to the landlord or refuses to provide proof to the landlord that the tenant applied.</a:t>
            </a:r>
          </a:p>
          <a:p>
            <a:pPr indent="-457200">
              <a:spcBef>
                <a:spcPts val="0"/>
              </a:spcBef>
              <a:buFont typeface="Arial" panose="020B0604020202020204" pitchFamily="34" charset="0"/>
              <a:buChar char="•"/>
            </a:pPr>
            <a:r>
              <a:rPr lang="en-US" dirty="0"/>
              <a:t>Landlord failure to maintain property conditions and habitability. </a:t>
            </a:r>
            <a:r>
              <a:rPr lang="en-US" dirty="0">
                <a:hlinkClick r:id="rId2"/>
              </a:rPr>
              <a:t>Residential Eviction Defense and Tenant Claims in Minnesota at VI.E.1.</a:t>
            </a:r>
            <a:endParaRPr lang="en-US" dirty="0"/>
          </a:p>
          <a:p>
            <a:pPr indent="-457200">
              <a:spcBef>
                <a:spcPts val="0"/>
              </a:spcBef>
              <a:buFont typeface="Arial" panose="020B0604020202020204" pitchFamily="34" charset="0"/>
              <a:buChar char="•"/>
            </a:pPr>
            <a:r>
              <a:rPr lang="en-US" dirty="0"/>
              <a:t>Landlord failure to comply with city rental license ordinances. </a:t>
            </a:r>
            <a:r>
              <a:rPr lang="en-US" dirty="0">
                <a:hlinkClick r:id="rId3"/>
              </a:rPr>
              <a:t>Residential Eviction Defense and Tenant Claims in Minnesota VI.E.2.c.</a:t>
            </a:r>
            <a:endParaRPr lang="en-US" dirty="0"/>
          </a:p>
          <a:p>
            <a:pPr indent="-457200">
              <a:spcBef>
                <a:spcPts val="0"/>
              </a:spcBef>
              <a:buFont typeface="Arial" panose="020B0604020202020204" pitchFamily="34" charset="0"/>
              <a:buChar char="•"/>
            </a:pPr>
            <a:r>
              <a:rPr lang="en-US" dirty="0"/>
              <a:t>Landlord nonpayment of utilities or illegal shared metering of utilities. </a:t>
            </a:r>
            <a:r>
              <a:rPr lang="en-US" dirty="0">
                <a:hlinkClick r:id="rId4"/>
              </a:rPr>
              <a:t>Residential Eviction Defense and Tenant Claims in Minnesota at VI.E.18.</a:t>
            </a:r>
            <a:endParaRPr lang="en-US" dirty="0"/>
          </a:p>
          <a:p>
            <a:pPr indent="-457200">
              <a:spcBef>
                <a:spcPts val="0"/>
              </a:spcBef>
              <a:buFont typeface="Arial" panose="020B0604020202020204" pitchFamily="34" charset="0"/>
              <a:buChar char="•"/>
            </a:pPr>
            <a:endParaRPr lang="en-US" dirty="0"/>
          </a:p>
          <a:p>
            <a:pPr indent="-457200">
              <a:spcBef>
                <a:spcPts val="0"/>
              </a:spcBef>
              <a:buFont typeface="Arial" panose="020B0604020202020204" pitchFamily="34" charset="0"/>
              <a:buChar char="•"/>
            </a:pPr>
            <a:endParaRPr lang="en-US" dirty="0"/>
          </a:p>
          <a:p>
            <a:pPr marL="0" indent="0">
              <a:spcBef>
                <a:spcPts val="0"/>
              </a:spcBef>
            </a:pPr>
            <a:endParaRPr lang="en-US" dirty="0"/>
          </a:p>
        </p:txBody>
      </p:sp>
    </p:spTree>
    <p:extLst>
      <p:ext uri="{BB962C8B-B14F-4D97-AF65-F5344CB8AC3E}">
        <p14:creationId xmlns:p14="http://schemas.microsoft.com/office/powerpoint/2010/main" val="12589916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1F92-3E6C-440D-922E-0E330D77DFD7}"/>
              </a:ext>
            </a:extLst>
          </p:cNvPr>
          <p:cNvSpPr>
            <a:spLocks noGrp="1"/>
          </p:cNvSpPr>
          <p:nvPr>
            <p:ph type="title"/>
          </p:nvPr>
        </p:nvSpPr>
        <p:spPr/>
        <p:txBody>
          <a:bodyPr>
            <a:normAutofit fontScale="90000"/>
          </a:bodyPr>
          <a:lstStyle/>
          <a:p>
            <a:r>
              <a:rPr lang="en-US" sz="2800" dirty="0"/>
              <a:t>Defending Eviction Actions </a:t>
            </a:r>
            <a:br>
              <a:rPr lang="en-US" sz="2800" dirty="0"/>
            </a:br>
            <a:r>
              <a:rPr lang="en-US" sz="2800" dirty="0"/>
              <a:t>Beginning June 30, 2021</a:t>
            </a:r>
          </a:p>
        </p:txBody>
      </p:sp>
      <p:sp>
        <p:nvSpPr>
          <p:cNvPr id="3" name="Text Placeholder 2">
            <a:extLst>
              <a:ext uri="{FF2B5EF4-FFF2-40B4-BE49-F238E27FC236}">
                <a16:creationId xmlns:a16="http://schemas.microsoft.com/office/drawing/2014/main" id="{8216B94F-1B20-4759-8CE3-2797AA87A2D4}"/>
              </a:ext>
            </a:extLst>
          </p:cNvPr>
          <p:cNvSpPr>
            <a:spLocks noGrp="1"/>
          </p:cNvSpPr>
          <p:nvPr>
            <p:ph type="body" idx="1"/>
          </p:nvPr>
        </p:nvSpPr>
        <p:spPr/>
        <p:txBody>
          <a:bodyPr>
            <a:noAutofit/>
          </a:bodyPr>
          <a:lstStyle/>
          <a:p>
            <a:pPr marL="685800" indent="-457200">
              <a:buFont typeface="Arial" panose="020B0604020202020204" pitchFamily="34" charset="0"/>
              <a:buChar char="•"/>
            </a:pPr>
            <a:r>
              <a:rPr lang="en-US" sz="1800" dirty="0"/>
              <a:t>Landlord charging improper late fees or other fees. </a:t>
            </a:r>
            <a:r>
              <a:rPr lang="en-US" sz="1800" dirty="0">
                <a:hlinkClick r:id="rId2"/>
              </a:rPr>
              <a:t>Residential Eviction Defense and Tenant Claims in Minnesota at VI.E.10.</a:t>
            </a:r>
            <a:endParaRPr lang="en-US" sz="1800" dirty="0"/>
          </a:p>
          <a:p>
            <a:pPr marL="685800" indent="-457200">
              <a:buFont typeface="Arial" panose="020B0604020202020204" pitchFamily="34" charset="0"/>
              <a:buChar char="•"/>
            </a:pPr>
            <a:r>
              <a:rPr lang="en-US" sz="1800" dirty="0"/>
              <a:t>Landlord waiver of rent claim by accepting a partial payment of rent without a written nonwaiver clause. </a:t>
            </a:r>
            <a:r>
              <a:rPr lang="en-US" sz="1800" dirty="0">
                <a:hlinkClick r:id="rId3"/>
              </a:rPr>
              <a:t>Residential Eviction Defense and Tenant Claims in Minnesota at VI.E.13.</a:t>
            </a:r>
            <a:endParaRPr lang="en-US" sz="1800" dirty="0"/>
          </a:p>
          <a:p>
            <a:pPr marL="685800" indent="-457200">
              <a:buFont typeface="Arial" panose="020B0604020202020204" pitchFamily="34" charset="0"/>
              <a:buChar char="•"/>
            </a:pPr>
            <a:r>
              <a:rPr lang="en-US" sz="1800" dirty="0"/>
              <a:t>Landlord retaliation for complaints about material violations by the landlord of state or local law, residential covenants, or the lease. </a:t>
            </a:r>
            <a:r>
              <a:rPr lang="en-US" sz="1800" dirty="0">
                <a:hlinkClick r:id="rId4"/>
              </a:rPr>
              <a:t>Residential Eviction Defense and Tenant Claims in Minnesota at VI.E.9.</a:t>
            </a:r>
            <a:endParaRPr lang="en-US" sz="1800" dirty="0"/>
          </a:p>
          <a:p>
            <a:pPr marL="685800" indent="-457200">
              <a:buFont typeface="Arial" panose="020B0604020202020204" pitchFamily="34" charset="0"/>
              <a:buChar char="•"/>
            </a:pPr>
            <a:r>
              <a:rPr lang="en-US" sz="1800" dirty="0"/>
              <a:t>Redemption: There is no limit by statute or case law on the amount of time the court can give the tenant to pay rent due or conditions the court can consider.</a:t>
            </a:r>
          </a:p>
          <a:p>
            <a:pPr marL="1143000" lvl="1" indent="-457200">
              <a:buFont typeface="Arial" panose="020B0604020202020204" pitchFamily="34" charset="0"/>
              <a:buChar char="•"/>
            </a:pPr>
            <a:r>
              <a:rPr lang="en-US" sz="1800" i="1" dirty="0">
                <a:hlinkClick r:id="rId5"/>
              </a:rPr>
              <a:t>614 Co. v. D. H. Overmayer, </a:t>
            </a:r>
            <a:r>
              <a:rPr lang="en-US" sz="1800" dirty="0">
                <a:hlinkClick r:id="rId5"/>
              </a:rPr>
              <a:t>297 Minn. 395, 396, 211 N.W.2d 891, 893 (1973), affirming First and Second Interlocutory orders, No. 204678 (Minn. Dist. Ct. 2nd Dist. Apr. 22 and July 9, 1972) (Appendix 54) (Affirmed trial court orders allowing commercial tenant one month to pay amount in default); </a:t>
            </a:r>
            <a:endParaRPr lang="en-US" sz="1800" dirty="0"/>
          </a:p>
          <a:p>
            <a:pPr marL="1143000" lvl="1" indent="-457200">
              <a:buFont typeface="Arial" panose="020B0604020202020204" pitchFamily="34" charset="0"/>
              <a:buChar char="•"/>
            </a:pPr>
            <a:r>
              <a:rPr lang="en-US" sz="1800" dirty="0">
                <a:hlinkClick r:id="rId6"/>
              </a:rPr>
              <a:t>Residential Eviction Defense and Tenant Claims in Minnesota at VI.E.20.</a:t>
            </a:r>
            <a:endParaRPr lang="en-US" sz="1800" dirty="0"/>
          </a:p>
          <a:p>
            <a:pPr marL="685800" indent="-457200">
              <a:buFont typeface="Arial" panose="020B0604020202020204" pitchFamily="34" charset="0"/>
              <a:buChar char="•"/>
            </a:pPr>
            <a:endParaRPr lang="en-US" sz="1800" dirty="0"/>
          </a:p>
        </p:txBody>
      </p:sp>
    </p:spTree>
    <p:extLst>
      <p:ext uri="{BB962C8B-B14F-4D97-AF65-F5344CB8AC3E}">
        <p14:creationId xmlns:p14="http://schemas.microsoft.com/office/powerpoint/2010/main" val="21635175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011A5-50A5-4EDB-A090-CBE783569854}"/>
              </a:ext>
            </a:extLst>
          </p:cNvPr>
          <p:cNvSpPr>
            <a:spLocks noGrp="1"/>
          </p:cNvSpPr>
          <p:nvPr>
            <p:ph type="title"/>
          </p:nvPr>
        </p:nvSpPr>
        <p:spPr/>
        <p:txBody>
          <a:bodyPr>
            <a:normAutofit fontScale="90000"/>
          </a:bodyPr>
          <a:lstStyle/>
          <a:p>
            <a:r>
              <a:rPr lang="en-US" sz="2800" dirty="0"/>
              <a:t>Defending Eviction Actions </a:t>
            </a:r>
            <a:br>
              <a:rPr lang="en-US" sz="2800" dirty="0"/>
            </a:br>
            <a:r>
              <a:rPr lang="en-US" sz="2800" dirty="0"/>
              <a:t>Beginning July 14, 2021</a:t>
            </a:r>
          </a:p>
        </p:txBody>
      </p:sp>
      <p:sp>
        <p:nvSpPr>
          <p:cNvPr id="3" name="Text Placeholder 2">
            <a:extLst>
              <a:ext uri="{FF2B5EF4-FFF2-40B4-BE49-F238E27FC236}">
                <a16:creationId xmlns:a16="http://schemas.microsoft.com/office/drawing/2014/main" id="{B0F741B0-3A3A-4341-B8D2-174AB53AE4F0}"/>
              </a:ext>
            </a:extLst>
          </p:cNvPr>
          <p:cNvSpPr>
            <a:spLocks noGrp="1"/>
          </p:cNvSpPr>
          <p:nvPr>
            <p:ph type="body" idx="1"/>
          </p:nvPr>
        </p:nvSpPr>
        <p:spPr/>
        <p:txBody>
          <a:bodyPr>
            <a:noAutofit/>
          </a:bodyPr>
          <a:lstStyle/>
          <a:p>
            <a:pPr marL="0" indent="0">
              <a:spcBef>
                <a:spcPts val="0"/>
              </a:spcBef>
            </a:pPr>
            <a:r>
              <a:rPr lang="en-US" sz="2000" dirty="0"/>
              <a:t>Grounds for eviction </a:t>
            </a:r>
            <a:r>
              <a:rPr lang="en-US" sz="2000" dirty="0">
                <a:hlinkClick r:id="rId2"/>
              </a:rPr>
              <a:t>Minnesota Session Laws 2021, 1st Special Session, Chapter 8, H. F. No. 4, Article V</a:t>
            </a:r>
            <a:r>
              <a:rPr lang="en-US" sz="2000" dirty="0"/>
              <a:t>:</a:t>
            </a:r>
          </a:p>
          <a:p>
            <a:pPr marL="0" indent="0">
              <a:spcBef>
                <a:spcPts val="0"/>
              </a:spcBef>
            </a:pPr>
            <a:endParaRPr lang="en-US" sz="2000" dirty="0"/>
          </a:p>
          <a:p>
            <a:pPr marL="285750" indent="-285750">
              <a:spcBef>
                <a:spcPts val="0"/>
              </a:spcBef>
              <a:buFont typeface="Arial" panose="020B0604020202020204" pitchFamily="34" charset="0"/>
              <a:buChar char="•"/>
            </a:pPr>
            <a:r>
              <a:rPr lang="en-US" sz="2000" b="1" i="1" dirty="0"/>
              <a:t>New: Residential and commercial landlords can file eviction actions where the tenant commits material lease violations.</a:t>
            </a:r>
          </a:p>
          <a:p>
            <a:pPr marL="285750" indent="-285750">
              <a:spcBef>
                <a:spcPts val="0"/>
              </a:spcBef>
              <a:buFont typeface="Arial" panose="020B0604020202020204" pitchFamily="34" charset="0"/>
              <a:buChar char="•"/>
            </a:pPr>
            <a:r>
              <a:rPr lang="en-US" sz="2000" dirty="0"/>
              <a:t>The tenant serious endanger safety of others or significantly damages property</a:t>
            </a:r>
          </a:p>
          <a:p>
            <a:pPr marL="285750" indent="-285750">
              <a:spcBef>
                <a:spcPts val="0"/>
              </a:spcBef>
              <a:buFont typeface="Arial" panose="020B0604020202020204" pitchFamily="34" charset="0"/>
              <a:buChar char="•"/>
            </a:pPr>
            <a:r>
              <a:rPr lang="en-US" sz="2000" dirty="0"/>
              <a:t>The tenant violates Minn. Stat. § 504B.171, </a:t>
            </a:r>
            <a:r>
              <a:rPr lang="en-US" sz="2000" dirty="0" err="1"/>
              <a:t>Subd</a:t>
            </a:r>
            <a:r>
              <a:rPr lang="en-US" sz="2000" dirty="0"/>
              <a:t>. 1.</a:t>
            </a:r>
          </a:p>
          <a:p>
            <a:pPr marL="285750" indent="-285750">
              <a:spcBef>
                <a:spcPts val="0"/>
              </a:spcBef>
              <a:buFont typeface="Arial" panose="020B0604020202020204" pitchFamily="34" charset="0"/>
              <a:buChar char="•"/>
            </a:pPr>
            <a:r>
              <a:rPr lang="en-US" sz="2000" dirty="0"/>
              <a:t>The manufactured home park resident violates Minn. Stat. § 327C.09, Subds. 3 and 5, if endangering the safety of other  residents or park personnel</a:t>
            </a:r>
          </a:p>
          <a:p>
            <a:pPr marL="285750" indent="-285750">
              <a:spcBef>
                <a:spcPts val="0"/>
              </a:spcBef>
              <a:buFont typeface="Arial" panose="020B0604020202020204" pitchFamily="34" charset="0"/>
              <a:buChar char="•"/>
            </a:pPr>
            <a:r>
              <a:rPr lang="en-US" sz="2000" dirty="0"/>
              <a:t>Nonpayment of rent if the tenant is (1) eligible for assistance and (2) refuses to apply or provide information to the landlord or refuses to provide proof to the landlord that the tenant applied.</a:t>
            </a:r>
          </a:p>
          <a:p>
            <a:pPr marL="285750" indent="-285750">
              <a:spcBef>
                <a:spcPts val="0"/>
              </a:spcBef>
              <a:buFont typeface="Arial" panose="020B0604020202020204" pitchFamily="34" charset="0"/>
              <a:buChar char="•"/>
            </a:pPr>
            <a:r>
              <a:rPr lang="en-US" sz="2000" dirty="0"/>
              <a:t>The tenant or occupant abandons the premises.</a:t>
            </a:r>
          </a:p>
          <a:p>
            <a:pPr marL="285750" indent="-285750">
              <a:spcBef>
                <a:spcPts val="0"/>
              </a:spcBef>
              <a:buFont typeface="Arial" panose="020B0604020202020204" pitchFamily="34" charset="0"/>
              <a:buChar char="•"/>
            </a:pPr>
            <a:r>
              <a:rPr lang="en-US" sz="2000" dirty="0"/>
              <a:t>These limitations apply to eviction court cases for commercial leases, mortgage foreclosure and contract for deed cancellation.</a:t>
            </a:r>
          </a:p>
          <a:p>
            <a:pPr marL="0" indent="0">
              <a:spcBef>
                <a:spcPts val="0"/>
              </a:spcBef>
            </a:pPr>
            <a:endParaRPr lang="en-US" sz="2000" dirty="0"/>
          </a:p>
        </p:txBody>
      </p:sp>
    </p:spTree>
    <p:extLst>
      <p:ext uri="{BB962C8B-B14F-4D97-AF65-F5344CB8AC3E}">
        <p14:creationId xmlns:p14="http://schemas.microsoft.com/office/powerpoint/2010/main" val="3262833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A2982-DB66-408D-B850-59D8925368C9}"/>
              </a:ext>
            </a:extLst>
          </p:cNvPr>
          <p:cNvSpPr>
            <a:spLocks noGrp="1"/>
          </p:cNvSpPr>
          <p:nvPr>
            <p:ph type="title"/>
          </p:nvPr>
        </p:nvSpPr>
        <p:spPr/>
        <p:txBody>
          <a:bodyPr>
            <a:normAutofit fontScale="90000"/>
          </a:bodyPr>
          <a:lstStyle/>
          <a:p>
            <a:r>
              <a:rPr lang="en-US" sz="2800" dirty="0"/>
              <a:t>Defending Eviction Actions </a:t>
            </a:r>
            <a:br>
              <a:rPr lang="en-US" sz="2800" dirty="0"/>
            </a:br>
            <a:r>
              <a:rPr lang="en-US" sz="2800" dirty="0"/>
              <a:t>Beginning July 14, 2021</a:t>
            </a:r>
          </a:p>
        </p:txBody>
      </p:sp>
      <p:sp>
        <p:nvSpPr>
          <p:cNvPr id="3" name="Text Placeholder 2">
            <a:extLst>
              <a:ext uri="{FF2B5EF4-FFF2-40B4-BE49-F238E27FC236}">
                <a16:creationId xmlns:a16="http://schemas.microsoft.com/office/drawing/2014/main" id="{C49E3143-C2B6-4D0B-9115-AEDE1A80E2F8}"/>
              </a:ext>
            </a:extLst>
          </p:cNvPr>
          <p:cNvSpPr>
            <a:spLocks noGrp="1"/>
          </p:cNvSpPr>
          <p:nvPr>
            <p:ph type="body" idx="1"/>
          </p:nvPr>
        </p:nvSpPr>
        <p:spPr/>
        <p:txBody>
          <a:bodyPr>
            <a:noAutofit/>
          </a:bodyPr>
          <a:lstStyle/>
          <a:p>
            <a:pPr marL="0" indent="0">
              <a:spcBef>
                <a:spcPts val="0"/>
              </a:spcBef>
            </a:pPr>
            <a:r>
              <a:rPr lang="en-US" sz="2000" dirty="0"/>
              <a:t>Procedure, Service and Precondition Defenses: see slides 7-17.</a:t>
            </a:r>
          </a:p>
          <a:p>
            <a:pPr marL="0" indent="0">
              <a:spcBef>
                <a:spcPts val="0"/>
              </a:spcBef>
            </a:pPr>
            <a:r>
              <a:rPr lang="en-US" sz="2000" dirty="0"/>
              <a:t>Notice Defenses: see slides 19-20 and 28.</a:t>
            </a:r>
          </a:p>
          <a:p>
            <a:pPr marL="0" indent="0">
              <a:spcBef>
                <a:spcPts val="0"/>
              </a:spcBef>
            </a:pPr>
            <a:endParaRPr lang="en-US" sz="2000" dirty="0"/>
          </a:p>
          <a:p>
            <a:pPr marL="0" indent="0">
              <a:spcBef>
                <a:spcPts val="0"/>
              </a:spcBef>
            </a:pPr>
            <a:r>
              <a:rPr lang="en-US" sz="2000" dirty="0"/>
              <a:t>Substantive Defenses and Relief: </a:t>
            </a:r>
          </a:p>
          <a:p>
            <a:pPr marL="0" indent="0">
              <a:spcBef>
                <a:spcPts val="0"/>
              </a:spcBef>
            </a:pPr>
            <a:endParaRPr lang="en-US" sz="2000" dirty="0"/>
          </a:p>
          <a:p>
            <a:pPr indent="-457200">
              <a:spcBef>
                <a:spcPts val="0"/>
              </a:spcBef>
              <a:buFont typeface="Arial" panose="020B0604020202020204" pitchFamily="34" charset="0"/>
              <a:buChar char="•"/>
            </a:pPr>
            <a:r>
              <a:rPr lang="en-US" sz="2000" i="1" dirty="0"/>
              <a:t>See</a:t>
            </a:r>
            <a:r>
              <a:rPr lang="en-US" sz="2000" dirty="0"/>
              <a:t> slides 21-26 and 29-31.</a:t>
            </a:r>
          </a:p>
          <a:p>
            <a:pPr indent="-457200">
              <a:spcBef>
                <a:spcPts val="0"/>
              </a:spcBef>
              <a:buFont typeface="Arial" panose="020B0604020202020204" pitchFamily="34" charset="0"/>
              <a:buChar char="•"/>
            </a:pPr>
            <a:r>
              <a:rPr lang="en-US" sz="2000" dirty="0"/>
              <a:t>New: The tenant did not commit a material breach or substantial failure to perform under the lease. </a:t>
            </a:r>
            <a:r>
              <a:rPr lang="en-US" sz="2000" i="1" dirty="0"/>
              <a:t>Cloverdale Foods of Minnesota, Inc., </a:t>
            </a:r>
            <a:r>
              <a:rPr lang="en-US" sz="2000" dirty="0"/>
              <a:t>580 N.W.2d 46, 49 (Minn. Ct. App. 1998); </a:t>
            </a:r>
            <a:r>
              <a:rPr lang="en-US" sz="2000" i="1" dirty="0"/>
              <a:t>Skogberg v. Huisman</a:t>
            </a:r>
            <a:r>
              <a:rPr lang="en-US" sz="2000" dirty="0"/>
              <a:t>, No. C7-02-2059, 2003 WL 22014576 (Minn. Ct. App. Aug. 2003) (unpublished) (a material breach goes to the root or essence of the contract, so substantial and fundamental that it defeats the object of the parties in entering into the contract, and where the injury is irreparable or damages would be inadequate or difficult or impossible to determine); </a:t>
            </a:r>
            <a:r>
              <a:rPr lang="en-US" sz="2000" dirty="0">
                <a:hlinkClick r:id="rId2"/>
              </a:rPr>
              <a:t>Residential Eviction Defense and Tenant Claims in Minnesota at VI.G.19.</a:t>
            </a:r>
            <a:endParaRPr lang="en-US" sz="2000" dirty="0"/>
          </a:p>
          <a:p>
            <a:pPr marL="0" indent="0">
              <a:spcBef>
                <a:spcPts val="0"/>
              </a:spcBef>
            </a:pPr>
            <a:endParaRPr lang="en-US" sz="2000" dirty="0"/>
          </a:p>
        </p:txBody>
      </p:sp>
    </p:spTree>
    <p:extLst>
      <p:ext uri="{BB962C8B-B14F-4D97-AF65-F5344CB8AC3E}">
        <p14:creationId xmlns:p14="http://schemas.microsoft.com/office/powerpoint/2010/main" val="20911624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EC26E-2228-44AC-BF39-0E1201EF0DC3}"/>
              </a:ext>
            </a:extLst>
          </p:cNvPr>
          <p:cNvSpPr>
            <a:spLocks noGrp="1"/>
          </p:cNvSpPr>
          <p:nvPr>
            <p:ph type="title"/>
          </p:nvPr>
        </p:nvSpPr>
        <p:spPr>
          <a:xfrm>
            <a:off x="304800" y="281866"/>
            <a:ext cx="8534400" cy="758952"/>
          </a:xfrm>
        </p:spPr>
        <p:txBody>
          <a:bodyPr>
            <a:noAutofit/>
          </a:bodyPr>
          <a:lstStyle/>
          <a:p>
            <a:r>
              <a:rPr lang="en-US" sz="2800" dirty="0"/>
              <a:t>Defending Eviction Actions Beginning </a:t>
            </a:r>
            <a:br>
              <a:rPr lang="en-US" sz="2800" dirty="0"/>
            </a:br>
            <a:r>
              <a:rPr lang="en-US" sz="2800" dirty="0"/>
              <a:t>September 12, 2021</a:t>
            </a:r>
          </a:p>
        </p:txBody>
      </p:sp>
      <p:sp>
        <p:nvSpPr>
          <p:cNvPr id="3" name="Text Placeholder 2">
            <a:extLst>
              <a:ext uri="{FF2B5EF4-FFF2-40B4-BE49-F238E27FC236}">
                <a16:creationId xmlns:a16="http://schemas.microsoft.com/office/drawing/2014/main" id="{DF4056D4-7D38-4DEF-8DDE-6C3E9ECA4199}"/>
              </a:ext>
            </a:extLst>
          </p:cNvPr>
          <p:cNvSpPr>
            <a:spLocks noGrp="1"/>
          </p:cNvSpPr>
          <p:nvPr>
            <p:ph type="body" idx="1"/>
          </p:nvPr>
        </p:nvSpPr>
        <p:spPr/>
        <p:txBody>
          <a:bodyPr>
            <a:normAutofit fontScale="85000" lnSpcReduction="10000"/>
          </a:bodyPr>
          <a:lstStyle/>
          <a:p>
            <a:pPr marL="0" indent="0">
              <a:spcBef>
                <a:spcPts val="0"/>
              </a:spcBef>
            </a:pPr>
            <a:r>
              <a:rPr lang="en-US" sz="2400" dirty="0"/>
              <a:t>Grounds for eviction </a:t>
            </a:r>
            <a:r>
              <a:rPr lang="en-US" sz="2400" dirty="0">
                <a:hlinkClick r:id="rId2"/>
              </a:rPr>
              <a:t>Minnesota Session Laws 2021, 1st Special Session, Chapter 8, H. F. No. 4, Article V</a:t>
            </a:r>
            <a:r>
              <a:rPr lang="en-US" sz="2400" dirty="0"/>
              <a:t>:</a:t>
            </a:r>
          </a:p>
          <a:p>
            <a:pPr marL="0" indent="0">
              <a:spcBef>
                <a:spcPts val="0"/>
              </a:spcBef>
            </a:pPr>
            <a:endParaRPr lang="en-US" sz="2400" dirty="0"/>
          </a:p>
          <a:p>
            <a:pPr marL="285750" indent="-285750">
              <a:spcBef>
                <a:spcPts val="0"/>
              </a:spcBef>
              <a:buFont typeface="Arial" panose="020B0604020202020204" pitchFamily="34" charset="0"/>
              <a:buChar char="•"/>
            </a:pPr>
            <a:r>
              <a:rPr lang="en-US" sz="2400" b="1" i="1" dirty="0"/>
              <a:t>New: Residential and commercial landlords can file nonpayment eviction actions for those ineligible for rental assistance.</a:t>
            </a:r>
          </a:p>
          <a:p>
            <a:pPr marL="285750" indent="-285750">
              <a:spcBef>
                <a:spcPts val="0"/>
              </a:spcBef>
              <a:buFont typeface="Arial" panose="020B0604020202020204" pitchFamily="34" charset="0"/>
              <a:buChar char="•"/>
            </a:pPr>
            <a:r>
              <a:rPr lang="en-US" sz="2400" dirty="0"/>
              <a:t>The tenant commits material lease violations.</a:t>
            </a:r>
          </a:p>
          <a:p>
            <a:pPr marL="285750" indent="-285750">
              <a:spcBef>
                <a:spcPts val="0"/>
              </a:spcBef>
              <a:buFont typeface="Arial" panose="020B0604020202020204" pitchFamily="34" charset="0"/>
              <a:buChar char="•"/>
            </a:pPr>
            <a:r>
              <a:rPr lang="en-US" sz="2400" dirty="0"/>
              <a:t>The tenant serious endanger safety of others or significantly damages property</a:t>
            </a:r>
          </a:p>
          <a:p>
            <a:pPr marL="285750" indent="-285750">
              <a:spcBef>
                <a:spcPts val="0"/>
              </a:spcBef>
              <a:buFont typeface="Arial" panose="020B0604020202020204" pitchFamily="34" charset="0"/>
              <a:buChar char="•"/>
            </a:pPr>
            <a:r>
              <a:rPr lang="en-US" sz="2400" dirty="0"/>
              <a:t>The tenant violates Minn. Stat. § 504B.171, </a:t>
            </a:r>
            <a:r>
              <a:rPr lang="en-US" sz="2400" dirty="0" err="1"/>
              <a:t>Subd</a:t>
            </a:r>
            <a:r>
              <a:rPr lang="en-US" sz="2400" dirty="0"/>
              <a:t>. 1.</a:t>
            </a:r>
          </a:p>
          <a:p>
            <a:pPr marL="285750" indent="-285750">
              <a:spcBef>
                <a:spcPts val="0"/>
              </a:spcBef>
              <a:buFont typeface="Arial" panose="020B0604020202020204" pitchFamily="34" charset="0"/>
              <a:buChar char="•"/>
            </a:pPr>
            <a:r>
              <a:rPr lang="en-US" sz="2400" dirty="0"/>
              <a:t>The manufactured home park resident violates Minn. Stat. § 327C.09, Subds. 3 and 5, if endangering the safety of other  residents or park personnel</a:t>
            </a:r>
          </a:p>
          <a:p>
            <a:pPr marL="285750" indent="-285750">
              <a:spcBef>
                <a:spcPts val="0"/>
              </a:spcBef>
              <a:buFont typeface="Arial" panose="020B0604020202020204" pitchFamily="34" charset="0"/>
              <a:buChar char="•"/>
            </a:pPr>
            <a:r>
              <a:rPr lang="en-US" sz="2400" dirty="0"/>
              <a:t>Nonpayment of rent if the tenant is (1) eligible for assistance and (2) refuses to apply or provide information to the landlord or refuses to provide proof to the landlord that the tenant applied.</a:t>
            </a:r>
          </a:p>
          <a:p>
            <a:pPr marL="285750" indent="-285750">
              <a:spcBef>
                <a:spcPts val="0"/>
              </a:spcBef>
              <a:buFont typeface="Arial" panose="020B0604020202020204" pitchFamily="34" charset="0"/>
              <a:buChar char="•"/>
            </a:pPr>
            <a:r>
              <a:rPr lang="en-US" sz="2400" dirty="0"/>
              <a:t>The tenant or occupant abandons the premises.</a:t>
            </a:r>
          </a:p>
          <a:p>
            <a:pPr marL="285750" indent="-285750">
              <a:spcBef>
                <a:spcPts val="0"/>
              </a:spcBef>
              <a:buFont typeface="Arial" panose="020B0604020202020204" pitchFamily="34" charset="0"/>
              <a:buChar char="•"/>
            </a:pPr>
            <a:r>
              <a:rPr lang="en-US" sz="2400" dirty="0"/>
              <a:t>These limitations apply to eviction court cases for commercial leases, mortgage foreclosure and contract for deed cancellation.</a:t>
            </a:r>
          </a:p>
          <a:p>
            <a:pPr marL="285750" indent="-285750">
              <a:spcBef>
                <a:spcPts val="0"/>
              </a:spcBef>
              <a:buFont typeface="Arial" panose="020B0604020202020204" pitchFamily="34" charset="0"/>
              <a:buChar char="•"/>
            </a:pPr>
            <a:endParaRPr lang="en-US" sz="2400" dirty="0"/>
          </a:p>
          <a:p>
            <a:endParaRPr lang="en-US" dirty="0"/>
          </a:p>
        </p:txBody>
      </p:sp>
    </p:spTree>
    <p:extLst>
      <p:ext uri="{BB962C8B-B14F-4D97-AF65-F5344CB8AC3E}">
        <p14:creationId xmlns:p14="http://schemas.microsoft.com/office/powerpoint/2010/main" val="13917487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1BCAC-ADBC-4FD0-9470-394E0086994B}"/>
              </a:ext>
            </a:extLst>
          </p:cNvPr>
          <p:cNvSpPr>
            <a:spLocks noGrp="1"/>
          </p:cNvSpPr>
          <p:nvPr>
            <p:ph type="title"/>
          </p:nvPr>
        </p:nvSpPr>
        <p:spPr>
          <a:xfrm>
            <a:off x="286512" y="379476"/>
            <a:ext cx="8534400" cy="758952"/>
          </a:xfrm>
        </p:spPr>
        <p:txBody>
          <a:bodyPr>
            <a:normAutofit fontScale="90000"/>
          </a:bodyPr>
          <a:lstStyle/>
          <a:p>
            <a:r>
              <a:rPr lang="en-US" dirty="0"/>
              <a:t>Defending Eviction Actions </a:t>
            </a:r>
            <a:br>
              <a:rPr lang="en-US" dirty="0"/>
            </a:br>
            <a:r>
              <a:rPr lang="en-US" dirty="0"/>
              <a:t>Beginning September 12, 2021</a:t>
            </a:r>
          </a:p>
        </p:txBody>
      </p:sp>
      <p:sp>
        <p:nvSpPr>
          <p:cNvPr id="3" name="Text Placeholder 2">
            <a:extLst>
              <a:ext uri="{FF2B5EF4-FFF2-40B4-BE49-F238E27FC236}">
                <a16:creationId xmlns:a16="http://schemas.microsoft.com/office/drawing/2014/main" id="{E83D33CE-82F9-49A4-B56A-E9B3AFEA9538}"/>
              </a:ext>
            </a:extLst>
          </p:cNvPr>
          <p:cNvSpPr>
            <a:spLocks noGrp="1"/>
          </p:cNvSpPr>
          <p:nvPr>
            <p:ph type="body" idx="1"/>
          </p:nvPr>
        </p:nvSpPr>
        <p:spPr/>
        <p:txBody>
          <a:bodyPr>
            <a:normAutofit/>
          </a:bodyPr>
          <a:lstStyle/>
          <a:p>
            <a:pPr marL="0" indent="0">
              <a:spcBef>
                <a:spcPts val="0"/>
              </a:spcBef>
            </a:pPr>
            <a:r>
              <a:rPr lang="en-US" sz="2400" dirty="0"/>
              <a:t>Procedure, Service and Precondition Defenses: see slides 7-17.</a:t>
            </a:r>
          </a:p>
          <a:p>
            <a:pPr marL="0" indent="0">
              <a:spcBef>
                <a:spcPts val="0"/>
              </a:spcBef>
            </a:pPr>
            <a:r>
              <a:rPr lang="en-US" sz="2400" dirty="0"/>
              <a:t>Notice Defenses: see slides 19-20 and 28.</a:t>
            </a:r>
          </a:p>
          <a:p>
            <a:pPr marL="0" indent="0">
              <a:spcBef>
                <a:spcPts val="0"/>
              </a:spcBef>
            </a:pPr>
            <a:endParaRPr lang="en-US" sz="2400" dirty="0"/>
          </a:p>
          <a:p>
            <a:pPr marL="0" indent="0">
              <a:spcBef>
                <a:spcPts val="0"/>
              </a:spcBef>
            </a:pPr>
            <a:r>
              <a:rPr lang="en-US" sz="2400" dirty="0"/>
              <a:t>Substantive Defenses and Relief: </a:t>
            </a:r>
            <a:endParaRPr lang="en-US" sz="2400" i="1" dirty="0"/>
          </a:p>
          <a:p>
            <a:pPr indent="-457200">
              <a:spcBef>
                <a:spcPts val="0"/>
              </a:spcBef>
              <a:buFont typeface="Arial" panose="020B0604020202020204" pitchFamily="34" charset="0"/>
              <a:buChar char="•"/>
            </a:pPr>
            <a:r>
              <a:rPr lang="en-US" sz="2400" i="1" dirty="0"/>
              <a:t>See</a:t>
            </a:r>
            <a:r>
              <a:rPr lang="en-US" sz="2400" dirty="0"/>
              <a:t> slides 21-26, 29-31, and 33.</a:t>
            </a:r>
          </a:p>
          <a:p>
            <a:pPr indent="-457200">
              <a:spcBef>
                <a:spcPts val="0"/>
              </a:spcBef>
              <a:buFont typeface="Arial" panose="020B0604020202020204" pitchFamily="34" charset="0"/>
              <a:buChar char="•"/>
            </a:pPr>
            <a:r>
              <a:rPr lang="en-US" sz="2400" dirty="0"/>
              <a:t>New: nonpayment of rent: failure of proof that the tenant is ineligible for rental assistance.</a:t>
            </a:r>
          </a:p>
        </p:txBody>
      </p:sp>
    </p:spTree>
    <p:extLst>
      <p:ext uri="{BB962C8B-B14F-4D97-AF65-F5344CB8AC3E}">
        <p14:creationId xmlns:p14="http://schemas.microsoft.com/office/powerpoint/2010/main" val="17411095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E6995-0531-4959-BC10-54F24B83F4AE}"/>
              </a:ext>
            </a:extLst>
          </p:cNvPr>
          <p:cNvSpPr>
            <a:spLocks noGrp="1"/>
          </p:cNvSpPr>
          <p:nvPr>
            <p:ph type="title"/>
          </p:nvPr>
        </p:nvSpPr>
        <p:spPr>
          <a:xfrm>
            <a:off x="301752" y="308499"/>
            <a:ext cx="8534400" cy="758952"/>
          </a:xfrm>
        </p:spPr>
        <p:txBody>
          <a:bodyPr>
            <a:normAutofit fontScale="90000"/>
          </a:bodyPr>
          <a:lstStyle/>
          <a:p>
            <a:r>
              <a:rPr lang="en-US" dirty="0"/>
              <a:t>Defending Eviction Actions </a:t>
            </a:r>
            <a:br>
              <a:rPr lang="en-US" dirty="0"/>
            </a:br>
            <a:r>
              <a:rPr lang="en-US" dirty="0"/>
              <a:t>Beginning October 12, 2021</a:t>
            </a:r>
          </a:p>
        </p:txBody>
      </p:sp>
      <p:sp>
        <p:nvSpPr>
          <p:cNvPr id="3" name="Text Placeholder 2">
            <a:extLst>
              <a:ext uri="{FF2B5EF4-FFF2-40B4-BE49-F238E27FC236}">
                <a16:creationId xmlns:a16="http://schemas.microsoft.com/office/drawing/2014/main" id="{9CB2264B-3551-4F23-9286-11EF1800B6FE}"/>
              </a:ext>
            </a:extLst>
          </p:cNvPr>
          <p:cNvSpPr>
            <a:spLocks noGrp="1"/>
          </p:cNvSpPr>
          <p:nvPr>
            <p:ph type="body" idx="1"/>
          </p:nvPr>
        </p:nvSpPr>
        <p:spPr/>
        <p:txBody>
          <a:bodyPr>
            <a:noAutofit/>
          </a:bodyPr>
          <a:lstStyle/>
          <a:p>
            <a:pPr marL="0" indent="0">
              <a:spcBef>
                <a:spcPts val="0"/>
              </a:spcBef>
            </a:pPr>
            <a:r>
              <a:rPr lang="en-US" sz="1700" dirty="0"/>
              <a:t>Grounds for eviction </a:t>
            </a:r>
            <a:r>
              <a:rPr lang="en-US" sz="1700" dirty="0">
                <a:hlinkClick r:id="rId2"/>
              </a:rPr>
              <a:t>Minnesota Session Laws 2021, 1st Special Session, Chapter 8, H. F. No. 4, Article V</a:t>
            </a:r>
            <a:r>
              <a:rPr lang="en-US" sz="1700" dirty="0"/>
              <a:t>:</a:t>
            </a:r>
          </a:p>
          <a:p>
            <a:pPr marL="0" indent="0">
              <a:spcBef>
                <a:spcPts val="0"/>
              </a:spcBef>
            </a:pPr>
            <a:endParaRPr lang="en-US" sz="1700" dirty="0"/>
          </a:p>
          <a:p>
            <a:pPr marL="285750" indent="-285750">
              <a:spcBef>
                <a:spcPts val="0"/>
              </a:spcBef>
              <a:buFont typeface="Arial" panose="020B0604020202020204" pitchFamily="34" charset="0"/>
              <a:buChar char="•"/>
            </a:pPr>
            <a:r>
              <a:rPr lang="en-US" sz="1700" dirty="0"/>
              <a:t>The rent notice requirement ends for residential and commercial landlords.</a:t>
            </a:r>
          </a:p>
          <a:p>
            <a:pPr marL="285750" indent="-285750">
              <a:spcBef>
                <a:spcPts val="0"/>
              </a:spcBef>
              <a:buFont typeface="Arial" panose="020B0604020202020204" pitchFamily="34" charset="0"/>
              <a:buChar char="•"/>
            </a:pPr>
            <a:r>
              <a:rPr lang="en-US" sz="1700" dirty="0"/>
              <a:t>Residential landlords can terminate or not renew leases for file eviction court cases for any reason allowed by law </a:t>
            </a:r>
            <a:r>
              <a:rPr lang="en-US" sz="1700" b="1" i="1" dirty="0"/>
              <a:t>except landlords cannot file eviction actions for nonpayment of rent against tenants with pending rental assistance application. </a:t>
            </a:r>
          </a:p>
          <a:p>
            <a:pPr marL="285750" indent="-285750">
              <a:spcBef>
                <a:spcPts val="0"/>
              </a:spcBef>
              <a:buFont typeface="Arial" panose="020B0604020202020204" pitchFamily="34" charset="0"/>
              <a:buChar char="•"/>
            </a:pPr>
            <a:r>
              <a:rPr lang="en-US" sz="1700" dirty="0"/>
              <a:t>Limitations on lease termination and nonrenewal do not apply to commercial leases.</a:t>
            </a:r>
          </a:p>
          <a:p>
            <a:pPr marL="0" indent="0">
              <a:spcBef>
                <a:spcPts val="0"/>
              </a:spcBef>
            </a:pPr>
            <a:endParaRPr lang="en-US" sz="1700" dirty="0"/>
          </a:p>
          <a:p>
            <a:pPr marL="0" indent="0">
              <a:spcBef>
                <a:spcPts val="0"/>
              </a:spcBef>
            </a:pPr>
            <a:r>
              <a:rPr lang="en-US" sz="1700" dirty="0"/>
              <a:t>Through June 1, 2022:</a:t>
            </a:r>
          </a:p>
          <a:p>
            <a:pPr marL="0" indent="0">
              <a:spcBef>
                <a:spcPts val="0"/>
              </a:spcBef>
            </a:pPr>
            <a:endParaRPr lang="en-US" sz="1700" dirty="0"/>
          </a:p>
          <a:p>
            <a:pPr marL="285750" indent="-285750">
              <a:spcBef>
                <a:spcPts val="0"/>
              </a:spcBef>
              <a:buFont typeface="Arial" panose="020B0604020202020204" pitchFamily="34" charset="0"/>
              <a:buChar char="•"/>
            </a:pPr>
            <a:r>
              <a:rPr lang="en-US" sz="1700" b="1" i="1" dirty="0"/>
              <a:t>Landlords cannot file eviction actions for nonpayment of rent against tenants with pending rental assistance application.</a:t>
            </a:r>
          </a:p>
          <a:p>
            <a:pPr marL="285750" indent="-285750">
              <a:spcBef>
                <a:spcPts val="0"/>
              </a:spcBef>
              <a:buFont typeface="Arial" panose="020B0604020202020204" pitchFamily="34" charset="0"/>
              <a:buChar char="•"/>
            </a:pPr>
            <a:r>
              <a:rPr lang="en-US" sz="1700" dirty="0"/>
              <a:t>Tenants must provide landlords or the court with proof of pending rental assistance application and the reason for delay in processing the application if the tenant reasonably has access to the information.</a:t>
            </a:r>
          </a:p>
          <a:p>
            <a:pPr marL="0" indent="0">
              <a:spcBef>
                <a:spcPts val="0"/>
              </a:spcBef>
            </a:pPr>
            <a:endParaRPr lang="en-US" sz="1700" dirty="0"/>
          </a:p>
          <a:p>
            <a:pPr marL="0" indent="0">
              <a:spcBef>
                <a:spcPts val="0"/>
              </a:spcBef>
            </a:pPr>
            <a:r>
              <a:rPr lang="en-US" sz="1700" dirty="0"/>
              <a:t>Emergency rent assistance only includes COVID money (Consolidated Appropriations Act or ARPA)</a:t>
            </a:r>
          </a:p>
          <a:p>
            <a:endParaRPr lang="en-US" sz="1700" dirty="0"/>
          </a:p>
        </p:txBody>
      </p:sp>
    </p:spTree>
    <p:extLst>
      <p:ext uri="{BB962C8B-B14F-4D97-AF65-F5344CB8AC3E}">
        <p14:creationId xmlns:p14="http://schemas.microsoft.com/office/powerpoint/2010/main" val="32440217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C7F87-7382-4E48-8B22-6E623CF6CA1E}"/>
              </a:ext>
            </a:extLst>
          </p:cNvPr>
          <p:cNvSpPr>
            <a:spLocks noGrp="1"/>
          </p:cNvSpPr>
          <p:nvPr>
            <p:ph type="title"/>
          </p:nvPr>
        </p:nvSpPr>
        <p:spPr/>
        <p:txBody>
          <a:bodyPr/>
          <a:lstStyle/>
          <a:p>
            <a:r>
              <a:rPr lang="en-US" dirty="0"/>
              <a:t>Eviction Transition Financial Assistance</a:t>
            </a:r>
          </a:p>
        </p:txBody>
      </p:sp>
      <p:sp>
        <p:nvSpPr>
          <p:cNvPr id="3" name="Text Placeholder 2">
            <a:extLst>
              <a:ext uri="{FF2B5EF4-FFF2-40B4-BE49-F238E27FC236}">
                <a16:creationId xmlns:a16="http://schemas.microsoft.com/office/drawing/2014/main" id="{6F48D051-E7A1-4486-81AC-C3EACA6825FA}"/>
              </a:ext>
            </a:extLst>
          </p:cNvPr>
          <p:cNvSpPr>
            <a:spLocks noGrp="1"/>
          </p:cNvSpPr>
          <p:nvPr>
            <p:ph type="body" idx="1"/>
          </p:nvPr>
        </p:nvSpPr>
        <p:spPr/>
        <p:txBody>
          <a:bodyPr>
            <a:noAutofit/>
          </a:bodyPr>
          <a:lstStyle/>
          <a:p>
            <a:pPr marL="0"/>
            <a:r>
              <a:rPr lang="en-US" sz="1500" dirty="0">
                <a:hlinkClick r:id="rId2"/>
              </a:rPr>
              <a:t>COVID-19 Emergency Rental Assistance </a:t>
            </a:r>
            <a:endParaRPr lang="en-US" sz="1500" dirty="0"/>
          </a:p>
          <a:p>
            <a:pPr marL="0"/>
            <a:r>
              <a:rPr lang="en-US" sz="1500" dirty="0"/>
              <a:t>The new Minnesota Housing Finance Agency (MHFA) emergency rental assistance program is called COVID-19 Emergency Rental Assistance, which is operating under the banner of </a:t>
            </a:r>
            <a:r>
              <a:rPr lang="en-US" sz="1500" dirty="0" err="1"/>
              <a:t>RentHelpMN</a:t>
            </a:r>
            <a:r>
              <a:rPr lang="en-US" sz="1500" dirty="0"/>
              <a:t>.</a:t>
            </a:r>
          </a:p>
          <a:p>
            <a:pPr marL="228600" indent="-457200">
              <a:buFont typeface="Arial" panose="020B0604020202020204" pitchFamily="34" charset="0"/>
              <a:buChar char="•"/>
            </a:pPr>
            <a:r>
              <a:rPr lang="en-US" sz="1500" dirty="0"/>
              <a:t>On line: </a:t>
            </a:r>
            <a:r>
              <a:rPr lang="en-US" sz="1500" dirty="0">
                <a:hlinkClick r:id="rId3"/>
              </a:rPr>
              <a:t>https://www.renthelpmn.org/</a:t>
            </a:r>
            <a:endParaRPr lang="en-US" sz="1500" dirty="0"/>
          </a:p>
          <a:p>
            <a:pPr marL="228600" indent="-457200">
              <a:buFont typeface="Arial" panose="020B0604020202020204" pitchFamily="34" charset="0"/>
              <a:buChar char="•"/>
            </a:pPr>
            <a:r>
              <a:rPr lang="en-US" sz="1500" dirty="0"/>
              <a:t>Call 211. The 211 helpline has dedicated multilingual staff available to answer questions about     RentHelpMN, 8:00 a.m. – 8:00 p.m. Monday through Saturday.</a:t>
            </a:r>
          </a:p>
          <a:p>
            <a:pPr marL="228600" indent="-457200">
              <a:buFont typeface="Arial" panose="020B0604020202020204" pitchFamily="34" charset="0"/>
              <a:buChar char="•"/>
            </a:pPr>
            <a:r>
              <a:rPr lang="en-US" sz="1500" dirty="0"/>
              <a:t>Information sessions: </a:t>
            </a:r>
            <a:r>
              <a:rPr lang="en-US" sz="1500" dirty="0">
                <a:hlinkClick r:id="rId4"/>
              </a:rPr>
              <a:t>http://youtu.be/2nTW9VQ7zWg</a:t>
            </a:r>
            <a:endParaRPr lang="en-US" sz="1500" dirty="0"/>
          </a:p>
          <a:p>
            <a:pPr marL="228600" indent="-457200">
              <a:buFont typeface="Arial" panose="020B0604020202020204" pitchFamily="34" charset="0"/>
              <a:buChar char="•"/>
            </a:pPr>
            <a:r>
              <a:rPr lang="en-US" sz="1500" dirty="0">
                <a:hlinkClick r:id="rId5"/>
              </a:rPr>
              <a:t>Foreclosure prevention and forbearance</a:t>
            </a:r>
            <a:endParaRPr lang="en-US" sz="1500" dirty="0"/>
          </a:p>
          <a:p>
            <a:pPr marL="0"/>
            <a:endParaRPr lang="en-US" sz="1500" dirty="0"/>
          </a:p>
          <a:p>
            <a:pPr marL="0"/>
            <a:r>
              <a:rPr lang="en-US" sz="1500" dirty="0"/>
              <a:t>Denials: Applicants can appeal in writing by mail or by fax within 10 days. There is no specific form. A letter will do. State the following in the letter: (1) who you are; name, address, application ID # (if known), (2) why you were denied (if known), (3) why this denial was in error, and (4) why you should be eligible. Reapplying is another option. For assistance, contact the Housing Justice Center (HJC) at (800) 403-0476.</a:t>
            </a:r>
          </a:p>
          <a:p>
            <a:pPr marL="0"/>
            <a:endParaRPr lang="en-US" sz="1500" dirty="0"/>
          </a:p>
          <a:p>
            <a:pPr marL="0"/>
            <a:r>
              <a:rPr lang="en-US" sz="1500" dirty="0"/>
              <a:t>The Zero Balance Project: Rental Assistance in Dakota, Hennepin and Ramsey Counties, and Minneapolis and St Paul </a:t>
            </a:r>
            <a:r>
              <a:rPr lang="en-US" sz="1500" dirty="0">
                <a:hlinkClick r:id="rId6"/>
              </a:rPr>
              <a:t>https://housinglink.org/List/emergency-rental-assistance</a:t>
            </a:r>
            <a:r>
              <a:rPr lang="en-US" sz="1500" dirty="0"/>
              <a:t>. In The Zero Balance Project, landlords start and lead the application on behalf of their renters.</a:t>
            </a:r>
          </a:p>
          <a:p>
            <a:pPr marL="0"/>
            <a:endParaRPr lang="en-US" sz="1500" dirty="0"/>
          </a:p>
        </p:txBody>
      </p:sp>
    </p:spTree>
    <p:extLst>
      <p:ext uri="{BB962C8B-B14F-4D97-AF65-F5344CB8AC3E}">
        <p14:creationId xmlns:p14="http://schemas.microsoft.com/office/powerpoint/2010/main" val="25269570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79EB8-9601-4345-8B85-4324EEDCF070}"/>
              </a:ext>
            </a:extLst>
          </p:cNvPr>
          <p:cNvSpPr>
            <a:spLocks noGrp="1"/>
          </p:cNvSpPr>
          <p:nvPr>
            <p:ph type="title"/>
          </p:nvPr>
        </p:nvSpPr>
        <p:spPr/>
        <p:txBody>
          <a:bodyPr/>
          <a:lstStyle/>
          <a:p>
            <a:r>
              <a:rPr lang="en-US" dirty="0"/>
              <a:t>Other Financial Assistance</a:t>
            </a:r>
            <a:endParaRPr lang="en-US" b="1" dirty="0"/>
          </a:p>
        </p:txBody>
      </p:sp>
      <p:sp>
        <p:nvSpPr>
          <p:cNvPr id="3" name="Text Placeholder 2">
            <a:extLst>
              <a:ext uri="{FF2B5EF4-FFF2-40B4-BE49-F238E27FC236}">
                <a16:creationId xmlns:a16="http://schemas.microsoft.com/office/drawing/2014/main" id="{4CCAD297-BA9E-4163-A028-07361B3E24EA}"/>
              </a:ext>
            </a:extLst>
          </p:cNvPr>
          <p:cNvSpPr>
            <a:spLocks noGrp="1"/>
          </p:cNvSpPr>
          <p:nvPr>
            <p:ph type="body" idx="1"/>
          </p:nvPr>
        </p:nvSpPr>
        <p:spPr/>
        <p:txBody>
          <a:bodyPr>
            <a:noAutofit/>
          </a:bodyPr>
          <a:lstStyle/>
          <a:p>
            <a:pPr marL="57150" indent="-285750">
              <a:buFont typeface="Arial" panose="020B0604020202020204" pitchFamily="34" charset="0"/>
              <a:buChar char="•"/>
            </a:pPr>
            <a:r>
              <a:rPr lang="en-US" sz="1800" dirty="0">
                <a:hlinkClick r:id="rId2"/>
              </a:rPr>
              <a:t>Hennepin County Emergency Rental Assistance </a:t>
            </a:r>
            <a:endParaRPr lang="en-US" sz="1800" dirty="0"/>
          </a:p>
          <a:p>
            <a:pPr marL="57150" indent="-285750">
              <a:buFont typeface="Arial" panose="020B0604020202020204" pitchFamily="34" charset="0"/>
              <a:buChar char="•"/>
            </a:pPr>
            <a:r>
              <a:rPr lang="en-US" sz="1800" dirty="0">
                <a:hlinkClick r:id="rId3"/>
              </a:rPr>
              <a:t>Neighborhood House </a:t>
            </a:r>
            <a:endParaRPr lang="en-US" sz="1800" dirty="0"/>
          </a:p>
          <a:p>
            <a:pPr marL="57150" indent="-285750">
              <a:buFont typeface="Arial" panose="020B0604020202020204" pitchFamily="34" charset="0"/>
              <a:buChar char="•"/>
            </a:pPr>
            <a:r>
              <a:rPr lang="en-US" sz="1800" dirty="0">
                <a:hlinkClick r:id="rId4"/>
              </a:rPr>
              <a:t>Ramsey County Economic Assistance </a:t>
            </a:r>
            <a:endParaRPr lang="en-US" sz="1800" dirty="0"/>
          </a:p>
          <a:p>
            <a:pPr marL="57150" indent="-285750">
              <a:buFont typeface="Arial" panose="020B0604020202020204" pitchFamily="34" charset="0"/>
              <a:buChar char="•"/>
            </a:pPr>
            <a:r>
              <a:rPr lang="en-US" sz="1800" dirty="0">
                <a:hlinkClick r:id="rId5"/>
              </a:rPr>
              <a:t>Anoka County </a:t>
            </a:r>
            <a:endParaRPr lang="en-US" sz="1800" dirty="0"/>
          </a:p>
          <a:p>
            <a:pPr marL="57150" indent="-285750">
              <a:buFont typeface="Arial" panose="020B0604020202020204" pitchFamily="34" charset="0"/>
              <a:buChar char="•"/>
            </a:pPr>
            <a:r>
              <a:rPr lang="en-US" sz="1800" dirty="0">
                <a:hlinkClick r:id="rId6"/>
              </a:rPr>
              <a:t>HousingLink: Housing Tip: How to Get Emergency Assistance in the Twin Cities</a:t>
            </a:r>
            <a:endParaRPr lang="en-US" sz="1800" dirty="0"/>
          </a:p>
          <a:p>
            <a:pPr marL="57150" indent="-285750">
              <a:buFont typeface="Arial" panose="020B0604020202020204" pitchFamily="34" charset="0"/>
              <a:buChar char="•"/>
            </a:pPr>
            <a:r>
              <a:rPr lang="en-US" sz="1800" dirty="0">
                <a:hlinkClick r:id="rId7"/>
              </a:rPr>
              <a:t>Minnesota Department of Human Services </a:t>
            </a:r>
            <a:endParaRPr lang="en-US" sz="1800" dirty="0"/>
          </a:p>
          <a:p>
            <a:pPr marL="514350" lvl="1" indent="-285750">
              <a:buFont typeface="Arial" panose="020B0604020202020204" pitchFamily="34" charset="0"/>
              <a:buChar char="•"/>
            </a:pPr>
            <a:r>
              <a:rPr lang="en-US" sz="1800" dirty="0"/>
              <a:t>Use </a:t>
            </a:r>
            <a:r>
              <a:rPr lang="en-US" sz="1800" dirty="0" err="1"/>
              <a:t>ApplyMN</a:t>
            </a:r>
            <a:r>
              <a:rPr lang="en-US" sz="1800" dirty="0"/>
              <a:t> for apply for Cash Assistance, Supplemental Nutrition Assistance Program (SNAP) benefits, Child Care Assistance, and Emergency Assistance.</a:t>
            </a:r>
          </a:p>
          <a:p>
            <a:pPr marL="57150" indent="-285750">
              <a:buFont typeface="Arial" panose="020B0604020202020204" pitchFamily="34" charset="0"/>
              <a:buChar char="•"/>
            </a:pPr>
            <a:r>
              <a:rPr lang="en-US" sz="1800" dirty="0">
                <a:hlinkClick r:id="rId8"/>
              </a:rPr>
              <a:t>United Way 211 </a:t>
            </a:r>
            <a:endParaRPr lang="en-US" sz="1800" dirty="0"/>
          </a:p>
          <a:p>
            <a:pPr marL="514350" lvl="1" indent="-285750">
              <a:buFont typeface="Arial" panose="020B0604020202020204" pitchFamily="34" charset="0"/>
              <a:buChar char="•"/>
            </a:pPr>
            <a:r>
              <a:rPr lang="en-US" sz="1800" dirty="0"/>
              <a:t>Call 211™ or 651-291-0211: State-wide list of community resources, like housing assistance, shelters, and food shelf locations</a:t>
            </a:r>
          </a:p>
          <a:p>
            <a:pPr marL="57150" indent="-285750">
              <a:buFont typeface="Arial" panose="020B0604020202020204" pitchFamily="34" charset="0"/>
              <a:buChar char="•"/>
            </a:pPr>
            <a:r>
              <a:rPr lang="en-US" sz="1800" dirty="0">
                <a:hlinkClick r:id="rId9"/>
              </a:rPr>
              <a:t>State and Local Rental Assistance (National Low Income Housing Coalition) </a:t>
            </a:r>
            <a:endParaRPr lang="en-US" sz="1800" dirty="0"/>
          </a:p>
          <a:p>
            <a:pPr marL="0"/>
            <a:endParaRPr lang="en-US" sz="1800" dirty="0"/>
          </a:p>
        </p:txBody>
      </p:sp>
    </p:spTree>
    <p:extLst>
      <p:ext uri="{BB962C8B-B14F-4D97-AF65-F5344CB8AC3E}">
        <p14:creationId xmlns:p14="http://schemas.microsoft.com/office/powerpoint/2010/main" val="3421066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71676-4150-4CAA-AE58-A8C918925948}"/>
              </a:ext>
            </a:extLst>
          </p:cNvPr>
          <p:cNvSpPr>
            <a:spLocks noGrp="1"/>
          </p:cNvSpPr>
          <p:nvPr>
            <p:ph type="title"/>
          </p:nvPr>
        </p:nvSpPr>
        <p:spPr/>
        <p:txBody>
          <a:bodyPr/>
          <a:lstStyle/>
          <a:p>
            <a:r>
              <a:rPr lang="en-US" dirty="0"/>
              <a:t>Looking for Housing</a:t>
            </a:r>
          </a:p>
        </p:txBody>
      </p:sp>
      <p:sp>
        <p:nvSpPr>
          <p:cNvPr id="3" name="Text Placeholder 2">
            <a:extLst>
              <a:ext uri="{FF2B5EF4-FFF2-40B4-BE49-F238E27FC236}">
                <a16:creationId xmlns:a16="http://schemas.microsoft.com/office/drawing/2014/main" id="{EB861B4A-7281-42DE-BAFE-CD0CD89CA354}"/>
              </a:ext>
            </a:extLst>
          </p:cNvPr>
          <p:cNvSpPr>
            <a:spLocks noGrp="1"/>
          </p:cNvSpPr>
          <p:nvPr>
            <p:ph type="body" idx="1"/>
          </p:nvPr>
        </p:nvSpPr>
        <p:spPr/>
        <p:txBody>
          <a:bodyPr/>
          <a:lstStyle/>
          <a:p>
            <a:r>
              <a:rPr lang="en-US" dirty="0"/>
              <a:t>Housing Link</a:t>
            </a:r>
          </a:p>
          <a:p>
            <a:r>
              <a:rPr lang="en-US" dirty="0"/>
              <a:t>International Market Square</a:t>
            </a:r>
          </a:p>
          <a:p>
            <a:r>
              <a:rPr lang="en-US" dirty="0"/>
              <a:t>Suite 509</a:t>
            </a:r>
          </a:p>
          <a:p>
            <a:r>
              <a:rPr lang="en-US" dirty="0"/>
              <a:t>275 Market Street</a:t>
            </a:r>
          </a:p>
          <a:p>
            <a:r>
              <a:rPr lang="en-US" dirty="0"/>
              <a:t>Minneapolis, MN 55405</a:t>
            </a:r>
          </a:p>
          <a:p>
            <a:r>
              <a:rPr lang="en-US" dirty="0"/>
              <a:t>612-522-2500</a:t>
            </a:r>
          </a:p>
          <a:p>
            <a:r>
              <a:rPr lang="en-US" dirty="0">
                <a:hlinkClick r:id="rId2"/>
              </a:rPr>
              <a:t>info@housinglink.org</a:t>
            </a:r>
            <a:endParaRPr lang="en-US" dirty="0"/>
          </a:p>
          <a:p>
            <a:r>
              <a:rPr lang="en-US" dirty="0">
                <a:hlinkClick r:id="rId3"/>
              </a:rPr>
              <a:t>http://www.housinglink.org</a:t>
            </a:r>
            <a:endParaRPr lang="en-US" dirty="0"/>
          </a:p>
          <a:p>
            <a:endParaRPr lang="en-US" dirty="0"/>
          </a:p>
          <a:p>
            <a:endParaRPr lang="en-US" dirty="0"/>
          </a:p>
        </p:txBody>
      </p:sp>
    </p:spTree>
    <p:extLst>
      <p:ext uri="{BB962C8B-B14F-4D97-AF65-F5344CB8AC3E}">
        <p14:creationId xmlns:p14="http://schemas.microsoft.com/office/powerpoint/2010/main" val="1746753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Resources</a:t>
            </a:r>
            <a:endParaRPr dirty="0"/>
          </a:p>
        </p:txBody>
      </p:sp>
      <p:sp>
        <p:nvSpPr>
          <p:cNvPr id="186" name="Google Shape;186;p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48"/>
              <a:buNone/>
            </a:pPr>
            <a:r>
              <a:rPr lang="en-US" sz="1400" dirty="0">
                <a:hlinkClick r:id="rId3"/>
              </a:rPr>
              <a:t>Housing Law in Minnesota</a:t>
            </a:r>
            <a:endParaRPr lang="en-US" sz="1400" dirty="0"/>
          </a:p>
          <a:p>
            <a:pPr marL="285750" lvl="0" indent="-285750" algn="l" rtl="0">
              <a:spcBef>
                <a:spcPts val="0"/>
              </a:spcBef>
              <a:spcAft>
                <a:spcPts val="0"/>
              </a:spcAft>
              <a:buSzPts val="1148"/>
              <a:buFont typeface="Arial" panose="020B0604020202020204" pitchFamily="34" charset="0"/>
              <a:buChar char="•"/>
            </a:pPr>
            <a:r>
              <a:rPr lang="en-US" sz="1400" dirty="0"/>
              <a:t>Residential Eviction Defense and Tenant Claims in Minnesota </a:t>
            </a:r>
          </a:p>
          <a:p>
            <a:pPr marL="285750" lvl="0" indent="-285750" algn="l" rtl="0">
              <a:spcBef>
                <a:spcPts val="0"/>
              </a:spcBef>
              <a:spcAft>
                <a:spcPts val="0"/>
              </a:spcAft>
              <a:buSzPts val="1148"/>
              <a:buFont typeface="Arial" panose="020B0604020202020204" pitchFamily="34" charset="0"/>
              <a:buChar char="•"/>
            </a:pPr>
            <a:r>
              <a:rPr lang="en-US" sz="1400" dirty="0"/>
              <a:t>Answers Forms</a:t>
            </a:r>
          </a:p>
          <a:p>
            <a:pPr marL="285750" lvl="0" indent="-285750" algn="l" rtl="0">
              <a:spcBef>
                <a:spcPts val="0"/>
              </a:spcBef>
              <a:spcAft>
                <a:spcPts val="0"/>
              </a:spcAft>
              <a:buSzPts val="1148"/>
              <a:buFont typeface="Arial" panose="020B0604020202020204" pitchFamily="34" charset="0"/>
              <a:buChar char="•"/>
            </a:pPr>
            <a:r>
              <a:rPr lang="en-US" sz="1400" b="1" i="1" u="sng" dirty="0">
                <a:hlinkClick r:id="rId4"/>
              </a:rPr>
              <a:t>Pandemic Eviction Defense and Tenant Claims in Minnesota </a:t>
            </a:r>
            <a:endParaRPr lang="en-US" sz="1400" b="1" i="1" u="sng" dirty="0"/>
          </a:p>
          <a:p>
            <a:pPr marL="285750" lvl="0" indent="-285750" algn="l" rtl="0">
              <a:spcBef>
                <a:spcPts val="0"/>
              </a:spcBef>
              <a:spcAft>
                <a:spcPts val="0"/>
              </a:spcAft>
              <a:buSzPts val="1148"/>
              <a:buFont typeface="Arial" panose="020B0604020202020204" pitchFamily="34" charset="0"/>
              <a:buChar char="•"/>
            </a:pPr>
            <a:r>
              <a:rPr lang="en-US" sz="1400" dirty="0"/>
              <a:t>Tenants of Landlords in Foreclosure</a:t>
            </a:r>
          </a:p>
          <a:p>
            <a:pPr marL="285750" lvl="0" indent="-285750" algn="l" rtl="0">
              <a:spcBef>
                <a:spcPts val="0"/>
              </a:spcBef>
              <a:spcAft>
                <a:spcPts val="0"/>
              </a:spcAft>
              <a:buSzPts val="1148"/>
              <a:buFont typeface="Arial" panose="020B0604020202020204" pitchFamily="34" charset="0"/>
              <a:buChar char="•"/>
            </a:pPr>
            <a:r>
              <a:rPr lang="en-US" sz="1400" dirty="0"/>
              <a:t>Public and Subsidized Housing</a:t>
            </a:r>
          </a:p>
          <a:p>
            <a:pPr marL="285750" lvl="0" indent="-285750" algn="l" rtl="0">
              <a:spcBef>
                <a:spcPts val="0"/>
              </a:spcBef>
              <a:spcAft>
                <a:spcPts val="0"/>
              </a:spcAft>
              <a:buSzPts val="1148"/>
              <a:buFont typeface="Arial" panose="020B0604020202020204" pitchFamily="34" charset="0"/>
              <a:buChar char="•"/>
            </a:pPr>
            <a:r>
              <a:rPr lang="en-US" sz="1400" dirty="0"/>
              <a:t>Criminal Activity Cases</a:t>
            </a:r>
          </a:p>
          <a:p>
            <a:pPr marL="285750" lvl="0" indent="-285750" algn="l" rtl="0">
              <a:spcBef>
                <a:spcPts val="0"/>
              </a:spcBef>
              <a:spcAft>
                <a:spcPts val="0"/>
              </a:spcAft>
              <a:buSzPts val="1148"/>
              <a:buFont typeface="Arial" panose="020B0604020202020204" pitchFamily="34" charset="0"/>
              <a:buChar char="•"/>
            </a:pPr>
            <a:r>
              <a:rPr lang="en-US" sz="1400" dirty="0"/>
              <a:t>Personal Property Disputes after an Eviction Judgment</a:t>
            </a:r>
          </a:p>
          <a:p>
            <a:pPr marL="285750" lvl="0" indent="-285750" algn="l" rtl="0">
              <a:spcBef>
                <a:spcPts val="0"/>
              </a:spcBef>
              <a:spcAft>
                <a:spcPts val="0"/>
              </a:spcAft>
              <a:buSzPts val="1148"/>
              <a:buFont typeface="Arial" panose="020B0604020202020204" pitchFamily="34" charset="0"/>
              <a:buChar char="•"/>
            </a:pPr>
            <a:r>
              <a:rPr lang="en-US" sz="1400" dirty="0"/>
              <a:t>Expungement of Eviction Court Records</a:t>
            </a:r>
          </a:p>
          <a:p>
            <a:pPr marL="285750" lvl="0" indent="-285750" algn="l" rtl="0">
              <a:spcBef>
                <a:spcPts val="0"/>
              </a:spcBef>
              <a:spcAft>
                <a:spcPts val="0"/>
              </a:spcAft>
              <a:buSzPts val="1148"/>
              <a:buFont typeface="Arial" panose="020B0604020202020204" pitchFamily="34" charset="0"/>
              <a:buChar char="•"/>
            </a:pPr>
            <a:r>
              <a:rPr lang="en-US" sz="1400" dirty="0"/>
              <a:t>Motions to Vacate Judgments</a:t>
            </a:r>
          </a:p>
          <a:p>
            <a:pPr marL="285750" lvl="0" indent="-285750" algn="l" rtl="0">
              <a:spcBef>
                <a:spcPts val="0"/>
              </a:spcBef>
              <a:spcAft>
                <a:spcPts val="0"/>
              </a:spcAft>
              <a:buSzPts val="1148"/>
              <a:buFont typeface="Arial" panose="020B0604020202020204" pitchFamily="34" charset="0"/>
              <a:buChar char="•"/>
            </a:pPr>
            <a:r>
              <a:rPr lang="en-US" sz="1400" dirty="0"/>
              <a:t>Habitability and Lockout Cases</a:t>
            </a:r>
          </a:p>
          <a:p>
            <a:pPr marL="285750" lvl="0" indent="-285750" algn="l" rtl="0">
              <a:spcBef>
                <a:spcPts val="0"/>
              </a:spcBef>
              <a:spcAft>
                <a:spcPts val="0"/>
              </a:spcAft>
              <a:buSzPts val="1148"/>
              <a:buFont typeface="Arial" panose="020B0604020202020204" pitchFamily="34" charset="0"/>
              <a:buChar char="•"/>
            </a:pPr>
            <a:r>
              <a:rPr lang="en-US" sz="1400" dirty="0"/>
              <a:t>Security Deposits</a:t>
            </a:r>
            <a:endParaRPr sz="1400" dirty="0"/>
          </a:p>
          <a:p>
            <a:pPr marL="0" lvl="0" indent="0" algn="l" rtl="0">
              <a:spcBef>
                <a:spcPts val="270"/>
              </a:spcBef>
              <a:spcAft>
                <a:spcPts val="0"/>
              </a:spcAft>
              <a:buSzPts val="1148"/>
              <a:buNone/>
            </a:pPr>
            <a:endParaRPr sz="1400" dirty="0"/>
          </a:p>
          <a:p>
            <a:pPr marL="0" lvl="0" indent="0" algn="l" rtl="0">
              <a:spcBef>
                <a:spcPts val="270"/>
              </a:spcBef>
              <a:spcAft>
                <a:spcPts val="0"/>
              </a:spcAft>
              <a:buSzPts val="1148"/>
              <a:buNone/>
            </a:pPr>
            <a:r>
              <a:rPr lang="en-US" sz="1400" dirty="0"/>
              <a:t>HOME Line - </a:t>
            </a:r>
            <a:r>
              <a:rPr lang="en-US" sz="1400" u="sng" dirty="0">
                <a:solidFill>
                  <a:schemeClr val="hlink"/>
                </a:solidFill>
                <a:hlinkClick r:id="rId5"/>
              </a:rPr>
              <a:t>https://homelinemn.org/</a:t>
            </a:r>
            <a:r>
              <a:rPr lang="en-US" sz="1400" dirty="0"/>
              <a:t> HOME Line provides free and low-cost legal, organizing, education, and advocacy services so that tenants throughout Minnesota can solve their own rental housing problems.</a:t>
            </a:r>
            <a:endParaRPr sz="1400" dirty="0"/>
          </a:p>
          <a:p>
            <a:pPr marL="0" lvl="0" indent="0" algn="l" rtl="0">
              <a:spcBef>
                <a:spcPts val="270"/>
              </a:spcBef>
              <a:spcAft>
                <a:spcPts val="0"/>
              </a:spcAft>
              <a:buSzPts val="1148"/>
              <a:buNone/>
            </a:pPr>
            <a:endParaRPr sz="1400" dirty="0"/>
          </a:p>
          <a:p>
            <a:pPr marL="0" lvl="0" indent="0" algn="l" rtl="0">
              <a:spcBef>
                <a:spcPts val="270"/>
              </a:spcBef>
              <a:spcAft>
                <a:spcPts val="0"/>
              </a:spcAft>
              <a:buSzPts val="1148"/>
              <a:buNone/>
            </a:pPr>
            <a:r>
              <a:rPr lang="en-US" sz="1400" dirty="0"/>
              <a:t>Law Help - </a:t>
            </a:r>
            <a:r>
              <a:rPr lang="en-US" sz="1400" u="sng" dirty="0">
                <a:solidFill>
                  <a:schemeClr val="hlink"/>
                </a:solidFill>
                <a:hlinkClick r:id="rId6"/>
              </a:rPr>
              <a:t>http://www.lawhelpmn.org/</a:t>
            </a:r>
            <a:r>
              <a:rPr lang="en-US" sz="1400" dirty="0"/>
              <a:t> Answers to legal questions, finding legal aid offices, and court information.</a:t>
            </a:r>
          </a:p>
          <a:p>
            <a:pPr marL="0" lvl="0" indent="0" algn="l" rtl="0">
              <a:spcBef>
                <a:spcPts val="270"/>
              </a:spcBef>
              <a:spcAft>
                <a:spcPts val="0"/>
              </a:spcAft>
              <a:buSzPts val="1148"/>
              <a:buNone/>
            </a:pPr>
            <a:endParaRPr lang="en-US" sz="1400" dirty="0"/>
          </a:p>
          <a:p>
            <a:pPr marL="0" lvl="0" indent="0">
              <a:spcBef>
                <a:spcPts val="270"/>
              </a:spcBef>
              <a:buSzPts val="1148"/>
            </a:pPr>
            <a:r>
              <a:rPr lang="en-US" sz="1400" dirty="0"/>
              <a:t>Minnesota State Law Library - </a:t>
            </a:r>
            <a:r>
              <a:rPr lang="en-US" sz="1400" dirty="0">
                <a:hlinkClick r:id="rId7"/>
              </a:rPr>
              <a:t>https://mncourts.libguides.com/covid19/housing#s-lg-box-wrapper-27963214</a:t>
            </a:r>
            <a:r>
              <a:rPr lang="en-US" sz="1400" dirty="0"/>
              <a:t> General information and resources for landlords and tenants.</a:t>
            </a:r>
            <a:endParaRPr sz="1400" dirty="0"/>
          </a:p>
          <a:p>
            <a:pPr marL="0" lvl="0" indent="0" algn="l" rtl="0">
              <a:spcBef>
                <a:spcPts val="270"/>
              </a:spcBef>
              <a:spcAft>
                <a:spcPts val="0"/>
              </a:spcAft>
              <a:buSzPts val="1148"/>
              <a:buNone/>
            </a:pPr>
            <a:r>
              <a:rPr lang="en-US" sz="1400" dirty="0"/>
              <a:t> </a:t>
            </a:r>
            <a:endParaRPr sz="1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30"/>
        <p:cNvGrpSpPr/>
        <p:nvPr/>
      </p:nvGrpSpPr>
      <p:grpSpPr>
        <a:xfrm>
          <a:off x="0" y="0"/>
          <a:ext cx="0" cy="0"/>
          <a:chOff x="0" y="0"/>
          <a:chExt cx="0" cy="0"/>
        </a:xfrm>
      </p:grpSpPr>
      <p:sp>
        <p:nvSpPr>
          <p:cNvPr id="631" name="Google Shape;631;p7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Mediation Programs</a:t>
            </a:r>
            <a:endParaRPr dirty="0"/>
          </a:p>
        </p:txBody>
      </p:sp>
      <p:sp>
        <p:nvSpPr>
          <p:cNvPr id="632" name="Google Shape;632;p7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434"/>
              <a:buNone/>
            </a:pPr>
            <a:r>
              <a:rPr lang="en-US" sz="1687" dirty="0"/>
              <a:t>Community Mediation Minnesota consists of several member organizations across the state with staff and volunteers to help resolve disputes. Community Mediation Minnesota has a centralized intake and referral system so anyone in Minnesota can call a single phone number and be connected to a mediator who can provide services via video conferencing.  </a:t>
            </a:r>
            <a:endParaRPr dirty="0"/>
          </a:p>
          <a:p>
            <a:pPr marL="0" lvl="0" indent="0" algn="l" rtl="0">
              <a:lnSpc>
                <a:spcPct val="80000"/>
              </a:lnSpc>
              <a:spcBef>
                <a:spcPts val="337"/>
              </a:spcBef>
              <a:spcAft>
                <a:spcPts val="0"/>
              </a:spcAft>
              <a:buSzPts val="1434"/>
              <a:buNone/>
            </a:pPr>
            <a:r>
              <a:rPr lang="en-US" sz="1687" dirty="0"/>
              <a:t> </a:t>
            </a:r>
            <a:endParaRPr dirty="0"/>
          </a:p>
          <a:p>
            <a:pPr marL="0" lvl="0" indent="0" algn="l" rtl="0">
              <a:lnSpc>
                <a:spcPct val="80000"/>
              </a:lnSpc>
              <a:spcBef>
                <a:spcPts val="337"/>
              </a:spcBef>
              <a:spcAft>
                <a:spcPts val="0"/>
              </a:spcAft>
              <a:buSzPts val="1434"/>
              <a:buNone/>
            </a:pPr>
            <a:r>
              <a:rPr lang="en-US" sz="1687" dirty="0"/>
              <a:t>Community Mediation Member Organizations:</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Community Mediation &amp; Restorative Services, Inc.</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Conflict Resolution Center</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Dispute Resolution Center</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Mediation &amp; Conflict Solutions</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Mediation and Restorative Services</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Restorative and Mediation Practices</a:t>
            </a:r>
            <a:endParaRPr dirty="0"/>
          </a:p>
          <a:p>
            <a:pPr marL="0" lvl="0" indent="0" algn="l" rtl="0">
              <a:lnSpc>
                <a:spcPct val="80000"/>
              </a:lnSpc>
              <a:spcBef>
                <a:spcPts val="337"/>
              </a:spcBef>
              <a:spcAft>
                <a:spcPts val="0"/>
              </a:spcAft>
              <a:buSzPts val="1434"/>
              <a:buNone/>
            </a:pPr>
            <a:r>
              <a:rPr lang="en-US" sz="1687" dirty="0"/>
              <a:t> </a:t>
            </a:r>
            <a:endParaRPr dirty="0"/>
          </a:p>
          <a:p>
            <a:pPr marL="0" lvl="0" indent="0" algn="l" rtl="0">
              <a:lnSpc>
                <a:spcPct val="80000"/>
              </a:lnSpc>
              <a:spcBef>
                <a:spcPts val="337"/>
              </a:spcBef>
              <a:spcAft>
                <a:spcPts val="0"/>
              </a:spcAft>
              <a:buSzPts val="1434"/>
              <a:buNone/>
            </a:pPr>
            <a:r>
              <a:rPr lang="en-US" sz="1687" dirty="0"/>
              <a:t>Contact:</a:t>
            </a:r>
            <a:endParaRPr dirty="0"/>
          </a:p>
          <a:p>
            <a:pPr marL="0" lvl="0" indent="0" algn="l" rtl="0">
              <a:lnSpc>
                <a:spcPct val="80000"/>
              </a:lnSpc>
              <a:spcBef>
                <a:spcPts val="337"/>
              </a:spcBef>
              <a:spcAft>
                <a:spcPts val="0"/>
              </a:spcAft>
              <a:buSzPts val="1434"/>
              <a:buNone/>
            </a:pPr>
            <a:r>
              <a:rPr lang="en-US" sz="1687" u="sng" dirty="0">
                <a:solidFill>
                  <a:schemeClr val="hlink"/>
                </a:solidFill>
                <a:hlinkClick r:id="rId3"/>
              </a:rPr>
              <a:t>https://communitymediationmn.org</a:t>
            </a:r>
            <a:endParaRPr sz="1687" dirty="0"/>
          </a:p>
          <a:p>
            <a:pPr marL="0" lvl="0" indent="0" algn="l" rtl="0">
              <a:lnSpc>
                <a:spcPct val="80000"/>
              </a:lnSpc>
              <a:spcBef>
                <a:spcPts val="337"/>
              </a:spcBef>
              <a:spcAft>
                <a:spcPts val="0"/>
              </a:spcAft>
              <a:buSzPts val="1434"/>
              <a:buNone/>
            </a:pPr>
            <a:r>
              <a:rPr lang="en-US" sz="1687" dirty="0"/>
              <a:t>1-833-266-2663</a:t>
            </a:r>
            <a:endParaRPr dirty="0"/>
          </a:p>
          <a:p>
            <a:pPr marL="0" lvl="0" indent="0" algn="l" rtl="0">
              <a:lnSpc>
                <a:spcPct val="80000"/>
              </a:lnSpc>
              <a:spcBef>
                <a:spcPts val="337"/>
              </a:spcBef>
              <a:spcAft>
                <a:spcPts val="0"/>
              </a:spcAft>
              <a:buSzPts val="1434"/>
              <a:buNone/>
            </a:pPr>
            <a:r>
              <a:rPr lang="en-US" sz="1687" u="sng" dirty="0">
                <a:solidFill>
                  <a:schemeClr val="hlink"/>
                </a:solidFill>
                <a:hlinkClick r:id="rId4"/>
              </a:rPr>
              <a:t>info@CommunityMediationMN.org</a:t>
            </a:r>
            <a:endParaRPr sz="1687" dirty="0"/>
          </a:p>
          <a:p>
            <a:pPr marL="0" lvl="0" indent="0" algn="l" rtl="0">
              <a:lnSpc>
                <a:spcPct val="80000"/>
              </a:lnSpc>
              <a:spcBef>
                <a:spcPts val="337"/>
              </a:spcBef>
              <a:spcAft>
                <a:spcPts val="0"/>
              </a:spcAft>
              <a:buSzPts val="1434"/>
              <a:buNone/>
            </a:pPr>
            <a:endParaRPr sz="1687"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A2A5C-CDF7-4E4A-B146-6D23B360A8D3}"/>
              </a:ext>
            </a:extLst>
          </p:cNvPr>
          <p:cNvSpPr>
            <a:spLocks noGrp="1"/>
          </p:cNvSpPr>
          <p:nvPr>
            <p:ph type="title"/>
          </p:nvPr>
        </p:nvSpPr>
        <p:spPr>
          <a:xfrm>
            <a:off x="301752" y="228600"/>
            <a:ext cx="8503920" cy="943252"/>
          </a:xfrm>
        </p:spPr>
        <p:txBody>
          <a:bodyPr>
            <a:normAutofit fontScale="90000"/>
          </a:bodyPr>
          <a:lstStyle/>
          <a:p>
            <a:r>
              <a:rPr lang="en-US" dirty="0"/>
              <a:t>What You Can Do: </a:t>
            </a:r>
            <a:br>
              <a:rPr lang="en-US" dirty="0"/>
            </a:br>
            <a:r>
              <a:rPr lang="en-US" dirty="0"/>
              <a:t>Get Help, Volunteer and Donate</a:t>
            </a:r>
          </a:p>
        </p:txBody>
      </p:sp>
      <p:sp>
        <p:nvSpPr>
          <p:cNvPr id="3" name="Content Placeholder 2">
            <a:extLst>
              <a:ext uri="{FF2B5EF4-FFF2-40B4-BE49-F238E27FC236}">
                <a16:creationId xmlns:a16="http://schemas.microsoft.com/office/drawing/2014/main" id="{8FF5C436-A822-4683-B4CC-E76823518E7A}"/>
              </a:ext>
            </a:extLst>
          </p:cNvPr>
          <p:cNvSpPr>
            <a:spLocks noGrp="1"/>
          </p:cNvSpPr>
          <p:nvPr>
            <p:ph sz="quarter" idx="1"/>
          </p:nvPr>
        </p:nvSpPr>
        <p:spPr/>
        <p:txBody>
          <a:bodyPr>
            <a:noAutofit/>
          </a:bodyPr>
          <a:lstStyle/>
          <a:p>
            <a:pPr marL="0" indent="0">
              <a:spcBef>
                <a:spcPts val="0"/>
              </a:spcBef>
            </a:pPr>
            <a:r>
              <a:rPr lang="en-US" sz="2300" dirty="0"/>
              <a:t>Free Legal Aid Programs Representing Tenants:</a:t>
            </a:r>
          </a:p>
          <a:p>
            <a:pPr marL="342900" indent="-342900">
              <a:spcBef>
                <a:spcPts val="0"/>
              </a:spcBef>
              <a:buFont typeface="Arial" panose="020B0604020202020204" pitchFamily="34" charset="0"/>
              <a:buChar char="•"/>
            </a:pPr>
            <a:r>
              <a:rPr lang="en-US" sz="2300" dirty="0"/>
              <a:t>Anishinabe Legal Services - </a:t>
            </a:r>
            <a:r>
              <a:rPr lang="en-US" sz="2300" u="sng" dirty="0">
                <a:hlinkClick r:id="rId2"/>
              </a:rPr>
              <a:t>https://alslegal.org/</a:t>
            </a:r>
            <a:endParaRPr lang="en-US" sz="2300" dirty="0">
              <a:hlinkClick r:id="rId2"/>
            </a:endParaRPr>
          </a:p>
          <a:p>
            <a:pPr marL="342900" indent="-342900">
              <a:spcBef>
                <a:spcPts val="0"/>
              </a:spcBef>
              <a:buFont typeface="Arial" panose="020B0604020202020204" pitchFamily="34" charset="0"/>
              <a:buChar char="•"/>
            </a:pPr>
            <a:r>
              <a:rPr lang="en-US" sz="2300" dirty="0"/>
              <a:t>Central Minnesota Legal Services - </a:t>
            </a:r>
            <a:r>
              <a:rPr lang="en-US" sz="2300" u="sng" dirty="0">
                <a:hlinkClick r:id="rId3"/>
              </a:rPr>
              <a:t>https://www.centralmnlegal.org/</a:t>
            </a:r>
            <a:endParaRPr lang="en-US" sz="2300" dirty="0">
              <a:hlinkClick r:id="rId3"/>
            </a:endParaRPr>
          </a:p>
          <a:p>
            <a:pPr marL="342900" indent="-342900">
              <a:spcBef>
                <a:spcPts val="0"/>
              </a:spcBef>
              <a:buFont typeface="Arial" panose="020B0604020202020204" pitchFamily="34" charset="0"/>
              <a:buChar char="•"/>
            </a:pPr>
            <a:r>
              <a:rPr lang="en-US" sz="2300" dirty="0"/>
              <a:t>Judicare of Anoka County - </a:t>
            </a:r>
            <a:r>
              <a:rPr lang="en-US" sz="2300" u="sng" dirty="0">
                <a:hlinkClick r:id="rId4"/>
              </a:rPr>
              <a:t>http://www.anokajudicare.org/</a:t>
            </a:r>
            <a:endParaRPr lang="en-US" sz="2300" dirty="0">
              <a:hlinkClick r:id="rId4"/>
            </a:endParaRPr>
          </a:p>
          <a:p>
            <a:pPr marL="342900" indent="-342900">
              <a:spcBef>
                <a:spcPts val="0"/>
              </a:spcBef>
              <a:buFont typeface="Arial" panose="020B0604020202020204" pitchFamily="34" charset="0"/>
              <a:buChar char="•"/>
            </a:pPr>
            <a:r>
              <a:rPr lang="en-US" sz="2300" dirty="0"/>
              <a:t>Legal Aid Service of Northeastern Minnesota - </a:t>
            </a:r>
            <a:r>
              <a:rPr lang="en-US" sz="2300" u="sng" dirty="0">
                <a:hlinkClick r:id="rId5"/>
              </a:rPr>
              <a:t>http://lasnem.org/</a:t>
            </a:r>
            <a:endParaRPr lang="en-US" sz="2300" dirty="0">
              <a:hlinkClick r:id="rId5"/>
            </a:endParaRPr>
          </a:p>
          <a:p>
            <a:pPr marL="342900" indent="-342900">
              <a:spcBef>
                <a:spcPts val="0"/>
              </a:spcBef>
              <a:buFont typeface="Arial" panose="020B0604020202020204" pitchFamily="34" charset="0"/>
              <a:buChar char="•"/>
            </a:pPr>
            <a:r>
              <a:rPr lang="en-US" sz="2300" dirty="0"/>
              <a:t>Legal Assistance of Dakota County - </a:t>
            </a:r>
            <a:r>
              <a:rPr lang="en-US" sz="2300" u="sng" dirty="0">
                <a:hlinkClick r:id="rId6"/>
              </a:rPr>
              <a:t>http://www.dakotalegal.org/</a:t>
            </a:r>
            <a:endParaRPr lang="en-US" sz="2300" dirty="0">
              <a:hlinkClick r:id="rId6"/>
            </a:endParaRPr>
          </a:p>
          <a:p>
            <a:pPr marL="342900" indent="-342900">
              <a:spcBef>
                <a:spcPts val="0"/>
              </a:spcBef>
              <a:buFont typeface="Arial" panose="020B0604020202020204" pitchFamily="34" charset="0"/>
              <a:buChar char="•"/>
            </a:pPr>
            <a:r>
              <a:rPr lang="en-US" sz="2300" dirty="0"/>
              <a:t>Legal Assistance of Olmsted County - </a:t>
            </a:r>
            <a:r>
              <a:rPr lang="en-US" sz="2300" u="sng" dirty="0">
                <a:hlinkClick r:id="rId7"/>
              </a:rPr>
              <a:t>http://laocmn.org/</a:t>
            </a:r>
            <a:endParaRPr lang="en-US" sz="2300" dirty="0">
              <a:hlinkClick r:id="rId7"/>
            </a:endParaRPr>
          </a:p>
          <a:p>
            <a:pPr marL="342900" indent="-342900">
              <a:spcBef>
                <a:spcPts val="0"/>
              </a:spcBef>
              <a:buFont typeface="Arial" panose="020B0604020202020204" pitchFamily="34" charset="0"/>
              <a:buChar char="•"/>
            </a:pPr>
            <a:r>
              <a:rPr lang="en-US" sz="2300" dirty="0"/>
              <a:t>Legal Services of Northwest Minnesota - </a:t>
            </a:r>
            <a:r>
              <a:rPr lang="en-US" sz="2300" u="sng" dirty="0">
                <a:hlinkClick r:id="rId8"/>
              </a:rPr>
              <a:t>https://lsnmlaw.org/</a:t>
            </a:r>
            <a:endParaRPr lang="en-US" sz="2300" dirty="0">
              <a:hlinkClick r:id="rId8"/>
            </a:endParaRPr>
          </a:p>
          <a:p>
            <a:pPr marL="342900" indent="-342900">
              <a:spcBef>
                <a:spcPts val="0"/>
              </a:spcBef>
              <a:buFont typeface="Arial" panose="020B0604020202020204" pitchFamily="34" charset="0"/>
              <a:buChar char="•"/>
            </a:pPr>
            <a:r>
              <a:rPr lang="en-US" sz="2300" dirty="0"/>
              <a:t>Mid-Minnesota Legal Aid - </a:t>
            </a:r>
            <a:r>
              <a:rPr lang="en-US" sz="2300" u="sng" dirty="0">
                <a:hlinkClick r:id="rId9"/>
              </a:rPr>
              <a:t>https://mylegalaid.org/</a:t>
            </a:r>
            <a:endParaRPr lang="en-US" sz="2300" dirty="0">
              <a:hlinkClick r:id="rId9"/>
            </a:endParaRPr>
          </a:p>
          <a:p>
            <a:pPr marL="342900" indent="-342900">
              <a:spcBef>
                <a:spcPts val="0"/>
              </a:spcBef>
              <a:buFont typeface="Arial" panose="020B0604020202020204" pitchFamily="34" charset="0"/>
              <a:buChar char="•"/>
            </a:pPr>
            <a:r>
              <a:rPr lang="en-US" sz="2300" dirty="0"/>
              <a:t>Southern Minnesota Regional Legal Services - </a:t>
            </a:r>
            <a:r>
              <a:rPr lang="en-US" sz="2300" u="sng" dirty="0">
                <a:hlinkClick r:id="rId10"/>
              </a:rPr>
              <a:t>https://www.smrls.org/</a:t>
            </a:r>
            <a:endParaRPr lang="en-US" sz="2300" dirty="0">
              <a:hlinkClick r:id="rId10"/>
            </a:endParaRPr>
          </a:p>
          <a:p>
            <a:pPr marL="342900" indent="-342900">
              <a:spcBef>
                <a:spcPts val="0"/>
              </a:spcBef>
              <a:buFont typeface="Arial" panose="020B0604020202020204" pitchFamily="34" charset="0"/>
              <a:buChar char="•"/>
            </a:pPr>
            <a:r>
              <a:rPr lang="en-US" sz="2300" dirty="0"/>
              <a:t>Volunteer Lawyers Network - </a:t>
            </a:r>
            <a:r>
              <a:rPr lang="en-US" sz="2300" u="sng" dirty="0">
                <a:hlinkClick r:id="rId11"/>
              </a:rPr>
              <a:t>https://www.vlnmn.org/</a:t>
            </a:r>
            <a:endParaRPr lang="en-US" sz="2300" dirty="0">
              <a:hlinkClick r:id="rId11"/>
            </a:endParaRPr>
          </a:p>
          <a:p>
            <a:pPr marL="0" indent="0">
              <a:spcBef>
                <a:spcPts val="0"/>
              </a:spcBef>
            </a:pPr>
            <a:endParaRPr lang="en-US" sz="2300" dirty="0"/>
          </a:p>
          <a:p>
            <a:pPr marL="0" indent="0">
              <a:spcBef>
                <a:spcPts val="0"/>
              </a:spcBef>
            </a:pPr>
            <a:endParaRPr lang="en-US" sz="2300" dirty="0"/>
          </a:p>
        </p:txBody>
      </p:sp>
    </p:spTree>
    <p:extLst>
      <p:ext uri="{BB962C8B-B14F-4D97-AF65-F5344CB8AC3E}">
        <p14:creationId xmlns:p14="http://schemas.microsoft.com/office/powerpoint/2010/main" val="29147465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EB34F-6072-4072-A29F-2093F0AC581D}"/>
              </a:ext>
            </a:extLst>
          </p:cNvPr>
          <p:cNvSpPr>
            <a:spLocks noGrp="1"/>
          </p:cNvSpPr>
          <p:nvPr>
            <p:ph type="title"/>
          </p:nvPr>
        </p:nvSpPr>
        <p:spPr>
          <a:xfrm>
            <a:off x="301752" y="228600"/>
            <a:ext cx="8534400" cy="952130"/>
          </a:xfrm>
        </p:spPr>
        <p:txBody>
          <a:bodyPr>
            <a:normAutofit fontScale="90000"/>
          </a:bodyPr>
          <a:lstStyle/>
          <a:p>
            <a:r>
              <a:rPr lang="en-US" dirty="0"/>
              <a:t>What You Can Do: </a:t>
            </a:r>
            <a:br>
              <a:rPr lang="en-US" dirty="0"/>
            </a:br>
            <a:r>
              <a:rPr lang="en-US" dirty="0"/>
              <a:t>Get Help, Volunteer and Donate</a:t>
            </a:r>
          </a:p>
        </p:txBody>
      </p:sp>
      <p:sp>
        <p:nvSpPr>
          <p:cNvPr id="3" name="Content Placeholder 2">
            <a:extLst>
              <a:ext uri="{FF2B5EF4-FFF2-40B4-BE49-F238E27FC236}">
                <a16:creationId xmlns:a16="http://schemas.microsoft.com/office/drawing/2014/main" id="{7538A0C7-0E99-4322-9F54-E41D1A3E6BFC}"/>
              </a:ext>
            </a:extLst>
          </p:cNvPr>
          <p:cNvSpPr>
            <a:spLocks noGrp="1"/>
          </p:cNvSpPr>
          <p:nvPr>
            <p:ph sz="quarter" idx="1"/>
          </p:nvPr>
        </p:nvSpPr>
        <p:spPr/>
        <p:txBody>
          <a:bodyPr>
            <a:normAutofit fontScale="32500" lnSpcReduction="20000"/>
          </a:bodyPr>
          <a:lstStyle/>
          <a:p>
            <a:pPr marL="182880" indent="0">
              <a:spcBef>
                <a:spcPts val="0"/>
              </a:spcBef>
            </a:pPr>
            <a:r>
              <a:rPr lang="en-US" sz="5800" dirty="0"/>
              <a:t>Advice: </a:t>
            </a:r>
          </a:p>
          <a:p>
            <a:pPr marL="1040130" indent="-857250">
              <a:spcBef>
                <a:spcPts val="0"/>
              </a:spcBef>
              <a:buFont typeface="Arial" panose="020B0604020202020204" pitchFamily="34" charset="0"/>
              <a:buChar char="•"/>
            </a:pPr>
            <a:r>
              <a:rPr lang="en-US" sz="5800" dirty="0"/>
              <a:t>On Line Advice: Minnesota Legal Advice Online (MLAO) - </a:t>
            </a:r>
            <a:r>
              <a:rPr lang="en-US" sz="5800" u="sng" dirty="0">
                <a:hlinkClick r:id="rId2"/>
              </a:rPr>
              <a:t>https://www.mnlegaladvice.org/</a:t>
            </a:r>
            <a:r>
              <a:rPr lang="en-US" sz="5800" dirty="0">
                <a:hlinkClick r:id="rId2"/>
              </a:rPr>
              <a:t> </a:t>
            </a:r>
          </a:p>
          <a:p>
            <a:pPr marL="1040130" indent="-857250">
              <a:spcBef>
                <a:spcPts val="0"/>
              </a:spcBef>
              <a:buFont typeface="Arial" panose="020B0604020202020204" pitchFamily="34" charset="0"/>
              <a:buChar char="•"/>
            </a:pPr>
            <a:r>
              <a:rPr lang="en-US" sz="5800" dirty="0"/>
              <a:t>Tenant Hotline Advice: HOME Line - </a:t>
            </a:r>
            <a:r>
              <a:rPr lang="en-US" sz="5800" u="sng" dirty="0">
                <a:hlinkClick r:id="rId3"/>
              </a:rPr>
              <a:t>https://homelinemn.org/</a:t>
            </a:r>
            <a:endParaRPr lang="en-US" sz="5800" dirty="0">
              <a:hlinkClick r:id="rId3"/>
            </a:endParaRPr>
          </a:p>
          <a:p>
            <a:pPr marL="1040130" indent="-857250">
              <a:spcBef>
                <a:spcPts val="0"/>
              </a:spcBef>
              <a:buFont typeface="Arial" panose="020B0604020202020204" pitchFamily="34" charset="0"/>
              <a:buChar char="•"/>
            </a:pPr>
            <a:r>
              <a:rPr lang="en-US" sz="5800" i="1" dirty="0"/>
              <a:t>See</a:t>
            </a:r>
            <a:r>
              <a:rPr lang="en-US" sz="5800" dirty="0"/>
              <a:t> Free Legal Aid Programs (prior slide)</a:t>
            </a:r>
          </a:p>
          <a:p>
            <a:pPr marL="182880" indent="0">
              <a:spcBef>
                <a:spcPts val="0"/>
              </a:spcBef>
            </a:pPr>
            <a:endParaRPr lang="en-US" sz="5800" dirty="0"/>
          </a:p>
          <a:p>
            <a:pPr marL="182880" indent="0">
              <a:spcBef>
                <a:spcPts val="0"/>
              </a:spcBef>
            </a:pPr>
            <a:r>
              <a:rPr lang="en-US" sz="5800" dirty="0"/>
              <a:t>Law Students: </a:t>
            </a:r>
          </a:p>
          <a:p>
            <a:pPr marL="1040130" indent="-857250">
              <a:spcBef>
                <a:spcPts val="0"/>
              </a:spcBef>
              <a:buFont typeface="Arial" panose="020B0604020202020204" pitchFamily="34" charset="0"/>
              <a:buChar char="•"/>
            </a:pPr>
            <a:r>
              <a:rPr lang="en-US" sz="5800" dirty="0"/>
              <a:t>Minnesota Justice Foundation (MJF) - </a:t>
            </a:r>
            <a:r>
              <a:rPr lang="en-US" sz="5800" u="sng" dirty="0">
                <a:hlinkClick r:id="rId4"/>
              </a:rPr>
              <a:t>https://www.mnjustice.org/</a:t>
            </a:r>
            <a:r>
              <a:rPr lang="en-US" sz="5800" dirty="0">
                <a:hlinkClick r:id="rId4"/>
              </a:rPr>
              <a:t> </a:t>
            </a:r>
          </a:p>
          <a:p>
            <a:pPr marL="182880" indent="0">
              <a:spcBef>
                <a:spcPts val="0"/>
              </a:spcBef>
            </a:pPr>
            <a:endParaRPr lang="en-US" sz="5800" dirty="0"/>
          </a:p>
          <a:p>
            <a:pPr marL="182880" indent="0">
              <a:spcBef>
                <a:spcPts val="0"/>
              </a:spcBef>
            </a:pPr>
            <a:r>
              <a:rPr lang="en-US" sz="5800" dirty="0"/>
              <a:t>Mediation: </a:t>
            </a:r>
          </a:p>
          <a:p>
            <a:pPr marL="1040130" indent="-857250">
              <a:spcBef>
                <a:spcPts val="0"/>
              </a:spcBef>
              <a:buFont typeface="Arial" panose="020B0604020202020204" pitchFamily="34" charset="0"/>
              <a:buChar char="•"/>
            </a:pPr>
            <a:r>
              <a:rPr lang="en-US" sz="5800" dirty="0"/>
              <a:t>Community Mediation Minnesota - </a:t>
            </a:r>
            <a:r>
              <a:rPr lang="en-US" sz="5800" u="sng" dirty="0">
                <a:hlinkClick r:id="rId5"/>
              </a:rPr>
              <a:t>https://communitymediationmn.org/</a:t>
            </a:r>
            <a:endParaRPr lang="en-US" sz="5800" dirty="0">
              <a:hlinkClick r:id="rId5"/>
            </a:endParaRPr>
          </a:p>
          <a:p>
            <a:pPr marL="182880" indent="0">
              <a:spcBef>
                <a:spcPts val="0"/>
              </a:spcBef>
            </a:pPr>
            <a:endParaRPr lang="en-US" sz="5800" dirty="0"/>
          </a:p>
          <a:p>
            <a:pPr marL="182880" indent="0">
              <a:spcBef>
                <a:spcPts val="0"/>
              </a:spcBef>
            </a:pPr>
            <a:r>
              <a:rPr lang="en-US" sz="5800" dirty="0"/>
              <a:t>Tenant Organizing: </a:t>
            </a:r>
          </a:p>
          <a:p>
            <a:pPr marL="1040130" indent="-857250">
              <a:spcBef>
                <a:spcPts val="0"/>
              </a:spcBef>
              <a:buFont typeface="Arial" panose="020B0604020202020204" pitchFamily="34" charset="0"/>
              <a:buChar char="•"/>
            </a:pPr>
            <a:r>
              <a:rPr lang="en-US" sz="5800" dirty="0"/>
              <a:t>HOME Line - </a:t>
            </a:r>
            <a:r>
              <a:rPr lang="en-US" sz="5800" u="sng" dirty="0">
                <a:hlinkClick r:id="rId3"/>
              </a:rPr>
              <a:t>https://homelinemn.org/</a:t>
            </a:r>
            <a:endParaRPr lang="en-US" sz="5800" dirty="0">
              <a:hlinkClick r:id="rId3"/>
            </a:endParaRPr>
          </a:p>
          <a:p>
            <a:pPr marL="1040130" indent="-857250">
              <a:spcBef>
                <a:spcPts val="0"/>
              </a:spcBef>
              <a:buFont typeface="Arial" panose="020B0604020202020204" pitchFamily="34" charset="0"/>
              <a:buChar char="•"/>
            </a:pPr>
            <a:r>
              <a:rPr lang="en-US" sz="5800" dirty="0"/>
              <a:t>United Renters For Justice/Inquilinxs Unidxs Por Justicia - </a:t>
            </a:r>
            <a:r>
              <a:rPr lang="en-US" sz="5800" dirty="0">
                <a:hlinkClick r:id="rId6"/>
              </a:rPr>
              <a:t>https://www.inquilinxsunidxs.org/</a:t>
            </a:r>
          </a:p>
          <a:p>
            <a:pPr marL="182880" indent="0">
              <a:spcBef>
                <a:spcPts val="0"/>
              </a:spcBef>
            </a:pPr>
            <a:endParaRPr lang="en-US" sz="3800" dirty="0"/>
          </a:p>
          <a:p>
            <a:pPr marL="182880" indent="0">
              <a:spcBef>
                <a:spcPts val="0"/>
              </a:spcBef>
            </a:pPr>
            <a:endParaRPr lang="en-US" dirty="0"/>
          </a:p>
        </p:txBody>
      </p:sp>
    </p:spTree>
    <p:extLst>
      <p:ext uri="{BB962C8B-B14F-4D97-AF65-F5344CB8AC3E}">
        <p14:creationId xmlns:p14="http://schemas.microsoft.com/office/powerpoint/2010/main" val="39414327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7961-AC0E-42EA-8EFC-09F1DE11C703}"/>
              </a:ext>
            </a:extLst>
          </p:cNvPr>
          <p:cNvSpPr>
            <a:spLocks noGrp="1"/>
          </p:cNvSpPr>
          <p:nvPr>
            <p:ph type="title"/>
          </p:nvPr>
        </p:nvSpPr>
        <p:spPr>
          <a:xfrm>
            <a:off x="301752" y="228599"/>
            <a:ext cx="8534400" cy="925497"/>
          </a:xfrm>
        </p:spPr>
        <p:txBody>
          <a:bodyPr>
            <a:normAutofit fontScale="90000"/>
          </a:bodyPr>
          <a:lstStyle/>
          <a:p>
            <a:r>
              <a:rPr lang="en-US" dirty="0"/>
              <a:t>What You Can Do: </a:t>
            </a:r>
            <a:br>
              <a:rPr lang="en-US" dirty="0"/>
            </a:br>
            <a:r>
              <a:rPr lang="en-US" dirty="0"/>
              <a:t>Get Help, Volunteer and Donate</a:t>
            </a:r>
          </a:p>
        </p:txBody>
      </p:sp>
      <p:sp>
        <p:nvSpPr>
          <p:cNvPr id="3" name="Content Placeholder 2">
            <a:extLst>
              <a:ext uri="{FF2B5EF4-FFF2-40B4-BE49-F238E27FC236}">
                <a16:creationId xmlns:a16="http://schemas.microsoft.com/office/drawing/2014/main" id="{82ED7A31-1F60-4FEF-A8C8-B8511FCB6505}"/>
              </a:ext>
            </a:extLst>
          </p:cNvPr>
          <p:cNvSpPr>
            <a:spLocks noGrp="1"/>
          </p:cNvSpPr>
          <p:nvPr>
            <p:ph sz="quarter" idx="1"/>
          </p:nvPr>
        </p:nvSpPr>
        <p:spPr/>
        <p:txBody>
          <a:bodyPr>
            <a:noAutofit/>
          </a:bodyPr>
          <a:lstStyle/>
          <a:p>
            <a:pPr marL="0" indent="0">
              <a:spcBef>
                <a:spcPts val="0"/>
              </a:spcBef>
            </a:pPr>
            <a:r>
              <a:rPr lang="en-US" sz="1800" dirty="0"/>
              <a:t>Housing Litigation and Policy Advocacy:</a:t>
            </a:r>
          </a:p>
          <a:p>
            <a:pPr marL="285750" indent="-285750">
              <a:spcBef>
                <a:spcPts val="0"/>
              </a:spcBef>
              <a:buFont typeface="Arial" panose="020B0604020202020204" pitchFamily="34" charset="0"/>
              <a:buChar char="•"/>
            </a:pPr>
            <a:r>
              <a:rPr lang="en-US" sz="1800" dirty="0"/>
              <a:t>HOME Line - </a:t>
            </a:r>
            <a:r>
              <a:rPr lang="en-US" sz="1800" u="sng" dirty="0">
                <a:hlinkClick r:id="rId2"/>
              </a:rPr>
              <a:t>https://homelinemn.org/</a:t>
            </a:r>
          </a:p>
          <a:p>
            <a:pPr marL="285750" indent="-285750">
              <a:spcBef>
                <a:spcPts val="0"/>
              </a:spcBef>
              <a:buFont typeface="Arial" panose="020B0604020202020204" pitchFamily="34" charset="0"/>
              <a:buChar char="•"/>
            </a:pPr>
            <a:r>
              <a:rPr lang="en-US" sz="1800" dirty="0"/>
              <a:t>Housing Justice Center - </a:t>
            </a:r>
            <a:r>
              <a:rPr lang="en-US" sz="1800" u="sng" dirty="0">
                <a:hlinkClick r:id="rId3"/>
              </a:rPr>
              <a:t>https://www.hjcmn.org/</a:t>
            </a:r>
          </a:p>
          <a:p>
            <a:pPr marL="285750" indent="-285750">
              <a:spcBef>
                <a:spcPts val="0"/>
              </a:spcBef>
              <a:buFont typeface="Arial" panose="020B0604020202020204" pitchFamily="34" charset="0"/>
              <a:buChar char="•"/>
            </a:pPr>
            <a:r>
              <a:rPr lang="en-US" sz="1800" dirty="0"/>
              <a:t>Housing Law in Minnesota - </a:t>
            </a:r>
            <a:r>
              <a:rPr lang="en-US" sz="1800" u="sng" dirty="0">
                <a:hlinkClick r:id="rId4"/>
              </a:rPr>
              <a:t>http://povertylaw.homestead.com/HousingLawinMinnesota.html</a:t>
            </a:r>
            <a:endParaRPr lang="en-US" sz="1800" dirty="0">
              <a:hlinkClick r:id="rId4"/>
            </a:endParaRPr>
          </a:p>
          <a:p>
            <a:pPr marL="285750" indent="-285750">
              <a:spcBef>
                <a:spcPts val="0"/>
              </a:spcBef>
              <a:buFont typeface="Arial" panose="020B0604020202020204" pitchFamily="34" charset="0"/>
              <a:buChar char="•"/>
            </a:pPr>
            <a:r>
              <a:rPr lang="en-US" sz="1800" dirty="0"/>
              <a:t>Mid-Minnesota Legal Aid - </a:t>
            </a:r>
            <a:r>
              <a:rPr lang="en-US" sz="1800" u="sng" dirty="0">
                <a:hlinkClick r:id="rId5"/>
              </a:rPr>
              <a:t>https://mylegalaid.org/</a:t>
            </a:r>
            <a:endParaRPr lang="en-US" sz="1800" dirty="0">
              <a:hlinkClick r:id="rId5"/>
            </a:endParaRPr>
          </a:p>
          <a:p>
            <a:pPr marL="285750" indent="-285750">
              <a:spcBef>
                <a:spcPts val="0"/>
              </a:spcBef>
              <a:buFont typeface="Arial" panose="020B0604020202020204" pitchFamily="34" charset="0"/>
              <a:buChar char="•"/>
            </a:pPr>
            <a:r>
              <a:rPr lang="en-US" sz="1800" dirty="0"/>
              <a:t>Minnesota Anti-Eviction Project, Lawyers' Committee for Civil Rights Under Law - </a:t>
            </a:r>
            <a:r>
              <a:rPr lang="en-US" sz="1800" u="sng" dirty="0">
                <a:hlinkClick r:id="rId6"/>
              </a:rPr>
              <a:t>https://www.lawyerscommittee.org/</a:t>
            </a:r>
            <a:endParaRPr lang="en-US" sz="1800" dirty="0">
              <a:hlinkClick r:id="rId6"/>
            </a:endParaRPr>
          </a:p>
          <a:p>
            <a:pPr marL="285750" indent="-285750">
              <a:spcBef>
                <a:spcPts val="0"/>
              </a:spcBef>
              <a:buFont typeface="Arial" panose="020B0604020202020204" pitchFamily="34" charset="0"/>
              <a:buChar char="•"/>
            </a:pPr>
            <a:r>
              <a:rPr lang="en-US" sz="1800" dirty="0"/>
              <a:t>United Renters For Justice/Inquilinxs Unidxs Por Justicia - </a:t>
            </a:r>
            <a:r>
              <a:rPr lang="en-US" sz="1800" dirty="0">
                <a:hlinkClick r:id="rId7"/>
              </a:rPr>
              <a:t>https://www.inquilinxsunidxs.org/</a:t>
            </a:r>
            <a:endParaRPr lang="en-US" sz="1800" dirty="0"/>
          </a:p>
          <a:p>
            <a:pPr marL="285750" indent="-285750">
              <a:spcBef>
                <a:spcPts val="0"/>
              </a:spcBef>
              <a:buFont typeface="Arial" panose="020B0604020202020204" pitchFamily="34" charset="0"/>
              <a:buChar char="•"/>
            </a:pPr>
            <a:r>
              <a:rPr lang="en-US" sz="1800" dirty="0"/>
              <a:t>Volunteer Lawyers Network - </a:t>
            </a:r>
            <a:r>
              <a:rPr lang="en-US" sz="1800" dirty="0">
                <a:hlinkClick r:id="rId8"/>
              </a:rPr>
              <a:t>https://www.vlnmn.org/</a:t>
            </a:r>
            <a:endParaRPr lang="en-US" sz="1800" dirty="0"/>
          </a:p>
          <a:p>
            <a:pPr marL="0" indent="0">
              <a:spcBef>
                <a:spcPts val="0"/>
              </a:spcBef>
            </a:pPr>
            <a:endParaRPr lang="en-US" sz="1800" dirty="0"/>
          </a:p>
          <a:p>
            <a:pPr marL="0" indent="0">
              <a:spcBef>
                <a:spcPts val="0"/>
              </a:spcBef>
            </a:pPr>
            <a:r>
              <a:rPr lang="en-US" sz="1800" dirty="0"/>
              <a:t>National Housing Litigation and Policy Advocacy:</a:t>
            </a:r>
          </a:p>
          <a:p>
            <a:pPr marL="285750" indent="-285750">
              <a:spcBef>
                <a:spcPts val="0"/>
              </a:spcBef>
              <a:buFont typeface="Arial" panose="020B0604020202020204" pitchFamily="34" charset="0"/>
              <a:buChar char="•"/>
            </a:pPr>
            <a:r>
              <a:rPr lang="en-US" sz="1800" dirty="0"/>
              <a:t>National Housing Law Project - </a:t>
            </a:r>
            <a:r>
              <a:rPr lang="en-US" sz="1800" u="sng" dirty="0">
                <a:hlinkClick r:id="rId9"/>
              </a:rPr>
              <a:t>https://www.nhlp.org/</a:t>
            </a:r>
            <a:endParaRPr lang="en-US" sz="1800" dirty="0">
              <a:hlinkClick r:id="rId9"/>
            </a:endParaRPr>
          </a:p>
          <a:p>
            <a:pPr marL="285750" indent="-285750">
              <a:spcBef>
                <a:spcPts val="0"/>
              </a:spcBef>
              <a:buFont typeface="Arial" panose="020B0604020202020204" pitchFamily="34" charset="0"/>
              <a:buChar char="•"/>
            </a:pPr>
            <a:r>
              <a:rPr lang="en-US" sz="1800" dirty="0"/>
              <a:t>National Low Income Housing Coalition - </a:t>
            </a:r>
            <a:r>
              <a:rPr lang="en-US" sz="1800" u="sng" dirty="0">
                <a:hlinkClick r:id="rId10"/>
              </a:rPr>
              <a:t>https://nlihc.org/</a:t>
            </a:r>
            <a:endParaRPr lang="en-US" sz="1800" dirty="0">
              <a:hlinkClick r:id="rId10"/>
            </a:endParaRPr>
          </a:p>
          <a:p>
            <a:pPr marL="0" indent="0">
              <a:spcBef>
                <a:spcPts val="0"/>
              </a:spcBef>
            </a:pPr>
            <a:endParaRPr lang="en-US" sz="1800" dirty="0"/>
          </a:p>
          <a:p>
            <a:pPr marL="0" indent="0">
              <a:spcBef>
                <a:spcPts val="0"/>
              </a:spcBef>
            </a:pPr>
            <a:endParaRPr lang="en-US" sz="1800" dirty="0"/>
          </a:p>
        </p:txBody>
      </p:sp>
    </p:spTree>
    <p:extLst>
      <p:ext uri="{BB962C8B-B14F-4D97-AF65-F5344CB8AC3E}">
        <p14:creationId xmlns:p14="http://schemas.microsoft.com/office/powerpoint/2010/main" val="8610595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530D9-4AD4-4D4D-9305-0A17A5E926BF}"/>
              </a:ext>
            </a:extLst>
          </p:cNvPr>
          <p:cNvSpPr>
            <a:spLocks noGrp="1"/>
          </p:cNvSpPr>
          <p:nvPr>
            <p:ph type="title"/>
          </p:nvPr>
        </p:nvSpPr>
        <p:spPr>
          <a:xfrm>
            <a:off x="301752" y="228600"/>
            <a:ext cx="8534400" cy="872231"/>
          </a:xfrm>
        </p:spPr>
        <p:txBody>
          <a:bodyPr>
            <a:normAutofit fontScale="90000"/>
          </a:bodyPr>
          <a:lstStyle/>
          <a:p>
            <a:r>
              <a:rPr lang="en-US" dirty="0"/>
              <a:t>What You Can Do: </a:t>
            </a:r>
            <a:br>
              <a:rPr lang="en-US" dirty="0"/>
            </a:br>
            <a:r>
              <a:rPr lang="en-US" dirty="0"/>
              <a:t>Advocate</a:t>
            </a:r>
          </a:p>
        </p:txBody>
      </p:sp>
      <p:sp>
        <p:nvSpPr>
          <p:cNvPr id="3" name="Content Placeholder 2">
            <a:extLst>
              <a:ext uri="{FF2B5EF4-FFF2-40B4-BE49-F238E27FC236}">
                <a16:creationId xmlns:a16="http://schemas.microsoft.com/office/drawing/2014/main" id="{4B6C59F3-F169-498D-9958-9648A464E225}"/>
              </a:ext>
            </a:extLst>
          </p:cNvPr>
          <p:cNvSpPr>
            <a:spLocks noGrp="1"/>
          </p:cNvSpPr>
          <p:nvPr>
            <p:ph sz="quarter" idx="1"/>
          </p:nvPr>
        </p:nvSpPr>
        <p:spPr/>
        <p:txBody>
          <a:bodyPr>
            <a:noAutofit/>
          </a:bodyPr>
          <a:lstStyle/>
          <a:p>
            <a:pPr marL="0" indent="0">
              <a:spcBef>
                <a:spcPts val="0"/>
              </a:spcBef>
            </a:pPr>
            <a:r>
              <a:rPr lang="en-US" sz="2000" dirty="0"/>
              <a:t>Minnesota Government:</a:t>
            </a:r>
          </a:p>
          <a:p>
            <a:pPr marL="285750" indent="-285750">
              <a:spcBef>
                <a:spcPts val="0"/>
              </a:spcBef>
              <a:buFont typeface="Arial" panose="020B0604020202020204" pitchFamily="34" charset="0"/>
              <a:buChar char="•"/>
            </a:pPr>
            <a:r>
              <a:rPr lang="en-US" sz="2000" dirty="0"/>
              <a:t>Governor Tim Walz - </a:t>
            </a:r>
            <a:r>
              <a:rPr lang="en-US" sz="2000" u="sng" dirty="0">
                <a:hlinkClick r:id="rId2"/>
              </a:rPr>
              <a:t>https://mn.gov/governor/about/timwalz/</a:t>
            </a:r>
            <a:endParaRPr lang="en-US" sz="2000" dirty="0">
              <a:hlinkClick r:id="rId2"/>
            </a:endParaRPr>
          </a:p>
          <a:p>
            <a:pPr marL="285750" indent="-285750">
              <a:spcBef>
                <a:spcPts val="0"/>
              </a:spcBef>
              <a:buFont typeface="Arial" panose="020B0604020202020204" pitchFamily="34" charset="0"/>
              <a:buChar char="•"/>
            </a:pPr>
            <a:r>
              <a:rPr lang="en-US" sz="2000" dirty="0"/>
              <a:t>Attorney General Keith Ellison - </a:t>
            </a:r>
            <a:r>
              <a:rPr lang="en-US" sz="2000" u="sng" dirty="0">
                <a:hlinkClick r:id="rId3"/>
              </a:rPr>
              <a:t>http://www.ag.state.mn.us/</a:t>
            </a:r>
            <a:endParaRPr lang="en-US" sz="2000" dirty="0">
              <a:hlinkClick r:id="rId3"/>
            </a:endParaRPr>
          </a:p>
          <a:p>
            <a:pPr marL="285750" indent="-285750">
              <a:spcBef>
                <a:spcPts val="0"/>
              </a:spcBef>
              <a:buFont typeface="Arial" panose="020B0604020202020204" pitchFamily="34" charset="0"/>
              <a:buChar char="•"/>
            </a:pPr>
            <a:r>
              <a:rPr lang="en-US" sz="2000" dirty="0"/>
              <a:t>Minnesota Housing Commissioner Jennifer Ho - </a:t>
            </a:r>
            <a:r>
              <a:rPr lang="en-US" sz="2000" u="sng" dirty="0">
                <a:hlinkClick r:id="rId4"/>
              </a:rPr>
              <a:t>http://www.mnhousing.gov/sites/np/leadership</a:t>
            </a:r>
            <a:endParaRPr lang="en-US" sz="2000" dirty="0">
              <a:hlinkClick r:id="rId4"/>
            </a:endParaRPr>
          </a:p>
          <a:p>
            <a:pPr marL="285750" indent="-285750">
              <a:spcBef>
                <a:spcPts val="0"/>
              </a:spcBef>
              <a:buFont typeface="Arial" panose="020B0604020202020204" pitchFamily="34" charset="0"/>
              <a:buChar char="•"/>
            </a:pPr>
            <a:r>
              <a:rPr lang="en-US" sz="2000" dirty="0"/>
              <a:t>Minnesota Department of Human Rights Commissioner Rebecca Lucero - </a:t>
            </a:r>
            <a:r>
              <a:rPr lang="en-US" sz="2000" u="sng" dirty="0">
                <a:hlinkClick r:id="rId5"/>
              </a:rPr>
              <a:t>https://mn.gov/mdhr/about/staff/commissioner.jsp</a:t>
            </a:r>
            <a:endParaRPr lang="en-US" sz="2000" dirty="0">
              <a:hlinkClick r:id="rId5"/>
            </a:endParaRPr>
          </a:p>
          <a:p>
            <a:pPr marL="285750" indent="-285750">
              <a:spcBef>
                <a:spcPts val="0"/>
              </a:spcBef>
              <a:buFont typeface="Arial" panose="020B0604020202020204" pitchFamily="34" charset="0"/>
              <a:buChar char="•"/>
            </a:pPr>
            <a:r>
              <a:rPr lang="en-US" sz="2000" dirty="0"/>
              <a:t>Minnesota Senators - </a:t>
            </a:r>
            <a:r>
              <a:rPr lang="en-US" sz="2000" u="sng" dirty="0">
                <a:hlinkClick r:id="rId6"/>
              </a:rPr>
              <a:t>https://www.senate.mn/</a:t>
            </a:r>
            <a:endParaRPr lang="en-US" sz="2000" dirty="0">
              <a:hlinkClick r:id="rId6"/>
            </a:endParaRPr>
          </a:p>
          <a:p>
            <a:pPr marL="285750" indent="-285750">
              <a:spcBef>
                <a:spcPts val="0"/>
              </a:spcBef>
              <a:buFont typeface="Arial" panose="020B0604020202020204" pitchFamily="34" charset="0"/>
              <a:buChar char="•"/>
            </a:pPr>
            <a:r>
              <a:rPr lang="en-US" sz="2000" dirty="0"/>
              <a:t>Minnesota House of Representatives - </a:t>
            </a:r>
            <a:r>
              <a:rPr lang="en-US" sz="2000" u="sng" dirty="0">
                <a:hlinkClick r:id="rId7"/>
              </a:rPr>
              <a:t>https://www.house.leg.state.mn.us/members/</a:t>
            </a:r>
            <a:endParaRPr lang="en-US" sz="2000" dirty="0">
              <a:hlinkClick r:id="rId7"/>
            </a:endParaRPr>
          </a:p>
          <a:p>
            <a:pPr marL="0" indent="0">
              <a:spcBef>
                <a:spcPts val="0"/>
              </a:spcBef>
            </a:pPr>
            <a:endParaRPr lang="en-US" sz="2000" dirty="0"/>
          </a:p>
          <a:p>
            <a:pPr marL="0" indent="0">
              <a:spcBef>
                <a:spcPts val="0"/>
              </a:spcBef>
            </a:pPr>
            <a:r>
              <a:rPr lang="en-US" sz="2000" dirty="0"/>
              <a:t>Local Government:</a:t>
            </a:r>
          </a:p>
          <a:p>
            <a:pPr marL="285750" indent="-285750">
              <a:spcBef>
                <a:spcPts val="0"/>
              </a:spcBef>
              <a:buFont typeface="Arial" panose="020B0604020202020204" pitchFamily="34" charset="0"/>
              <a:buChar char="•"/>
            </a:pPr>
            <a:r>
              <a:rPr lang="en-US" sz="2000" dirty="0"/>
              <a:t>County Commissioners - </a:t>
            </a:r>
            <a:r>
              <a:rPr lang="en-US" sz="2000" u="sng" dirty="0">
                <a:hlinkClick r:id="rId8"/>
              </a:rPr>
              <a:t>https://mn.gov/portal/government/local/counties/</a:t>
            </a:r>
            <a:endParaRPr lang="en-US" sz="2000" dirty="0">
              <a:hlinkClick r:id="rId8"/>
            </a:endParaRPr>
          </a:p>
          <a:p>
            <a:pPr marL="285750" indent="-285750">
              <a:spcBef>
                <a:spcPts val="0"/>
              </a:spcBef>
              <a:buFont typeface="Arial" panose="020B0604020202020204" pitchFamily="34" charset="0"/>
              <a:buChar char="•"/>
            </a:pPr>
            <a:r>
              <a:rPr lang="en-US" sz="2000" dirty="0"/>
              <a:t>City Mayors and City Councils - </a:t>
            </a:r>
            <a:r>
              <a:rPr lang="en-US" sz="2000" u="sng" dirty="0">
                <a:hlinkClick r:id="rId9"/>
              </a:rPr>
              <a:t>https://mn.gov/portal/government/local/cities/</a:t>
            </a:r>
            <a:endParaRPr lang="en-US" sz="2000" dirty="0">
              <a:hlinkClick r:id="rId9"/>
            </a:endParaRPr>
          </a:p>
          <a:p>
            <a:pPr marL="0" indent="0">
              <a:spcBef>
                <a:spcPts val="0"/>
              </a:spcBef>
            </a:pPr>
            <a:endParaRPr lang="en-US" sz="2000" dirty="0"/>
          </a:p>
          <a:p>
            <a:pPr marL="0" indent="0">
              <a:spcBef>
                <a:spcPts val="0"/>
              </a:spcBef>
            </a:pPr>
            <a:endParaRPr lang="en-US" sz="2000" dirty="0"/>
          </a:p>
        </p:txBody>
      </p:sp>
    </p:spTree>
    <p:extLst>
      <p:ext uri="{BB962C8B-B14F-4D97-AF65-F5344CB8AC3E}">
        <p14:creationId xmlns:p14="http://schemas.microsoft.com/office/powerpoint/2010/main" val="13238365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40C2-4AA0-4611-91FF-C38062E7CBBA}"/>
              </a:ext>
            </a:extLst>
          </p:cNvPr>
          <p:cNvSpPr>
            <a:spLocks noGrp="1"/>
          </p:cNvSpPr>
          <p:nvPr>
            <p:ph type="title"/>
          </p:nvPr>
        </p:nvSpPr>
        <p:spPr>
          <a:xfrm>
            <a:off x="301752" y="228600"/>
            <a:ext cx="8534400" cy="863354"/>
          </a:xfrm>
        </p:spPr>
        <p:txBody>
          <a:bodyPr>
            <a:normAutofit fontScale="90000"/>
          </a:bodyPr>
          <a:lstStyle/>
          <a:p>
            <a:r>
              <a:rPr lang="en-US" dirty="0"/>
              <a:t>What You Can Do: </a:t>
            </a:r>
            <a:br>
              <a:rPr lang="en-US" dirty="0"/>
            </a:br>
            <a:r>
              <a:rPr lang="en-US" dirty="0"/>
              <a:t>Advocate</a:t>
            </a:r>
          </a:p>
        </p:txBody>
      </p:sp>
      <p:sp>
        <p:nvSpPr>
          <p:cNvPr id="3" name="Text Placeholder 2">
            <a:extLst>
              <a:ext uri="{FF2B5EF4-FFF2-40B4-BE49-F238E27FC236}">
                <a16:creationId xmlns:a16="http://schemas.microsoft.com/office/drawing/2014/main" id="{D0197102-E509-48A1-9EDC-20F1A178AAEC}"/>
              </a:ext>
            </a:extLst>
          </p:cNvPr>
          <p:cNvSpPr>
            <a:spLocks noGrp="1"/>
          </p:cNvSpPr>
          <p:nvPr>
            <p:ph type="body" idx="1"/>
          </p:nvPr>
        </p:nvSpPr>
        <p:spPr/>
        <p:txBody>
          <a:bodyPr>
            <a:normAutofit fontScale="92500" lnSpcReduction="20000"/>
          </a:bodyPr>
          <a:lstStyle/>
          <a:p>
            <a:pPr marL="0" indent="0">
              <a:spcBef>
                <a:spcPts val="0"/>
              </a:spcBef>
            </a:pPr>
            <a:r>
              <a:rPr lang="en-US" sz="2800" dirty="0"/>
              <a:t>Courts:</a:t>
            </a:r>
          </a:p>
          <a:p>
            <a:pPr marL="285750" indent="-285750">
              <a:spcBef>
                <a:spcPts val="0"/>
              </a:spcBef>
              <a:buFont typeface="Arial" panose="020B0604020202020204" pitchFamily="34" charset="0"/>
              <a:buChar char="•"/>
            </a:pPr>
            <a:r>
              <a:rPr lang="it-IT" sz="2800" dirty="0"/>
              <a:t>Minnesota Supreme Court - </a:t>
            </a:r>
            <a:r>
              <a:rPr lang="it-IT" sz="2800" u="sng" dirty="0">
                <a:hlinkClick r:id="rId2"/>
              </a:rPr>
              <a:t>https://www.mncourts.gov/SupremeCourt.aspx</a:t>
            </a:r>
            <a:endParaRPr lang="it-IT" sz="2800" dirty="0">
              <a:hlinkClick r:id="rId2"/>
            </a:endParaRPr>
          </a:p>
          <a:p>
            <a:pPr marL="285750" indent="-285750">
              <a:spcBef>
                <a:spcPts val="0"/>
              </a:spcBef>
              <a:buFont typeface="Arial" panose="020B0604020202020204" pitchFamily="34" charset="0"/>
              <a:buChar char="•"/>
            </a:pPr>
            <a:r>
              <a:rPr lang="en-US" sz="2800" dirty="0"/>
              <a:t>District Courts- </a:t>
            </a:r>
            <a:r>
              <a:rPr lang="en-US" sz="2800" u="sng" dirty="0">
                <a:hlinkClick r:id="" action="ppaction://noaction"/>
              </a:rPr>
              <a:t>https://www.mncourts.gov/Find-Courts.aspx</a:t>
            </a:r>
          </a:p>
          <a:p>
            <a:pPr marL="0" indent="0">
              <a:spcBef>
                <a:spcPts val="0"/>
              </a:spcBef>
            </a:pPr>
            <a:endParaRPr lang="en-US" sz="2800" u="sng" dirty="0">
              <a:hlinkClick r:id="" action="ppaction://noaction"/>
            </a:endParaRPr>
          </a:p>
          <a:p>
            <a:pPr marL="0" indent="0">
              <a:spcBef>
                <a:spcPts val="0"/>
              </a:spcBef>
            </a:pPr>
            <a:r>
              <a:rPr lang="en-US" sz="2800" dirty="0"/>
              <a:t>United States: </a:t>
            </a:r>
          </a:p>
          <a:p>
            <a:pPr marL="285750" indent="-285750">
              <a:spcBef>
                <a:spcPts val="0"/>
              </a:spcBef>
              <a:buFont typeface="Arial" panose="020B0604020202020204" pitchFamily="34" charset="0"/>
              <a:buChar char="•"/>
            </a:pPr>
            <a:r>
              <a:rPr lang="en-US" sz="2800" dirty="0"/>
              <a:t>President Joe Biden  - </a:t>
            </a:r>
            <a:r>
              <a:rPr lang="en-US" sz="2800" dirty="0">
                <a:hlinkClick r:id="rId3"/>
              </a:rPr>
              <a:t>https://www.whitehouse.gov/</a:t>
            </a:r>
            <a:r>
              <a:rPr lang="en-US" sz="2800" dirty="0"/>
              <a:t> </a:t>
            </a:r>
          </a:p>
          <a:p>
            <a:pPr marL="285750" indent="-285750">
              <a:spcBef>
                <a:spcPts val="0"/>
              </a:spcBef>
              <a:buFont typeface="Arial" panose="020B0604020202020204" pitchFamily="34" charset="0"/>
              <a:buChar char="•"/>
            </a:pPr>
            <a:r>
              <a:rPr lang="en-US" sz="2800" dirty="0"/>
              <a:t>Senate - </a:t>
            </a:r>
            <a:r>
              <a:rPr lang="en-US" sz="2800" u="sng" dirty="0">
                <a:hlinkClick r:id="rId4"/>
              </a:rPr>
              <a:t>https://www.senate.gov/</a:t>
            </a:r>
            <a:endParaRPr lang="en-US" sz="2800" dirty="0">
              <a:hlinkClick r:id="rId4"/>
            </a:endParaRPr>
          </a:p>
          <a:p>
            <a:pPr marL="285750" indent="-285750">
              <a:spcBef>
                <a:spcPts val="0"/>
              </a:spcBef>
              <a:buFont typeface="Arial" panose="020B0604020202020204" pitchFamily="34" charset="0"/>
              <a:buChar char="•"/>
            </a:pPr>
            <a:r>
              <a:rPr lang="en-US" sz="2800" dirty="0"/>
              <a:t>House of Representatives - </a:t>
            </a:r>
            <a:r>
              <a:rPr lang="en-US" sz="2800" u="sng" dirty="0">
                <a:hlinkClick r:id="rId5"/>
              </a:rPr>
              <a:t>https://www.house.gov/</a:t>
            </a:r>
            <a:endParaRPr lang="en-US" sz="2800" dirty="0">
              <a:hlinkClick r:id="rId5"/>
            </a:endParaRPr>
          </a:p>
          <a:p>
            <a:pPr marL="285750" indent="-285750">
              <a:spcBef>
                <a:spcPts val="0"/>
              </a:spcBef>
              <a:buFont typeface="Arial" panose="020B0604020202020204" pitchFamily="34" charset="0"/>
              <a:buChar char="•"/>
            </a:pPr>
            <a:r>
              <a:rPr lang="en-US" sz="2800" dirty="0"/>
              <a:t>Centers for Disease Control and Prevention (CDC) - </a:t>
            </a:r>
            <a:r>
              <a:rPr lang="en-US" sz="2800" u="sng" dirty="0">
                <a:hlinkClick r:id="rId6"/>
              </a:rPr>
              <a:t>https://www.cdc.gov/</a:t>
            </a:r>
            <a:endParaRPr lang="en-US" sz="2800" dirty="0">
              <a:hlinkClick r:id="rId6"/>
            </a:endParaRPr>
          </a:p>
          <a:p>
            <a:pPr marL="285750" indent="-285750">
              <a:spcBef>
                <a:spcPts val="0"/>
              </a:spcBef>
              <a:buFont typeface="Arial" panose="020B0604020202020204" pitchFamily="34" charset="0"/>
              <a:buChar char="•"/>
            </a:pPr>
            <a:r>
              <a:rPr lang="en-US" sz="2800" dirty="0"/>
              <a:t>Department of Housing and Urban Development (HUD) - </a:t>
            </a:r>
            <a:r>
              <a:rPr lang="en-US" sz="2800" u="sng" dirty="0">
                <a:hlinkClick r:id="rId7"/>
              </a:rPr>
              <a:t>https://www.hud.gov/</a:t>
            </a:r>
            <a:endParaRPr lang="en-US" sz="2800" dirty="0">
              <a:hlinkClick r:id="rId7"/>
            </a:endParaRPr>
          </a:p>
          <a:p>
            <a:pPr marL="0" indent="0">
              <a:spcBef>
                <a:spcPts val="0"/>
              </a:spcBef>
            </a:pPr>
            <a:endParaRPr lang="en-US" sz="2800" dirty="0">
              <a:hlinkClick r:id="rId8"/>
            </a:endParaRPr>
          </a:p>
          <a:p>
            <a:endParaRPr lang="en-US" dirty="0"/>
          </a:p>
        </p:txBody>
      </p:sp>
    </p:spTree>
    <p:extLst>
      <p:ext uri="{BB962C8B-B14F-4D97-AF65-F5344CB8AC3E}">
        <p14:creationId xmlns:p14="http://schemas.microsoft.com/office/powerpoint/2010/main" val="1018233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643" name="Google Shape;643;p7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Questions</a:t>
            </a:r>
            <a:endParaRPr dirty="0"/>
          </a:p>
        </p:txBody>
      </p:sp>
      <p:sp>
        <p:nvSpPr>
          <p:cNvPr id="644" name="Google Shape;644;p7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70000" lnSpcReduction="20000"/>
          </a:bodyPr>
          <a:lstStyle/>
          <a:p>
            <a:pPr marL="0" lvl="0" indent="0">
              <a:spcBef>
                <a:spcPts val="0"/>
              </a:spcBef>
              <a:buSzPts val="1360"/>
            </a:pPr>
            <a:r>
              <a:rPr lang="en-US" sz="2800" dirty="0"/>
              <a:t>Lawrence McDonough</a:t>
            </a:r>
            <a:endParaRPr lang="en-US" dirty="0"/>
          </a:p>
          <a:p>
            <a:pPr marL="0" lvl="0" indent="0">
              <a:spcBef>
                <a:spcPts val="320"/>
              </a:spcBef>
              <a:buSzPts val="1360"/>
            </a:pPr>
            <a:r>
              <a:rPr lang="en-US" sz="2800" dirty="0"/>
              <a:t>Attorney at Law </a:t>
            </a:r>
            <a:endParaRPr lang="en-US" dirty="0"/>
          </a:p>
          <a:p>
            <a:pPr marL="0" lvl="0" indent="0">
              <a:spcBef>
                <a:spcPts val="320"/>
              </a:spcBef>
              <a:buSzPts val="1360"/>
            </a:pPr>
            <a:r>
              <a:rPr lang="en-US" sz="2800" dirty="0"/>
              <a:t>Adjunct Professor of Law, University of Minnesota School of Law </a:t>
            </a:r>
            <a:endParaRPr lang="en-US" dirty="0"/>
          </a:p>
          <a:p>
            <a:pPr marL="0" lvl="0" indent="0">
              <a:spcBef>
                <a:spcPts val="320"/>
              </a:spcBef>
              <a:buSzPts val="1360"/>
            </a:pPr>
            <a:r>
              <a:rPr lang="en-US" sz="2800" dirty="0"/>
              <a:t>Senior Minnesota Fellow, Lawyers' Committee for Civil Rights Under Law</a:t>
            </a:r>
            <a:endParaRPr lang="en-US" dirty="0"/>
          </a:p>
          <a:p>
            <a:pPr marL="0" lvl="0" indent="0">
              <a:spcBef>
                <a:spcPts val="320"/>
              </a:spcBef>
              <a:buSzPts val="1360"/>
            </a:pPr>
            <a:r>
              <a:rPr lang="en-US" sz="2800" dirty="0"/>
              <a:t>651-398-8053</a:t>
            </a:r>
            <a:endParaRPr lang="en-US" dirty="0"/>
          </a:p>
          <a:p>
            <a:pPr marL="0" lvl="0" indent="0">
              <a:spcBef>
                <a:spcPts val="320"/>
              </a:spcBef>
              <a:buSzPts val="1360"/>
            </a:pPr>
            <a:r>
              <a:rPr lang="en-US" sz="2800" u="sng" dirty="0">
                <a:solidFill>
                  <a:schemeClr val="hlink"/>
                </a:solidFill>
                <a:hlinkClick r:id="rId3"/>
              </a:rPr>
              <a:t>mcdon056@umn.edu</a:t>
            </a:r>
            <a:endParaRPr lang="en-US" sz="2800" dirty="0"/>
          </a:p>
          <a:p>
            <a:pPr marL="0" lvl="0" indent="0">
              <a:spcBef>
                <a:spcPts val="320"/>
              </a:spcBef>
              <a:buSzPts val="1360"/>
            </a:pPr>
            <a:r>
              <a:rPr lang="en-US" sz="2800" u="sng" dirty="0">
                <a:solidFill>
                  <a:schemeClr val="hlink"/>
                </a:solidFill>
                <a:hlinkClick r:id="rId4"/>
              </a:rPr>
              <a:t>http://povertylaw.homestead.com/Biolarrymcdonough.html</a:t>
            </a:r>
            <a:endParaRPr lang="en-US" sz="2800" dirty="0"/>
          </a:p>
          <a:p>
            <a:pPr marL="0" lvl="0" indent="0">
              <a:spcBef>
                <a:spcPts val="320"/>
              </a:spcBef>
              <a:buSzPts val="1360"/>
            </a:pPr>
            <a:endParaRPr lang="en-US" sz="2800" dirty="0"/>
          </a:p>
          <a:p>
            <a:pPr marL="0" lvl="0" indent="0">
              <a:spcBef>
                <a:spcPts val="0"/>
              </a:spcBef>
              <a:buSzPts val="1360"/>
            </a:pPr>
            <a:r>
              <a:rPr lang="en-US" sz="2800" dirty="0"/>
              <a:t>Rachael Sterling</a:t>
            </a:r>
          </a:p>
          <a:p>
            <a:pPr marL="0" lvl="0" indent="0">
              <a:spcBef>
                <a:spcPts val="0"/>
              </a:spcBef>
              <a:buSzPts val="1360"/>
            </a:pPr>
            <a:r>
              <a:rPr lang="en-US" sz="2800" dirty="0"/>
              <a:t>Attorney at Law </a:t>
            </a:r>
          </a:p>
          <a:p>
            <a:pPr marL="0" lvl="0" indent="0">
              <a:spcBef>
                <a:spcPts val="0"/>
              </a:spcBef>
              <a:buSzPts val="1360"/>
            </a:pPr>
            <a:r>
              <a:rPr lang="en-US" sz="2800" dirty="0"/>
              <a:t>COVID-19 Eviction Response Coordinator &amp; Housing Attorney</a:t>
            </a:r>
          </a:p>
          <a:p>
            <a:pPr marL="0" lvl="0" indent="0">
              <a:spcBef>
                <a:spcPts val="0"/>
              </a:spcBef>
              <a:buSzPts val="1360"/>
            </a:pPr>
            <a:r>
              <a:rPr lang="en-US" sz="2800" dirty="0"/>
              <a:t>HOME Line </a:t>
            </a:r>
          </a:p>
          <a:p>
            <a:pPr marL="0" lvl="0" indent="0">
              <a:spcBef>
                <a:spcPts val="0"/>
              </a:spcBef>
              <a:buSzPts val="1360"/>
            </a:pPr>
            <a:r>
              <a:rPr lang="en-US" sz="2800" dirty="0"/>
              <a:t>(612) 255-8859</a:t>
            </a:r>
          </a:p>
          <a:p>
            <a:pPr marL="0" lvl="0" indent="0">
              <a:spcBef>
                <a:spcPts val="0"/>
              </a:spcBef>
              <a:buSzPts val="1360"/>
            </a:pPr>
            <a:r>
              <a:rPr lang="en-US" sz="2800" u="sng" dirty="0">
                <a:solidFill>
                  <a:schemeClr val="hlink"/>
                </a:solidFill>
                <a:hlinkClick r:id="rId5"/>
              </a:rPr>
              <a:t>rachaels@homelinemn.org</a:t>
            </a:r>
          </a:p>
          <a:p>
            <a:pPr marL="0" lvl="0" indent="0">
              <a:spcBef>
                <a:spcPts val="0"/>
              </a:spcBef>
              <a:buSzPts val="1360"/>
            </a:pPr>
            <a:r>
              <a:rPr lang="en-US" sz="2800" u="sng" dirty="0">
                <a:solidFill>
                  <a:schemeClr val="hlink"/>
                </a:solidFill>
                <a:hlinkClick r:id="rId6"/>
              </a:rPr>
              <a:t>https://homelinemn.org/staff/rachael-sterling/</a:t>
            </a:r>
          </a:p>
          <a:p>
            <a:pPr marL="0" lvl="0" indent="0">
              <a:spcBef>
                <a:spcPts val="320"/>
              </a:spcBef>
              <a:buSzPts val="1360"/>
            </a:pPr>
            <a:endParaRPr lang="en-US" sz="2800" dirty="0"/>
          </a:p>
          <a:p>
            <a:pPr marL="0" lvl="0" indent="0" algn="l" rtl="0">
              <a:spcBef>
                <a:spcPts val="540"/>
              </a:spcBef>
              <a:spcAft>
                <a:spcPts val="0"/>
              </a:spcAft>
              <a:buSzPts val="2295"/>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AA9E8-0BAB-41E0-8F13-85AA40331CCC}"/>
              </a:ext>
            </a:extLst>
          </p:cNvPr>
          <p:cNvSpPr>
            <a:spLocks noGrp="1"/>
          </p:cNvSpPr>
          <p:nvPr>
            <p:ph type="title"/>
          </p:nvPr>
        </p:nvSpPr>
        <p:spPr/>
        <p:txBody>
          <a:bodyPr/>
          <a:lstStyle/>
          <a:p>
            <a:r>
              <a:rPr lang="en-US" dirty="0"/>
              <a:t>Eviction Transition</a:t>
            </a:r>
          </a:p>
        </p:txBody>
      </p:sp>
      <p:sp>
        <p:nvSpPr>
          <p:cNvPr id="3" name="Text Placeholder 2">
            <a:extLst>
              <a:ext uri="{FF2B5EF4-FFF2-40B4-BE49-F238E27FC236}">
                <a16:creationId xmlns:a16="http://schemas.microsoft.com/office/drawing/2014/main" id="{2B173E52-8347-4ACA-9EB6-1367BDAB4084}"/>
              </a:ext>
            </a:extLst>
          </p:cNvPr>
          <p:cNvSpPr>
            <a:spLocks noGrp="1"/>
          </p:cNvSpPr>
          <p:nvPr>
            <p:ph type="body" idx="1"/>
          </p:nvPr>
        </p:nvSpPr>
        <p:spPr/>
        <p:txBody>
          <a:bodyPr>
            <a:normAutofit/>
          </a:bodyPr>
          <a:lstStyle/>
          <a:p>
            <a:pPr marL="0" indent="0">
              <a:spcBef>
                <a:spcPts val="0"/>
              </a:spcBef>
            </a:pPr>
            <a:r>
              <a:rPr lang="en-US" dirty="0"/>
              <a:t>Minnesota Session Laws 2021, 1st Special Session, Chapter 8 H. F. No. 4, Article V</a:t>
            </a:r>
          </a:p>
          <a:p>
            <a:pPr marL="0" indent="0">
              <a:spcBef>
                <a:spcPts val="0"/>
              </a:spcBef>
            </a:pPr>
            <a:r>
              <a:rPr lang="en-US" u="sng" dirty="0">
                <a:hlinkClick r:id="rId2"/>
              </a:rPr>
              <a:t>https://www.revisor.mn.gov/laws/2021/1/Session+Law/Chapter/8/</a:t>
            </a:r>
            <a:endParaRPr lang="en-US" dirty="0">
              <a:hlinkClick r:id="rId2"/>
            </a:endParaRPr>
          </a:p>
          <a:p>
            <a:pPr marL="0" indent="0">
              <a:spcBef>
                <a:spcPts val="0"/>
              </a:spcBef>
            </a:pPr>
            <a:endParaRPr lang="en-US" dirty="0"/>
          </a:p>
          <a:p>
            <a:pPr marL="0" indent="0">
              <a:spcBef>
                <a:spcPts val="0"/>
              </a:spcBef>
            </a:pPr>
            <a:r>
              <a:rPr lang="en-US" dirty="0"/>
              <a:t>It ended Executive Orders 20-14, 20-73, and 20-79 and replaced them with eviction moratorium phase-out on June 30, 2021.</a:t>
            </a:r>
          </a:p>
        </p:txBody>
      </p:sp>
    </p:spTree>
    <p:extLst>
      <p:ext uri="{BB962C8B-B14F-4D97-AF65-F5344CB8AC3E}">
        <p14:creationId xmlns:p14="http://schemas.microsoft.com/office/powerpoint/2010/main" val="2524881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a:t>
            </a:r>
            <a:endParaRPr dirty="0"/>
          </a:p>
        </p:txBody>
      </p:sp>
      <p:sp>
        <p:nvSpPr>
          <p:cNvPr id="192" name="Google Shape;192;p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SzPts val="2295"/>
              <a:buNone/>
            </a:pPr>
            <a:r>
              <a:rPr lang="en-US" dirty="0"/>
              <a:t>Eviction actions are summary proceedings in that they move quickly before and after trial, although trials are no different than other civil trials.</a:t>
            </a:r>
            <a:endParaRPr dirty="0"/>
          </a:p>
          <a:p>
            <a:pPr marL="0" lvl="0" indent="0" algn="l" rtl="0">
              <a:spcBef>
                <a:spcPts val="540"/>
              </a:spcBef>
              <a:spcAft>
                <a:spcPts val="0"/>
              </a:spcAft>
              <a:buSzPts val="2295"/>
              <a:buNone/>
            </a:pPr>
            <a:endParaRPr dirty="0"/>
          </a:p>
          <a:p>
            <a:pPr marL="0" lvl="0" indent="0" algn="l" rtl="0">
              <a:spcBef>
                <a:spcPts val="540"/>
              </a:spcBef>
              <a:spcAft>
                <a:spcPts val="0"/>
              </a:spcAft>
              <a:buSzPts val="2295"/>
              <a:buNone/>
            </a:pPr>
            <a:r>
              <a:rPr lang="en-US" dirty="0"/>
              <a:t>They are governed by</a:t>
            </a:r>
          </a:p>
          <a:p>
            <a:pPr lvl="0" indent="-457200" algn="l" rtl="0">
              <a:spcBef>
                <a:spcPts val="540"/>
              </a:spcBef>
              <a:spcAft>
                <a:spcPts val="0"/>
              </a:spcAft>
              <a:buSzPts val="2295"/>
              <a:buFont typeface="Arial" panose="020B0604020202020204" pitchFamily="34" charset="0"/>
              <a:buChar char="•"/>
            </a:pPr>
            <a:r>
              <a:rPr lang="en-US" dirty="0">
                <a:hlinkClick r:id="rId3"/>
              </a:rPr>
              <a:t>Minn. Stat. Chapter 504B</a:t>
            </a:r>
            <a:endParaRPr lang="en-US" dirty="0"/>
          </a:p>
          <a:p>
            <a:pPr lvl="0" indent="-457200" algn="l" rtl="0">
              <a:spcBef>
                <a:spcPts val="540"/>
              </a:spcBef>
              <a:spcAft>
                <a:spcPts val="0"/>
              </a:spcAft>
              <a:buSzPts val="2295"/>
              <a:buFont typeface="Arial" panose="020B0604020202020204" pitchFamily="34" charset="0"/>
              <a:buChar char="•"/>
            </a:pPr>
            <a:r>
              <a:rPr lang="en-US" dirty="0"/>
              <a:t>Contracts law</a:t>
            </a:r>
          </a:p>
          <a:p>
            <a:pPr lvl="0" indent="-457200" algn="l" rtl="0">
              <a:spcBef>
                <a:spcPts val="540"/>
              </a:spcBef>
              <a:spcAft>
                <a:spcPts val="0"/>
              </a:spcAft>
              <a:buSzPts val="2295"/>
              <a:buFont typeface="Arial" panose="020B0604020202020204" pitchFamily="34" charset="0"/>
              <a:buChar char="•"/>
            </a:pPr>
            <a:r>
              <a:rPr lang="en-US" dirty="0"/>
              <a:t>Property law</a:t>
            </a:r>
          </a:p>
          <a:p>
            <a:pPr lvl="0" indent="-457200" algn="l" rtl="0">
              <a:spcBef>
                <a:spcPts val="540"/>
              </a:spcBef>
              <a:spcAft>
                <a:spcPts val="0"/>
              </a:spcAft>
              <a:buSzPts val="2295"/>
              <a:buFont typeface="Arial" panose="020B0604020202020204" pitchFamily="34" charset="0"/>
              <a:buChar char="•"/>
            </a:pPr>
            <a:r>
              <a:rPr lang="en-US" dirty="0"/>
              <a:t>Court Rules</a:t>
            </a:r>
          </a:p>
          <a:p>
            <a:pPr lvl="0" indent="-457200" algn="l" rtl="0">
              <a:spcBef>
                <a:spcPts val="540"/>
              </a:spcBef>
              <a:spcAft>
                <a:spcPts val="0"/>
              </a:spcAft>
              <a:buSzPts val="2295"/>
              <a:buFont typeface="Arial" panose="020B0604020202020204" pitchFamily="34" charset="0"/>
              <a:buChar char="•"/>
            </a:pPr>
            <a:r>
              <a:rPr lang="en-US" dirty="0"/>
              <a:t>Local ordinances</a:t>
            </a:r>
          </a:p>
          <a:p>
            <a:pPr marL="0" lvl="0" indent="0" algn="l" rtl="0">
              <a:spcBef>
                <a:spcPts val="540"/>
              </a:spcBef>
              <a:spcAft>
                <a:spcPts val="0"/>
              </a:spcAft>
              <a:buSzPts val="2295"/>
              <a:buNone/>
            </a:pPr>
            <a:endParaRPr dirty="0"/>
          </a:p>
        </p:txBody>
      </p:sp>
    </p:spTree>
    <p:extLst>
      <p:ext uri="{BB962C8B-B14F-4D97-AF65-F5344CB8AC3E}">
        <p14:creationId xmlns:p14="http://schemas.microsoft.com/office/powerpoint/2010/main" val="3502610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Appearances</a:t>
            </a:r>
            <a:endParaRPr dirty="0"/>
          </a:p>
        </p:txBody>
      </p:sp>
      <p:sp>
        <p:nvSpPr>
          <p:cNvPr id="198" name="Google Shape;198;p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lvl="0" indent="-335756" algn="l" rtl="0">
              <a:lnSpc>
                <a:spcPct val="80000"/>
              </a:lnSpc>
              <a:spcBef>
                <a:spcPts val="337"/>
              </a:spcBef>
              <a:spcAft>
                <a:spcPts val="0"/>
              </a:spcAft>
              <a:buSzPts val="1688"/>
              <a:buChar char="●"/>
            </a:pPr>
            <a:r>
              <a:rPr lang="en-US" sz="1687" dirty="0"/>
              <a:t>Artificial entities like corporations and LLCs must be represented by counsel, except in housing courts in the 2</a:t>
            </a:r>
            <a:r>
              <a:rPr lang="en-US" sz="1687" baseline="30000" dirty="0"/>
              <a:t>nd</a:t>
            </a:r>
            <a:r>
              <a:rPr lang="en-US" sz="1687" dirty="0"/>
              <a:t> and 4</a:t>
            </a:r>
            <a:r>
              <a:rPr lang="en-US" sz="1687" baseline="30000" dirty="0"/>
              <a:t>th</a:t>
            </a:r>
            <a:r>
              <a:rPr lang="en-US" sz="1687" dirty="0"/>
              <a:t> district courts.</a:t>
            </a:r>
            <a:endParaRPr sz="1687" dirty="0"/>
          </a:p>
          <a:p>
            <a:pPr marL="914400" lvl="1" indent="-335756" algn="l" rtl="0">
              <a:lnSpc>
                <a:spcPct val="80000"/>
              </a:lnSpc>
              <a:spcBef>
                <a:spcPts val="0"/>
              </a:spcBef>
              <a:spcAft>
                <a:spcPts val="0"/>
              </a:spcAft>
              <a:buSzPts val="1688"/>
              <a:buChar char="○"/>
            </a:pPr>
            <a:r>
              <a:rPr lang="en-US" sz="1687" i="1" dirty="0"/>
              <a:t>Hinckley Square Associates v. Cervene, </a:t>
            </a:r>
            <a:r>
              <a:rPr lang="en-US" sz="1687" dirty="0"/>
              <a:t>871 N.W.2d 426 (Minn. Ct. App. 2015); </a:t>
            </a:r>
            <a:r>
              <a:rPr lang="en-US" sz="1687" i="1" dirty="0"/>
              <a:t>Walnut Towers v. Schwan, </a:t>
            </a:r>
            <a:r>
              <a:rPr lang="en-US" sz="1687" dirty="0"/>
              <a:t>No. A07-1311, 2008 WL 4224462 (Minn. Ct. App. Sept. 16, 2008) (unpublished); </a:t>
            </a:r>
            <a:endParaRPr sz="1687" dirty="0"/>
          </a:p>
          <a:p>
            <a:pPr marL="914400" lvl="1" indent="-335756" algn="l" rtl="0">
              <a:lnSpc>
                <a:spcPct val="80000"/>
              </a:lnSpc>
              <a:spcBef>
                <a:spcPts val="0"/>
              </a:spcBef>
              <a:spcAft>
                <a:spcPts val="0"/>
              </a:spcAft>
              <a:buSzPts val="1688"/>
              <a:buChar char="○"/>
            </a:pPr>
            <a:r>
              <a:rPr lang="en-US" sz="1687" dirty="0"/>
              <a:t>Minn. Gen. R. Prac. 603; </a:t>
            </a:r>
            <a:r>
              <a:rPr lang="en-US" sz="1687" i="1" dirty="0"/>
              <a:t>The Community Cares v. Faulkner, </a:t>
            </a:r>
            <a:r>
              <a:rPr lang="en-US" sz="1687" dirty="0"/>
              <a:t>949 N.W.2d 296 (Minn. 2020).</a:t>
            </a:r>
            <a:endParaRPr dirty="0"/>
          </a:p>
          <a:p>
            <a:pPr marL="457200" lvl="0" indent="-335756" algn="l" rtl="0">
              <a:lnSpc>
                <a:spcPct val="80000"/>
              </a:lnSpc>
              <a:spcBef>
                <a:spcPts val="1000"/>
              </a:spcBef>
              <a:spcAft>
                <a:spcPts val="0"/>
              </a:spcAft>
              <a:buSzPts val="1688"/>
              <a:buChar char="●"/>
            </a:pPr>
            <a:r>
              <a:rPr lang="en-US" sz="1687" dirty="0"/>
              <a:t>Unincorporated businesses and individual can appear pro se. </a:t>
            </a:r>
            <a:endParaRPr dirty="0"/>
          </a:p>
          <a:p>
            <a:pPr marL="457200" lvl="0" indent="0" algn="l" rtl="0">
              <a:lnSpc>
                <a:spcPct val="80000"/>
              </a:lnSpc>
              <a:spcBef>
                <a:spcPts val="337"/>
              </a:spcBef>
              <a:spcAft>
                <a:spcPts val="0"/>
              </a:spcAft>
              <a:buNone/>
            </a:pPr>
            <a:endParaRPr sz="1687" dirty="0"/>
          </a:p>
          <a:p>
            <a:pPr marL="457200" lvl="0" indent="-335756" algn="l" rtl="0">
              <a:lnSpc>
                <a:spcPct val="80000"/>
              </a:lnSpc>
              <a:spcBef>
                <a:spcPts val="337"/>
              </a:spcBef>
              <a:spcAft>
                <a:spcPts val="0"/>
              </a:spcAft>
              <a:buSzPts val="1688"/>
              <a:buChar char="●"/>
            </a:pPr>
            <a:r>
              <a:rPr lang="en-US" sz="1687" dirty="0"/>
              <a:t>The action may be commenced only by the person entitled to the premises, </a:t>
            </a:r>
            <a:r>
              <a:rPr lang="en-US" sz="1687" dirty="0">
                <a:solidFill>
                  <a:srgbClr val="000000"/>
                </a:solidFill>
              </a:rPr>
              <a:t>or the authorized management company or agent for the owner of the premises.</a:t>
            </a:r>
            <a:endParaRPr sz="1687" dirty="0">
              <a:solidFill>
                <a:srgbClr val="000000"/>
              </a:solidFill>
            </a:endParaRPr>
          </a:p>
          <a:p>
            <a:pPr marL="914400" lvl="1" indent="-335756" algn="l" rtl="0">
              <a:lnSpc>
                <a:spcPct val="80000"/>
              </a:lnSpc>
              <a:spcBef>
                <a:spcPts val="0"/>
              </a:spcBef>
              <a:spcAft>
                <a:spcPts val="0"/>
              </a:spcAft>
              <a:buSzPts val="1688"/>
              <a:buChar char="○"/>
            </a:pPr>
            <a:r>
              <a:rPr lang="en-US" sz="1687" dirty="0"/>
              <a:t>Minn. Stat. § 504B.285, subd. 1; Minn. Stat. § 481.02, subd. 3(13).</a:t>
            </a:r>
            <a:endParaRPr dirty="0"/>
          </a:p>
          <a:p>
            <a:pPr marL="457200" lvl="0" indent="0" algn="l" rtl="0">
              <a:lnSpc>
                <a:spcPct val="80000"/>
              </a:lnSpc>
              <a:spcBef>
                <a:spcPts val="337"/>
              </a:spcBef>
              <a:spcAft>
                <a:spcPts val="0"/>
              </a:spcAft>
              <a:buNone/>
            </a:pPr>
            <a:endParaRPr sz="1687" dirty="0"/>
          </a:p>
          <a:p>
            <a:pPr lvl="0" indent="-335756">
              <a:lnSpc>
                <a:spcPct val="80000"/>
              </a:lnSpc>
              <a:spcBef>
                <a:spcPts val="337"/>
              </a:spcBef>
              <a:buSzPts val="1688"/>
              <a:buChar char="●"/>
            </a:pPr>
            <a:r>
              <a:rPr lang="en-US" sz="1687" dirty="0"/>
              <a:t>The tenant or landlord may be represented by a person who is not a licensed attorney, except that person cannot conduct a jury trial or appeal and cannot charge or collect a separate fee for services rendered</a:t>
            </a:r>
            <a:r>
              <a:rPr lang="en-US" sz="1687" dirty="0">
                <a:solidFill>
                  <a:srgbClr val="000000"/>
                </a:solidFill>
              </a:rPr>
              <a:t>.</a:t>
            </a:r>
          </a:p>
          <a:p>
            <a:pPr lvl="1" indent="-335756">
              <a:lnSpc>
                <a:spcPct val="80000"/>
              </a:lnSpc>
              <a:spcBef>
                <a:spcPts val="0"/>
              </a:spcBef>
              <a:buSzPts val="1688"/>
              <a:buChar char="○"/>
            </a:pPr>
            <a:r>
              <a:rPr lang="en-US" sz="1687" dirty="0"/>
              <a:t>Minn. Stat. § 481.02, subd. 3(13).</a:t>
            </a:r>
            <a:endParaRPr lang="en-US" dirty="0"/>
          </a:p>
          <a:p>
            <a:pPr indent="-335756">
              <a:lnSpc>
                <a:spcPct val="80000"/>
              </a:lnSpc>
              <a:spcBef>
                <a:spcPts val="337"/>
              </a:spcBef>
              <a:buSzPts val="1688"/>
              <a:buFont typeface="Noto Sans Symbols"/>
              <a:buChar char="●"/>
            </a:pPr>
            <a:endParaRPr lang="en-US" sz="1687" dirty="0">
              <a:solidFill>
                <a:srgbClr val="000000"/>
              </a:solidFill>
            </a:endParaRPr>
          </a:p>
        </p:txBody>
      </p:sp>
    </p:spTree>
    <p:extLst>
      <p:ext uri="{BB962C8B-B14F-4D97-AF65-F5344CB8AC3E}">
        <p14:creationId xmlns:p14="http://schemas.microsoft.com/office/powerpoint/2010/main" val="3869830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C1E8C-F264-4109-AD7A-F3085AC93DE9}"/>
              </a:ext>
            </a:extLst>
          </p:cNvPr>
          <p:cNvSpPr>
            <a:spLocks noGrp="1"/>
          </p:cNvSpPr>
          <p:nvPr>
            <p:ph type="title"/>
          </p:nvPr>
        </p:nvSpPr>
        <p:spPr/>
        <p:txBody>
          <a:bodyPr/>
          <a:lstStyle/>
          <a:p>
            <a:r>
              <a:rPr lang="en-US" dirty="0"/>
              <a:t>Appearances</a:t>
            </a:r>
          </a:p>
        </p:txBody>
      </p:sp>
      <p:sp>
        <p:nvSpPr>
          <p:cNvPr id="3" name="Text Placeholder 2">
            <a:extLst>
              <a:ext uri="{FF2B5EF4-FFF2-40B4-BE49-F238E27FC236}">
                <a16:creationId xmlns:a16="http://schemas.microsoft.com/office/drawing/2014/main" id="{8AE5BA87-FD11-4F07-8237-EC1D0B328FC7}"/>
              </a:ext>
            </a:extLst>
          </p:cNvPr>
          <p:cNvSpPr>
            <a:spLocks noGrp="1"/>
          </p:cNvSpPr>
          <p:nvPr>
            <p:ph type="body" idx="1"/>
          </p:nvPr>
        </p:nvSpPr>
        <p:spPr/>
        <p:txBody>
          <a:bodyPr>
            <a:normAutofit fontScale="77500" lnSpcReduction="20000"/>
          </a:bodyPr>
          <a:lstStyle/>
          <a:p>
            <a:pPr marL="0"/>
            <a:r>
              <a:rPr lang="en-US" dirty="0"/>
              <a:t>Effective March 1, 2021, eligible legal paraprofessionals under the supervision of a member of the bar, may provide advice to and appear in court on behalf of tenants in housing disputes as defined in Minn. Stat. Chapter 504B and§ 484.014 (expungements) in district courts that have established a Housing Court or a dedicated calendar for housing disputes, except the Housing Court in the Fourth Judicial District.</a:t>
            </a:r>
          </a:p>
          <a:p>
            <a:pPr marL="0"/>
            <a:endParaRPr lang="en-US" dirty="0"/>
          </a:p>
          <a:p>
            <a:pPr marL="0"/>
            <a:r>
              <a:rPr lang="en-US" sz="2000" i="1" dirty="0"/>
              <a:t>Order Implementing Legal Paraprofessional Pilot Project, </a:t>
            </a:r>
            <a:r>
              <a:rPr lang="en-US" sz="2000" dirty="0"/>
              <a:t>No. ADM19-8002 (Minn. Sep. 29, 2020); Minn. Supervised Prac. R. 12. </a:t>
            </a:r>
          </a:p>
          <a:p>
            <a:pPr marL="0"/>
            <a:r>
              <a:rPr lang="en-US" sz="2000" dirty="0">
                <a:hlinkClick r:id="rId2"/>
              </a:rPr>
              <a:t>https://mncourts.gov/mncourtsgov/media/Appellate/Supreme%20Court/RecentRulesOrders/Administrative-Order-Implementing-Legal-Paraprofessional-Pilot-Project.pdf</a:t>
            </a:r>
            <a:endParaRPr lang="en-US" sz="2000" dirty="0"/>
          </a:p>
          <a:p>
            <a:pPr marL="0"/>
            <a:endParaRPr lang="en-US" sz="2000" dirty="0"/>
          </a:p>
          <a:p>
            <a:pPr marL="0"/>
            <a:r>
              <a:rPr lang="en-US" sz="2000" i="1" dirty="0"/>
              <a:t>See Report and Recommendations to the Minnesota Supreme Court Implementation Committee for Proposed Legal Paraprofessional Pilot Project, </a:t>
            </a:r>
            <a:r>
              <a:rPr lang="en-US" sz="2000" dirty="0"/>
              <a:t>No. ADM19-8002 (Mar. 2, 2020).</a:t>
            </a:r>
          </a:p>
          <a:p>
            <a:pPr marL="0"/>
            <a:r>
              <a:rPr lang="en-US" sz="2000" dirty="0">
                <a:hlinkClick r:id="rId3"/>
              </a:rPr>
              <a:t>https://www.mncourts.gov/mncourtsgov/media/Implementation-Committee/Report-and-Recommendations-to-Minnesota-Supreme-Court-reduced-size.pdf</a:t>
            </a:r>
            <a:endParaRPr lang="en-US" sz="2000" dirty="0"/>
          </a:p>
          <a:p>
            <a:pPr marL="0"/>
            <a:endParaRPr lang="en-US" dirty="0"/>
          </a:p>
          <a:p>
            <a:endParaRPr lang="en-US" dirty="0"/>
          </a:p>
        </p:txBody>
      </p:sp>
    </p:spTree>
    <p:extLst>
      <p:ext uri="{BB962C8B-B14F-4D97-AF65-F5344CB8AC3E}">
        <p14:creationId xmlns:p14="http://schemas.microsoft.com/office/powerpoint/2010/main" val="388043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Complaint</a:t>
            </a:r>
            <a:endParaRPr dirty="0"/>
          </a:p>
        </p:txBody>
      </p:sp>
      <p:sp>
        <p:nvSpPr>
          <p:cNvPr id="216" name="Google Shape;216;p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lvl="0" indent="-355600" algn="l" rtl="0">
              <a:lnSpc>
                <a:spcPct val="80000"/>
              </a:lnSpc>
              <a:spcBef>
                <a:spcPts val="418"/>
              </a:spcBef>
              <a:spcAft>
                <a:spcPts val="0"/>
              </a:spcAft>
              <a:buSzPts val="2000"/>
              <a:buChar char="●"/>
            </a:pPr>
            <a:r>
              <a:rPr lang="en-US" sz="2000" dirty="0"/>
              <a:t>The plaintiff must plead in the complaint "the facts which authorize the recovery of possession.” </a:t>
            </a:r>
            <a:endParaRPr sz="2000" dirty="0"/>
          </a:p>
          <a:p>
            <a:pPr marL="914400" lvl="1" indent="-355600" algn="l" rtl="0">
              <a:lnSpc>
                <a:spcPct val="80000"/>
              </a:lnSpc>
              <a:spcBef>
                <a:spcPts val="0"/>
              </a:spcBef>
              <a:spcAft>
                <a:spcPts val="0"/>
              </a:spcAft>
              <a:buSzPts val="2000"/>
              <a:buChar char="○"/>
            </a:pPr>
            <a:r>
              <a:rPr lang="en-US" sz="2000" dirty="0"/>
              <a:t>Minn. Stat. § 504B.321; </a:t>
            </a:r>
            <a:r>
              <a:rPr lang="en-US" sz="2000" i="1" dirty="0"/>
              <a:t>Mac-Du Properties v. LaBresh, </a:t>
            </a:r>
            <a:r>
              <a:rPr lang="en-US" sz="2000" dirty="0"/>
              <a:t>392 N.W.2d 315, 317, 318 (Minn. Ct. App. 1986).</a:t>
            </a:r>
            <a:endParaRPr sz="2000" dirty="0"/>
          </a:p>
          <a:p>
            <a:pPr marL="457200" lvl="0" indent="-355600" algn="l" rtl="0">
              <a:lnSpc>
                <a:spcPct val="80000"/>
              </a:lnSpc>
              <a:spcBef>
                <a:spcPts val="0"/>
              </a:spcBef>
              <a:spcAft>
                <a:spcPts val="0"/>
              </a:spcAft>
              <a:buSzPts val="2000"/>
              <a:buChar char="●"/>
            </a:pPr>
            <a:r>
              <a:rPr lang="en-US" sz="2000" dirty="0"/>
              <a:t>The state complaint form requires the landlord to plead compliance with Minn. Stat. § 504B.181, in that the landlord has disclosed:</a:t>
            </a:r>
            <a:endParaRPr sz="2000" dirty="0"/>
          </a:p>
          <a:p>
            <a:pPr marL="914400" lvl="1" indent="-355600" algn="l" rtl="0">
              <a:lnSpc>
                <a:spcPct val="80000"/>
              </a:lnSpc>
              <a:spcBef>
                <a:spcPts val="0"/>
              </a:spcBef>
              <a:spcAft>
                <a:spcPts val="0"/>
              </a:spcAft>
              <a:buSzPts val="2000"/>
              <a:buChar char="○"/>
            </a:pPr>
            <a:r>
              <a:rPr lang="en-US" sz="2000" dirty="0"/>
              <a:t>the names and addresses of the authorized manager of the premises and, </a:t>
            </a:r>
            <a:endParaRPr sz="2000" dirty="0"/>
          </a:p>
          <a:p>
            <a:pPr marL="914400" lvl="1" indent="-355600" algn="l" rtl="0">
              <a:lnSpc>
                <a:spcPct val="80000"/>
              </a:lnSpc>
              <a:spcBef>
                <a:spcPts val="0"/>
              </a:spcBef>
              <a:spcAft>
                <a:spcPts val="0"/>
              </a:spcAft>
              <a:buSzPts val="2000"/>
              <a:buChar char="○"/>
            </a:pPr>
            <a:r>
              <a:rPr lang="en-US" sz="2000" dirty="0"/>
              <a:t>the owner or agent authorized to accept service, and</a:t>
            </a:r>
            <a:endParaRPr sz="2000" dirty="0"/>
          </a:p>
          <a:p>
            <a:pPr marL="914400" lvl="1" indent="-355600" algn="l" rtl="0">
              <a:lnSpc>
                <a:spcPct val="80000"/>
              </a:lnSpc>
              <a:spcBef>
                <a:spcPts val="0"/>
              </a:spcBef>
              <a:spcAft>
                <a:spcPts val="0"/>
              </a:spcAft>
              <a:buSzPts val="2000"/>
              <a:buChar char="○"/>
            </a:pPr>
            <a:r>
              <a:rPr lang="en-US" sz="2000" dirty="0"/>
              <a:t>posted said information in an obvious place on the property</a:t>
            </a:r>
            <a:endParaRPr sz="2000" dirty="0"/>
          </a:p>
          <a:p>
            <a:pPr marL="457200" lvl="0" indent="-355600" algn="l" rtl="0">
              <a:lnSpc>
                <a:spcPct val="80000"/>
              </a:lnSpc>
              <a:spcBef>
                <a:spcPts val="0"/>
              </a:spcBef>
              <a:spcAft>
                <a:spcPts val="0"/>
              </a:spcAft>
              <a:buSzPts val="2000"/>
              <a:buChar char="●"/>
            </a:pPr>
            <a:r>
              <a:rPr lang="en-US" sz="2000" dirty="0"/>
              <a:t>If  names and addresses are not disclosed as required by the statute, the landlord must show that the tenant knew such information at least 30 days before the issuance of the summons. </a:t>
            </a:r>
            <a:endParaRPr sz="2000" dirty="0"/>
          </a:p>
          <a:p>
            <a:pPr marL="0" lvl="0" indent="0" algn="l" rtl="0">
              <a:lnSpc>
                <a:spcPct val="80000"/>
              </a:lnSpc>
              <a:spcBef>
                <a:spcPts val="418"/>
              </a:spcBef>
              <a:spcAft>
                <a:spcPts val="0"/>
              </a:spcAft>
              <a:buSzPts val="1778"/>
              <a:buNone/>
            </a:pPr>
            <a:endParaRPr sz="2000" dirty="0"/>
          </a:p>
          <a:p>
            <a:pPr marL="0" lvl="0" indent="0" algn="l" rtl="0">
              <a:lnSpc>
                <a:spcPct val="80000"/>
              </a:lnSpc>
              <a:spcBef>
                <a:spcPts val="418"/>
              </a:spcBef>
              <a:spcAft>
                <a:spcPts val="0"/>
              </a:spcAft>
              <a:buSzPts val="1778"/>
              <a:buNone/>
            </a:pPr>
            <a:r>
              <a:rPr lang="en-US" sz="2000" dirty="0"/>
              <a:t>Eviction Action Complaint form instructions</a:t>
            </a:r>
            <a:endParaRPr sz="2000" dirty="0"/>
          </a:p>
          <a:p>
            <a:pPr marL="0" lvl="0" indent="0" algn="l" rtl="0">
              <a:lnSpc>
                <a:spcPct val="80000"/>
              </a:lnSpc>
              <a:spcBef>
                <a:spcPts val="418"/>
              </a:spcBef>
              <a:spcAft>
                <a:spcPts val="0"/>
              </a:spcAft>
              <a:buSzPts val="1778"/>
              <a:buNone/>
            </a:pPr>
            <a:r>
              <a:rPr lang="en-US" sz="2000" u="sng" dirty="0">
                <a:solidFill>
                  <a:schemeClr val="hlink"/>
                </a:solidFill>
                <a:hlinkClick r:id="rId3"/>
              </a:rPr>
              <a:t>https://www.mncourts.gov/mncourtsgov/media/CourtForms/HOU101.pdf?ext=.pdf</a:t>
            </a:r>
            <a:endParaRPr sz="2000" u="sng" dirty="0">
              <a:solidFill>
                <a:schemeClr val="hlink"/>
              </a:solidFill>
              <a:hlinkClick r:id="rId3"/>
            </a:endParaRPr>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endParaRPr sz="2092" dirty="0"/>
          </a:p>
        </p:txBody>
      </p:sp>
    </p:spTree>
    <p:extLst>
      <p:ext uri="{BB962C8B-B14F-4D97-AF65-F5344CB8AC3E}">
        <p14:creationId xmlns:p14="http://schemas.microsoft.com/office/powerpoint/2010/main" val="4236848649"/>
      </p:ext>
    </p:extLst>
  </p:cSld>
  <p:clrMapOvr>
    <a:masterClrMapping/>
  </p:clrMapOvr>
</p:sld>
</file>

<file path=ppt/theme/theme1.xml><?xml version="1.0" encoding="utf-8"?>
<a:theme xmlns:a="http://schemas.openxmlformats.org/drawingml/2006/main"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4370</TotalTime>
  <Words>6463</Words>
  <Application>Microsoft Office PowerPoint</Application>
  <PresentationFormat>On-screen Show (4:3)</PresentationFormat>
  <Paragraphs>490</Paragraphs>
  <Slides>46</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Noto Sans Symbols</vt:lpstr>
      <vt:lpstr>Times New Roman</vt:lpstr>
      <vt:lpstr>Civic</vt:lpstr>
      <vt:lpstr>Eviction Defense During the Minnesota Eviction Transition</vt:lpstr>
      <vt:lpstr>Presenters</vt:lpstr>
      <vt:lpstr>Topics</vt:lpstr>
      <vt:lpstr>Resources</vt:lpstr>
      <vt:lpstr>Eviction Transition</vt:lpstr>
      <vt:lpstr>Eviction Action Basics</vt:lpstr>
      <vt:lpstr>Appearances</vt:lpstr>
      <vt:lpstr>Appearances</vt:lpstr>
      <vt:lpstr>Complaint</vt:lpstr>
      <vt:lpstr>Court Orders</vt:lpstr>
      <vt:lpstr>Methods of Service</vt:lpstr>
      <vt:lpstr>Service for Expedited Eviction Actions</vt:lpstr>
      <vt:lpstr>Strict Compliance and Server Requirements</vt:lpstr>
      <vt:lpstr>Scheduling</vt:lpstr>
      <vt:lpstr>Answer</vt:lpstr>
      <vt:lpstr>Proof and Findings</vt:lpstr>
      <vt:lpstr>Precondition Defenses</vt:lpstr>
      <vt:lpstr>Defending Remaining Eviction Actions under Emergency Executive Order 20-79 </vt:lpstr>
      <vt:lpstr>Defending Remaining Eviction Actions under Emergency Executive Order 20-79 </vt:lpstr>
      <vt:lpstr>Defending Remaining Eviction Actions under Emergency Executive Order 20-79 </vt:lpstr>
      <vt:lpstr>Defending Remaining Eviction Actions under Emergency Executive Order 20-79 </vt:lpstr>
      <vt:lpstr>Defending Remaining Eviction Actions under Emergency Executive Order 20-79 </vt:lpstr>
      <vt:lpstr>Defending Remaining Eviction Actions under Emergency Executive Order 20-79 </vt:lpstr>
      <vt:lpstr>Defending Remaining Eviction Actions under Emergency Executive Order 20-79 </vt:lpstr>
      <vt:lpstr>Defending Remaining Eviction Actions under Emergency Executive Order 20-79 </vt:lpstr>
      <vt:lpstr>Defending Remaining Eviction Actions under Emergency Executive Order 20-79 </vt:lpstr>
      <vt:lpstr>Defending Eviction Actions  Beginning June 30, 2021</vt:lpstr>
      <vt:lpstr>Defending Eviction Actions  Beginning June 30, 2021</vt:lpstr>
      <vt:lpstr>Defending Eviction Actions  Beginning June 30, 2021</vt:lpstr>
      <vt:lpstr>Defending Eviction Actions  Beginning June 30, 2021</vt:lpstr>
      <vt:lpstr>Defending Eviction Actions  Beginning June 30, 2021</vt:lpstr>
      <vt:lpstr>Defending Eviction Actions  Beginning July 14, 2021</vt:lpstr>
      <vt:lpstr>Defending Eviction Actions  Beginning July 14, 2021</vt:lpstr>
      <vt:lpstr>Defending Eviction Actions Beginning  September 12, 2021</vt:lpstr>
      <vt:lpstr>Defending Eviction Actions  Beginning September 12, 2021</vt:lpstr>
      <vt:lpstr>Defending Eviction Actions  Beginning October 12, 2021</vt:lpstr>
      <vt:lpstr>Eviction Transition Financial Assistance</vt:lpstr>
      <vt:lpstr>Other Financial Assistance</vt:lpstr>
      <vt:lpstr>Looking for Housing</vt:lpstr>
      <vt:lpstr>Mediation Programs</vt:lpstr>
      <vt:lpstr>What You Can Do:  Get Help, Volunteer and Donate</vt:lpstr>
      <vt:lpstr>What You Can Do:  Get Help, Volunteer and Donate</vt:lpstr>
      <vt:lpstr>What You Can Do:  Get Help, Volunteer and Donate</vt:lpstr>
      <vt:lpstr>What You Can Do:  Advocate</vt:lpstr>
      <vt:lpstr>What You Can Do:  Advocate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Pandemic Eviction Training for Minnesota Courts (Including Eviction Action Basics)</dc:title>
  <dc:creator>McDonough, Lawrence</dc:creator>
  <cp:lastModifiedBy>Larry McDonough</cp:lastModifiedBy>
  <cp:revision>232</cp:revision>
  <dcterms:created xsi:type="dcterms:W3CDTF">2014-01-29T20:29:53Z</dcterms:created>
  <dcterms:modified xsi:type="dcterms:W3CDTF">2021-08-03T16:01:30Z</dcterms:modified>
</cp:coreProperties>
</file>