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26"/>
  </p:notesMasterIdLst>
  <p:sldIdLst>
    <p:sldId id="256" r:id="rId2"/>
    <p:sldId id="417" r:id="rId3"/>
    <p:sldId id="425" r:id="rId4"/>
    <p:sldId id="444" r:id="rId5"/>
    <p:sldId id="427" r:id="rId6"/>
    <p:sldId id="428" r:id="rId7"/>
    <p:sldId id="287" r:id="rId8"/>
    <p:sldId id="298" r:id="rId9"/>
    <p:sldId id="432" r:id="rId10"/>
    <p:sldId id="433" r:id="rId11"/>
    <p:sldId id="440" r:id="rId12"/>
    <p:sldId id="445" r:id="rId13"/>
    <p:sldId id="449" r:id="rId14"/>
    <p:sldId id="450" r:id="rId15"/>
    <p:sldId id="309" r:id="rId16"/>
    <p:sldId id="451" r:id="rId17"/>
    <p:sldId id="452" r:id="rId18"/>
    <p:sldId id="448" r:id="rId19"/>
    <p:sldId id="453" r:id="rId20"/>
    <p:sldId id="412" r:id="rId21"/>
    <p:sldId id="418" r:id="rId22"/>
    <p:sldId id="419" r:id="rId23"/>
    <p:sldId id="413" r:id="rId24"/>
    <p:sldId id="31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012C07-63B1-42A9-99E9-B0E1D5479EBA}" type="datetimeFigureOut">
              <a:rPr lang="en-US" smtClean="0"/>
              <a:t>3/25/2021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AC51BA-0374-44A5-B821-87D9B3696A60}" type="slidenum">
              <a:rPr lang="en-US" smtClean="0"/>
              <a:t>‹#›</a:t>
            </a:fld>
            <a:endParaRPr lang="en-US" dirty="0"/>
          </a:p>
        </p:txBody>
      </p:sp>
    </p:spTree>
    <p:extLst>
      <p:ext uri="{BB962C8B-B14F-4D97-AF65-F5344CB8AC3E}">
        <p14:creationId xmlns:p14="http://schemas.microsoft.com/office/powerpoint/2010/main" val="3064043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AC51BA-0374-44A5-B821-87D9B3696A60}" type="slidenum">
              <a:rPr lang="en-US" smtClean="0"/>
              <a:t>1</a:t>
            </a:fld>
            <a:endParaRPr lang="en-US" dirty="0"/>
          </a:p>
        </p:txBody>
      </p:sp>
    </p:spTree>
    <p:extLst>
      <p:ext uri="{BB962C8B-B14F-4D97-AF65-F5344CB8AC3E}">
        <p14:creationId xmlns:p14="http://schemas.microsoft.com/office/powerpoint/2010/main" val="2972014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p3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53" name="Google Shape;353;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Google Shape;418;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19" name="Google Shape;419;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
        <p:cNvGrpSpPr/>
        <p:nvPr/>
      </p:nvGrpSpPr>
      <p:grpSpPr>
        <a:xfrm>
          <a:off x="0" y="0"/>
          <a:ext cx="0" cy="0"/>
          <a:chOff x="0" y="0"/>
          <a:chExt cx="0" cy="0"/>
        </a:xfrm>
      </p:grpSpPr>
      <p:sp>
        <p:nvSpPr>
          <p:cNvPr id="478" name="Google Shape;478;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79" name="Google Shape;479;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76565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3"/>
        <p:cNvGrpSpPr/>
        <p:nvPr/>
      </p:nvGrpSpPr>
      <p:grpSpPr>
        <a:xfrm>
          <a:off x="0" y="0"/>
          <a:ext cx="0" cy="0"/>
          <a:chOff x="0" y="0"/>
          <a:chExt cx="0" cy="0"/>
        </a:xfrm>
      </p:grpSpPr>
      <p:sp>
        <p:nvSpPr>
          <p:cNvPr id="484" name="Google Shape;484;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85" name="Google Shape;485;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5253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edit Master subtitle style</a:t>
            </a:r>
          </a:p>
        </p:txBody>
      </p:sp>
      <p:sp>
        <p:nvSpPr>
          <p:cNvPr id="28" name="Date Placeholder 27"/>
          <p:cNvSpPr>
            <a:spLocks noGrp="1"/>
          </p:cNvSpPr>
          <p:nvPr>
            <p:ph type="dt" sz="half" idx="10"/>
          </p:nvPr>
        </p:nvSpPr>
        <p:spPr/>
        <p:txBody>
          <a:bodyPr/>
          <a:lstStyle/>
          <a:p>
            <a:fld id="{4882A252-7ED7-4885-B9E3-896792DCD5D2}" type="datetimeFigureOut">
              <a:rPr lang="en-US" smtClean="0"/>
              <a:t>3/25/2021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BD7B3D0-04C8-426D-AD2C-61B1CD15FD75}"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dirty="0"/>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82A252-7ED7-4885-B9E3-896792DCD5D2}"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D7B3D0-04C8-426D-AD2C-61B1CD15FD75}"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CBD7B3D0-04C8-426D-AD2C-61B1CD15FD75}"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82A252-7ED7-4885-B9E3-896792DCD5D2}"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dirty="0"/>
              <a:t>Click to edit Master title style</a:t>
            </a:r>
          </a:p>
        </p:txBody>
      </p:sp>
      <p:sp>
        <p:nvSpPr>
          <p:cNvPr id="4" name="Date Placeholder 3"/>
          <p:cNvSpPr>
            <a:spLocks noGrp="1"/>
          </p:cNvSpPr>
          <p:nvPr>
            <p:ph type="dt" sz="half" idx="10"/>
          </p:nvPr>
        </p:nvSpPr>
        <p:spPr/>
        <p:txBody>
          <a:bodyPr/>
          <a:lstStyle/>
          <a:p>
            <a:fld id="{4882A252-7ED7-4885-B9E3-896792DCD5D2}"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CBD7B3D0-04C8-426D-AD2C-61B1CD15FD75}"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lvl1pPr marL="0" indent="0">
              <a:buNone/>
              <a:defRPr/>
            </a:lvl1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4882A252-7ED7-4885-B9E3-896792DCD5D2}" type="datetimeFigureOut">
              <a:rPr lang="en-US" smtClean="0"/>
              <a:t>3/25/2021</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BD7B3D0-04C8-426D-AD2C-61B1CD15FD75}"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4882A252-7ED7-4885-B9E3-896792DCD5D2}" type="datetimeFigureOut">
              <a:rPr lang="en-US" smtClean="0"/>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D7B3D0-04C8-426D-AD2C-61B1CD15FD75}"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4882A252-7ED7-4885-B9E3-896792DCD5D2}" type="datetimeFigureOut">
              <a:rPr lang="en-US" smtClean="0"/>
              <a:t>3/25/2021</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BD7B3D0-04C8-426D-AD2C-61B1CD15FD75}"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882A252-7ED7-4885-B9E3-896792DCD5D2}" type="datetimeFigureOut">
              <a:rPr lang="en-US" smtClean="0"/>
              <a:t>3/25/2021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CBD7B3D0-04C8-426D-AD2C-61B1CD15FD7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882A252-7ED7-4885-B9E3-896792DCD5D2}" type="datetimeFigureOut">
              <a:rPr lang="en-US" smtClean="0"/>
              <a:t>3/25/2021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BD7B3D0-04C8-426D-AD2C-61B1CD15FD7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BD7B3D0-04C8-426D-AD2C-61B1CD15FD75}"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4882A252-7ED7-4885-B9E3-896792DCD5D2}" type="datetimeFigureOut">
              <a:rPr lang="en-US" smtClean="0"/>
              <a:t>3/25/2021</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CBD7B3D0-04C8-426D-AD2C-61B1CD15FD75}"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4882A252-7ED7-4885-B9E3-896792DCD5D2}" type="datetimeFigureOut">
              <a:rPr lang="en-US" smtClean="0"/>
              <a:t>3/25/2021</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882A252-7ED7-4885-B9E3-896792DCD5D2}" type="datetimeFigureOut">
              <a:rPr lang="en-US" smtClean="0"/>
              <a:t>3/25/2021</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BD7B3D0-04C8-426D-AD2C-61B1CD15FD75}"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drive.google.com/file/d/1x8qezy_mXiaw7eKsU_D9zQnQYY0YMfgP/view"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health.state.mn.us/diseases/coronavirus/situation.html" TargetMode="External"/><Relationship Id="rId2" Type="http://schemas.openxmlformats.org/officeDocument/2006/relationships/hyperlink" Target="https://www.nytimes.com/interactive/2020/us/coronavirus-us-case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health.state.mn.us/diseases/coronavirus/situation.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cdn2.hubspot.net/hubfs/4408380/PDF/Eviction-Reports-Articles-Cities-States/Minnesota_humphrey-report-eviction-homelessness-may-2018.pdf" TargetMode="External"/><Relationship Id="rId2" Type="http://schemas.openxmlformats.org/officeDocument/2006/relationships/hyperlink" Target="https://homelinemn.org/wp-content/uploads/2018/06/Evictions-in-Greater-Minnesota-Report-with-Appendix.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n.gov/deed/data/current-econ-highlights/state-national-employment.js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deptofnumbers.com/unemployment/minnesota/"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n.gov/deed/data/data-tools/unemployment-insurance-statistic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n.gov/deed/data/data-tools/lau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census.gov/data/tables/2021/demo/hhp/hhp25.html" TargetMode="External"/><Relationship Id="rId2" Type="http://schemas.openxmlformats.org/officeDocument/2006/relationships/hyperlink" Target="https://www.census.gov/programs-surveys/household-pulse-survey/data.html#phase3" TargetMode="External"/><Relationship Id="rId1" Type="http://schemas.openxmlformats.org/officeDocument/2006/relationships/slideLayout" Target="../slideLayouts/slideLayout2.xml"/><Relationship Id="rId6" Type="http://schemas.openxmlformats.org/officeDocument/2006/relationships/hyperlink" Target="https://www2.census.gov/programs-surveys/demo/tables/hhp/2021/wk25/housing3b_week25.xlsx" TargetMode="External"/><Relationship Id="rId5" Type="http://schemas.openxmlformats.org/officeDocument/2006/relationships/hyperlink" Target="https://www2.census.gov/programs-surveys/demo/tables/hhp/2021/wk25/housing2b_week25.xlsx" TargetMode="External"/><Relationship Id="rId4" Type="http://schemas.openxmlformats.org/officeDocument/2006/relationships/hyperlink" Target="https://www2.census.gov/programs-surveys/demo/tables/hhp/2021/wk25/housing1b_week25.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aspeninstitute.org/blog-posts/20-million-renters-are-at-risk-of-eviction/" TargetMode="External"/><Relationship Id="rId2" Type="http://schemas.openxmlformats.org/officeDocument/2006/relationships/hyperlink" Target="https://app.powerbi.com/view?r=eyJrIjoiNzRhYjg2NzAtMGE1MC00NmNjLTllOTMtYjM2NjFmOTA4ZjMyIiwidCI6Ijc5MGJmNjk2LTE3NDYtNGE4OS1hZjI0LTc4ZGE5Y2RhZGE2MSIsImMiOjN9"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mncourts.gov/Emergency.aspx" TargetMode="External"/><Relationship Id="rId2" Type="http://schemas.openxmlformats.org/officeDocument/2006/relationships/hyperlink" Target="http://povertylaw.homestead.com/files/Reading/PED/Standing_Order_re_60_day_period_following_the_expiration_of_the_Peacetime_Emergency_Declared_in_Executive_Order_2001_Minn_Dist_Ct_4th_Dist_July_22_2020_Appendix_PED19.pdf" TargetMode="External"/><Relationship Id="rId1" Type="http://schemas.openxmlformats.org/officeDocument/2006/relationships/slideLayout" Target="../slideLayouts/slideLayout2.xml"/><Relationship Id="rId5" Type="http://schemas.openxmlformats.org/officeDocument/2006/relationships/hyperlink" Target="https://www.revisor.mn.gov/bills/bill.php?b=House&amp;f=HF0012&amp;ssn=0&amp;y=2021" TargetMode="External"/><Relationship Id="rId4" Type="http://schemas.openxmlformats.org/officeDocument/2006/relationships/hyperlink" Target="https://www.revisor.mn.gov/bills/bill.php?b=Senate&amp;f=SF1470&amp;ssn=0&amp;y=2021"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povertylaw.homestead.com/Biolarrymcdonough.html" TargetMode="External"/><Relationship Id="rId2" Type="http://schemas.openxmlformats.org/officeDocument/2006/relationships/hyperlink" Target="mailto:mcdon056@umn.edu" TargetMode="External"/><Relationship Id="rId1" Type="http://schemas.openxmlformats.org/officeDocument/2006/relationships/slideLayout" Target="../slideLayouts/slideLayout2.xml"/><Relationship Id="rId4" Type="http://schemas.openxmlformats.org/officeDocument/2006/relationships/hyperlink" Target="http://povertylaw.homestead.com/HousingLawinMinnesota.html" TargetMode="External"/></Relationships>
</file>

<file path=ppt/slides/_rels/slide20.xml.rels><?xml version="1.0" encoding="UTF-8" standalone="yes"?>
<Relationships xmlns="http://schemas.openxmlformats.org/package/2006/relationships"><Relationship Id="rId8" Type="http://schemas.openxmlformats.org/officeDocument/2006/relationships/hyperlink" Target="https://lsnmlaw.org/" TargetMode="External"/><Relationship Id="rId3" Type="http://schemas.openxmlformats.org/officeDocument/2006/relationships/hyperlink" Target="https://www.centralmnlegal.org/" TargetMode="External"/><Relationship Id="rId7" Type="http://schemas.openxmlformats.org/officeDocument/2006/relationships/hyperlink" Target="http://laocmn.org/" TargetMode="External"/><Relationship Id="rId2" Type="http://schemas.openxmlformats.org/officeDocument/2006/relationships/hyperlink" Target="https://alslegal.org/" TargetMode="External"/><Relationship Id="rId1" Type="http://schemas.openxmlformats.org/officeDocument/2006/relationships/slideLayout" Target="../slideLayouts/slideLayout2.xml"/><Relationship Id="rId6" Type="http://schemas.openxmlformats.org/officeDocument/2006/relationships/hyperlink" Target="http://www.dakotalegal.org/" TargetMode="External"/><Relationship Id="rId11" Type="http://schemas.openxmlformats.org/officeDocument/2006/relationships/hyperlink" Target="https://www.vlnmn.org/" TargetMode="External"/><Relationship Id="rId5" Type="http://schemas.openxmlformats.org/officeDocument/2006/relationships/hyperlink" Target="http://lasnem.org/" TargetMode="External"/><Relationship Id="rId10" Type="http://schemas.openxmlformats.org/officeDocument/2006/relationships/hyperlink" Target="https://www.smrls.org/" TargetMode="External"/><Relationship Id="rId4" Type="http://schemas.openxmlformats.org/officeDocument/2006/relationships/hyperlink" Target="http://www.anokajudicare.org/" TargetMode="External"/><Relationship Id="rId9" Type="http://schemas.openxmlformats.org/officeDocument/2006/relationships/hyperlink" Target="https://mylegalaid.org/"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homelinemn.org/" TargetMode="External"/><Relationship Id="rId2" Type="http://schemas.openxmlformats.org/officeDocument/2006/relationships/hyperlink" Target="https://www.mnlegaladvice.org/" TargetMode="External"/><Relationship Id="rId1" Type="http://schemas.openxmlformats.org/officeDocument/2006/relationships/slideLayout" Target="../slideLayouts/slideLayout2.xml"/><Relationship Id="rId6" Type="http://schemas.openxmlformats.org/officeDocument/2006/relationships/hyperlink" Target="https://www.inquilinxsunidxs.org/" TargetMode="External"/><Relationship Id="rId5" Type="http://schemas.openxmlformats.org/officeDocument/2006/relationships/hyperlink" Target="https://communitymediationmn.org/" TargetMode="External"/><Relationship Id="rId4" Type="http://schemas.openxmlformats.org/officeDocument/2006/relationships/hyperlink" Target="https://www.mnjustice.org/"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www.vlnmn.org/" TargetMode="External"/><Relationship Id="rId3" Type="http://schemas.openxmlformats.org/officeDocument/2006/relationships/hyperlink" Target="https://www.hjcmn.org/" TargetMode="External"/><Relationship Id="rId7" Type="http://schemas.openxmlformats.org/officeDocument/2006/relationships/hyperlink" Target="https://www.inquilinxsunidxs.org/" TargetMode="External"/><Relationship Id="rId2" Type="http://schemas.openxmlformats.org/officeDocument/2006/relationships/hyperlink" Target="https://homelinemn.org/" TargetMode="External"/><Relationship Id="rId1" Type="http://schemas.openxmlformats.org/officeDocument/2006/relationships/slideLayout" Target="../slideLayouts/slideLayout2.xml"/><Relationship Id="rId6" Type="http://schemas.openxmlformats.org/officeDocument/2006/relationships/hyperlink" Target="https://www.lawyerscommittee.org/" TargetMode="External"/><Relationship Id="rId5" Type="http://schemas.openxmlformats.org/officeDocument/2006/relationships/hyperlink" Target="https://mylegalaid.org/" TargetMode="External"/><Relationship Id="rId10" Type="http://schemas.openxmlformats.org/officeDocument/2006/relationships/hyperlink" Target="https://nlihc.org/" TargetMode="External"/><Relationship Id="rId4" Type="http://schemas.openxmlformats.org/officeDocument/2006/relationships/hyperlink" Target="http://povertylaw.homestead.com/HousingLawinMinnesota.html" TargetMode="External"/><Relationship Id="rId9" Type="http://schemas.openxmlformats.org/officeDocument/2006/relationships/hyperlink" Target="https://www.nhlp.org/"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n.gov/portal/government/local/counties/" TargetMode="External"/><Relationship Id="rId13" Type="http://schemas.openxmlformats.org/officeDocument/2006/relationships/hyperlink" Target="https://www.house.gov/" TargetMode="External"/><Relationship Id="rId3" Type="http://schemas.openxmlformats.org/officeDocument/2006/relationships/hyperlink" Target="http://www.ag.state.mn.us/" TargetMode="External"/><Relationship Id="rId7" Type="http://schemas.openxmlformats.org/officeDocument/2006/relationships/hyperlink" Target="https://www.house.leg.state.mn.us/members/" TargetMode="External"/><Relationship Id="rId12" Type="http://schemas.openxmlformats.org/officeDocument/2006/relationships/hyperlink" Target="https://www.senate.gov/" TargetMode="External"/><Relationship Id="rId2" Type="http://schemas.openxmlformats.org/officeDocument/2006/relationships/hyperlink" Target="https://mn.gov/governor/about/timwalz/" TargetMode="External"/><Relationship Id="rId16" Type="http://schemas.openxmlformats.org/officeDocument/2006/relationships/hyperlink" Target="https://www.mncourts.gov/Find-Courts.aspx" TargetMode="External"/><Relationship Id="rId1" Type="http://schemas.openxmlformats.org/officeDocument/2006/relationships/slideLayout" Target="../slideLayouts/slideLayout2.xml"/><Relationship Id="rId6" Type="http://schemas.openxmlformats.org/officeDocument/2006/relationships/hyperlink" Target="https://www.senate.mn/" TargetMode="External"/><Relationship Id="rId11" Type="http://schemas.openxmlformats.org/officeDocument/2006/relationships/hyperlink" Target="https://www.whitehouse.gov/" TargetMode="External"/><Relationship Id="rId5" Type="http://schemas.openxmlformats.org/officeDocument/2006/relationships/hyperlink" Target="https://mn.gov/mdhr/about/staff/commissioner.jsp" TargetMode="External"/><Relationship Id="rId15" Type="http://schemas.openxmlformats.org/officeDocument/2006/relationships/hyperlink" Target="https://www.hud.gov/" TargetMode="External"/><Relationship Id="rId10" Type="http://schemas.openxmlformats.org/officeDocument/2006/relationships/hyperlink" Target="https://www.mncourts.gov/SupremeCourt.aspx" TargetMode="External"/><Relationship Id="rId4" Type="http://schemas.openxmlformats.org/officeDocument/2006/relationships/hyperlink" Target="http://www.mnhousing.gov/sites/np/leadership" TargetMode="External"/><Relationship Id="rId9" Type="http://schemas.openxmlformats.org/officeDocument/2006/relationships/hyperlink" Target="https://mn.gov/portal/government/local/cities/" TargetMode="External"/><Relationship Id="rId14" Type="http://schemas.openxmlformats.org/officeDocument/2006/relationships/hyperlink" Target="https://www.cdc.gov/"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povertylaw.homestead.com/Biolarrymcdonough.html" TargetMode="External"/><Relationship Id="rId2" Type="http://schemas.openxmlformats.org/officeDocument/2006/relationships/hyperlink" Target="mailto:mcdon056@umn.edu" TargetMode="External"/><Relationship Id="rId1" Type="http://schemas.openxmlformats.org/officeDocument/2006/relationships/slideLayout" Target="../slideLayouts/slideLayout2.xml"/><Relationship Id="rId4" Type="http://schemas.openxmlformats.org/officeDocument/2006/relationships/hyperlink" Target="http://povertylaw.homestead.com/HousingLawinMinnesota.html"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mn.gov/governor/assets/EO%2020-79%20Final%20Signed%20and%20Filed%20%28002%29_tcm1055-440501.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hyperlink" Target="https://www.cdc.gov/coronavirus/2019-ncov/downloads/eviction-moratoria-order-faqs.pdf" TargetMode="External"/><Relationship Id="rId7" Type="http://schemas.openxmlformats.org/officeDocument/2006/relationships/slide" Target="slide6.xml"/><Relationship Id="rId2" Type="http://schemas.openxmlformats.org/officeDocument/2006/relationships/hyperlink" Target="https://www.cdc.gov/coronavirus/2019-ncov/covid-eviction-declaration.html"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www.cnet.com/personal-finance/biden-eviction-moratorium-what-renters-should-know-if-ban-extends-to-sept-30/" TargetMode="External"/><Relationship Id="rId4" Type="http://schemas.openxmlformats.org/officeDocument/2006/relationships/hyperlink" Target="https://www.cdc.gov/media/releases/2021/s0121-eviction-moratorium.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nhlp.org/wp-content/uploads/CDC-FAQ-for-Renters.pdf" TargetMode="External"/><Relationship Id="rId2" Type="http://schemas.openxmlformats.org/officeDocument/2006/relationships/hyperlink" Target="https://www.nhlp.org/campaign/protecting-renter-and-homeowner-rights-during-our-national-health-crisis-2/" TargetMode="External"/><Relationship Id="rId1" Type="http://schemas.openxmlformats.org/officeDocument/2006/relationships/slideLayout" Target="../slideLayouts/slideLayout2.xml"/><Relationship Id="rId5" Type="http://schemas.openxmlformats.org/officeDocument/2006/relationships/hyperlink" Target="https://nlihc.org/sites/default/files/Overview-of-National-Eviction-Moratorium.pdf" TargetMode="External"/><Relationship Id="rId4" Type="http://schemas.openxmlformats.org/officeDocument/2006/relationships/hyperlink" Target="https://nlihc.org/coronavirus-and-housing-homelessness/national-eviction-moratoriu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library.nclc.org/sec-4024-temporary-moratorium-eviction-filing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library.nclc.org/major-consumer-protections-announced-response-covid-19#content-1"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revisor.mn.gov/laws/2020/0/Session+Law/Chapter/7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revisor.mn.gov/laws/2021/0/Session+Law/Chapter/3/"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ssrn.com/abstract=373957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3124200"/>
          </a:xfrm>
        </p:spPr>
        <p:txBody>
          <a:bodyPr>
            <a:normAutofit/>
          </a:bodyPr>
          <a:lstStyle/>
          <a:p>
            <a:endParaRPr lang="en-US" dirty="0"/>
          </a:p>
          <a:p>
            <a:endParaRPr lang="en-US" dirty="0"/>
          </a:p>
          <a:p>
            <a:r>
              <a:rPr lang="en-US" dirty="0"/>
              <a:t>Lawrence R. McDonough </a:t>
            </a:r>
          </a:p>
          <a:p>
            <a:r>
              <a:rPr lang="en-US" dirty="0"/>
              <a:t>Attorney at Law </a:t>
            </a:r>
          </a:p>
          <a:p>
            <a:endParaRPr lang="en-US" dirty="0"/>
          </a:p>
          <a:p>
            <a:r>
              <a:rPr lang="en-US" dirty="0"/>
              <a:t>March 23, 2021</a:t>
            </a:r>
          </a:p>
          <a:p>
            <a:endParaRPr lang="en-US" dirty="0"/>
          </a:p>
          <a:p>
            <a:r>
              <a:rPr lang="en-US" dirty="0"/>
              <a:t>Presented to </a:t>
            </a:r>
          </a:p>
          <a:p>
            <a:r>
              <a:rPr lang="en-US" dirty="0"/>
              <a:t>the Minnesota State Bar Association Access to Justice Committee </a:t>
            </a:r>
          </a:p>
        </p:txBody>
      </p:sp>
      <p:sp>
        <p:nvSpPr>
          <p:cNvPr id="2" name="Title 1"/>
          <p:cNvSpPr>
            <a:spLocks noGrp="1"/>
          </p:cNvSpPr>
          <p:nvPr>
            <p:ph type="ctrTitle"/>
          </p:nvPr>
        </p:nvSpPr>
        <p:spPr>
          <a:xfrm>
            <a:off x="685800" y="914400"/>
            <a:ext cx="7772400" cy="1143000"/>
          </a:xfrm>
        </p:spPr>
        <p:txBody>
          <a:bodyPr>
            <a:noAutofit/>
          </a:bodyPr>
          <a:lstStyle/>
          <a:p>
            <a:r>
              <a:rPr lang="en-US" sz="3200" dirty="0"/>
              <a:t>Eviction Estimates </a:t>
            </a:r>
            <a:br>
              <a:rPr lang="en-US" sz="3200" dirty="0"/>
            </a:br>
            <a:r>
              <a:rPr lang="en-US" sz="3200" dirty="0"/>
              <a:t>When Minnesota Reopens</a:t>
            </a:r>
          </a:p>
        </p:txBody>
      </p:sp>
    </p:spTree>
    <p:extLst>
      <p:ext uri="{BB962C8B-B14F-4D97-AF65-F5344CB8AC3E}">
        <p14:creationId xmlns:p14="http://schemas.microsoft.com/office/powerpoint/2010/main" val="1250720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B6034-6DD6-4DF7-9C40-9DE4C992C1FE}"/>
              </a:ext>
            </a:extLst>
          </p:cNvPr>
          <p:cNvSpPr>
            <a:spLocks noGrp="1"/>
          </p:cNvSpPr>
          <p:nvPr>
            <p:ph type="title"/>
          </p:nvPr>
        </p:nvSpPr>
        <p:spPr>
          <a:xfrm>
            <a:off x="301752" y="228600"/>
            <a:ext cx="8534400" cy="914400"/>
          </a:xfrm>
        </p:spPr>
        <p:txBody>
          <a:bodyPr>
            <a:normAutofit fontScale="90000"/>
          </a:bodyPr>
          <a:lstStyle/>
          <a:p>
            <a:r>
              <a:rPr lang="en-US" dirty="0"/>
              <a:t>Health Impact of Evictions </a:t>
            </a:r>
            <a:br>
              <a:rPr lang="en-US" dirty="0"/>
            </a:br>
            <a:r>
              <a:rPr lang="en-US" dirty="0"/>
              <a:t>During the Pandemic </a:t>
            </a:r>
          </a:p>
        </p:txBody>
      </p:sp>
      <p:sp>
        <p:nvSpPr>
          <p:cNvPr id="3" name="Content Placeholder 2">
            <a:extLst>
              <a:ext uri="{FF2B5EF4-FFF2-40B4-BE49-F238E27FC236}">
                <a16:creationId xmlns:a16="http://schemas.microsoft.com/office/drawing/2014/main" id="{E90C2EDD-AD43-4FAC-AE13-EBE76DB16625}"/>
              </a:ext>
            </a:extLst>
          </p:cNvPr>
          <p:cNvSpPr>
            <a:spLocks noGrp="1"/>
          </p:cNvSpPr>
          <p:nvPr>
            <p:ph sz="quarter" idx="1"/>
          </p:nvPr>
        </p:nvSpPr>
        <p:spPr/>
        <p:txBody>
          <a:bodyPr>
            <a:normAutofit fontScale="85000" lnSpcReduction="20000"/>
          </a:bodyPr>
          <a:lstStyle/>
          <a:p>
            <a:r>
              <a:rPr lang="en-US" dirty="0"/>
              <a:t>The study included a table of estimated infections and deaths in states that ended their eviction suspensions. Texas topped the list with estimates of 148,530 infections and 4,456 deaths. </a:t>
            </a:r>
            <a:r>
              <a:rPr lang="en-US" i="1" dirty="0"/>
              <a:t>Id. </a:t>
            </a:r>
            <a:r>
              <a:rPr lang="en-US" dirty="0"/>
              <a:t>at 14. </a:t>
            </a:r>
          </a:p>
          <a:p>
            <a:endParaRPr lang="en-US" dirty="0"/>
          </a:p>
          <a:p>
            <a:r>
              <a:rPr lang="en-US" sz="2800" dirty="0"/>
              <a:t>Study co-author Dr. Leifheit has estimated infections prevented and lives saved between May and September in states that maintained their eviction suspensions. </a:t>
            </a:r>
            <a:r>
              <a:rPr lang="en-US" sz="2800" b="1" i="1" dirty="0"/>
              <a:t>For Minnesota, she estimated 22,200 cases prevented and 680 lives saved.</a:t>
            </a:r>
          </a:p>
          <a:p>
            <a:endParaRPr lang="en-US" sz="2800" dirty="0"/>
          </a:p>
          <a:p>
            <a:r>
              <a:rPr lang="en-US" sz="2800" dirty="0"/>
              <a:t>K. Leifheit, </a:t>
            </a:r>
            <a:r>
              <a:rPr lang="en-US" sz="2800" i="1" dirty="0"/>
              <a:t>State-level COVID-19 Cases and Deaths Associated with Eviction Moratoriums </a:t>
            </a:r>
            <a:r>
              <a:rPr lang="en-US" sz="2800" dirty="0"/>
              <a:t>(Dec. 2020) </a:t>
            </a:r>
            <a:r>
              <a:rPr lang="en-US" sz="2800" dirty="0">
                <a:hlinkClick r:id="rId2"/>
              </a:rPr>
              <a:t>https://drive.google.com/file/d/1x8qezy_mXiaw7eKsU_D9zQnQYY0YMfgP/view</a:t>
            </a:r>
            <a:endParaRPr lang="en-US" sz="2800" dirty="0"/>
          </a:p>
          <a:p>
            <a:r>
              <a:rPr lang="en-US" sz="2800" dirty="0"/>
              <a:t>(viewed Jan. 12, 2021) </a:t>
            </a:r>
            <a:endParaRPr lang="en-US" dirty="0"/>
          </a:p>
        </p:txBody>
      </p:sp>
    </p:spTree>
    <p:extLst>
      <p:ext uri="{BB962C8B-B14F-4D97-AF65-F5344CB8AC3E}">
        <p14:creationId xmlns:p14="http://schemas.microsoft.com/office/powerpoint/2010/main" val="4207831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763D6-F079-4545-9856-84940C47F754}"/>
              </a:ext>
            </a:extLst>
          </p:cNvPr>
          <p:cNvSpPr>
            <a:spLocks noGrp="1"/>
          </p:cNvSpPr>
          <p:nvPr>
            <p:ph type="title"/>
          </p:nvPr>
        </p:nvSpPr>
        <p:spPr>
          <a:xfrm>
            <a:off x="301752" y="228600"/>
            <a:ext cx="8534400" cy="838200"/>
          </a:xfrm>
        </p:spPr>
        <p:txBody>
          <a:bodyPr>
            <a:normAutofit fontScale="90000"/>
          </a:bodyPr>
          <a:lstStyle/>
          <a:p>
            <a:r>
              <a:rPr lang="en-US" dirty="0"/>
              <a:t>Health Impact of Evictions </a:t>
            </a:r>
            <a:br>
              <a:rPr lang="en-US" dirty="0"/>
            </a:br>
            <a:r>
              <a:rPr lang="en-US" dirty="0"/>
              <a:t>During the Pandemic </a:t>
            </a:r>
          </a:p>
        </p:txBody>
      </p:sp>
      <p:sp>
        <p:nvSpPr>
          <p:cNvPr id="3" name="Content Placeholder 2">
            <a:extLst>
              <a:ext uri="{FF2B5EF4-FFF2-40B4-BE49-F238E27FC236}">
                <a16:creationId xmlns:a16="http://schemas.microsoft.com/office/drawing/2014/main" id="{91FB93DE-AF22-4029-A745-D25988ADEF50}"/>
              </a:ext>
            </a:extLst>
          </p:cNvPr>
          <p:cNvSpPr>
            <a:spLocks noGrp="1"/>
          </p:cNvSpPr>
          <p:nvPr>
            <p:ph sz="quarter" idx="1"/>
          </p:nvPr>
        </p:nvSpPr>
        <p:spPr/>
        <p:txBody>
          <a:bodyPr>
            <a:noAutofit/>
          </a:bodyPr>
          <a:lstStyle/>
          <a:p>
            <a:r>
              <a:rPr lang="en-US" sz="2000" dirty="0"/>
              <a:t>The estimated 22,200 cases prevented and 680 lives saved by Emergency Executive Order 20-79 in Minnesota does not cover the fall of 2020 when many states saw dramatic increases in infections and deaths. </a:t>
            </a:r>
          </a:p>
          <a:p>
            <a:endParaRPr lang="en-US" sz="2000" i="1" dirty="0"/>
          </a:p>
          <a:p>
            <a:r>
              <a:rPr lang="en-US" sz="2000" i="1" dirty="0"/>
              <a:t>Coronavirus in the U.S.: Latest Map and Case Count </a:t>
            </a:r>
            <a:r>
              <a:rPr lang="en-US" sz="2000" dirty="0"/>
              <a:t>(New York Times Dec. 15, 2020) </a:t>
            </a:r>
            <a:r>
              <a:rPr lang="en-US" sz="2000" dirty="0">
                <a:hlinkClick r:id="rId2"/>
              </a:rPr>
              <a:t>https://www.nytimes.com/interactive/2020/us/coronavirus-us-cases.html</a:t>
            </a:r>
            <a:endParaRPr lang="en-US" sz="2000" dirty="0"/>
          </a:p>
          <a:p>
            <a:r>
              <a:rPr lang="en-US" sz="2000" dirty="0"/>
              <a:t>(viewed Jan. 12, 2021)</a:t>
            </a:r>
          </a:p>
          <a:p>
            <a:endParaRPr lang="en-US" sz="2000" dirty="0"/>
          </a:p>
          <a:p>
            <a:r>
              <a:rPr lang="en-US" sz="2000" dirty="0"/>
              <a:t>During the time span of the study, in Minnesota, from March 24, when the first Emergency Executive Order suspending evictions began, through September 3, Minnesota saw 1,834 deaths and 80,704 positive cases in just over 5 months. </a:t>
            </a:r>
          </a:p>
          <a:p>
            <a:endParaRPr lang="en-US" sz="2000" dirty="0"/>
          </a:p>
          <a:p>
            <a:r>
              <a:rPr lang="en-US" sz="2000" dirty="0"/>
              <a:t>Situation Update for COVID-19 (Minnesota Department of Health - viewed January 12, 2021).</a:t>
            </a:r>
          </a:p>
          <a:p>
            <a:r>
              <a:rPr lang="en-US" sz="2000" dirty="0">
                <a:hlinkClick r:id="rId3"/>
              </a:rPr>
              <a:t>https://www.health.state.mn.us/diseases/coronavirus/situation.html</a:t>
            </a:r>
            <a:endParaRPr lang="en-US" sz="2000" dirty="0"/>
          </a:p>
          <a:p>
            <a:endParaRPr lang="en-US" sz="2000" dirty="0"/>
          </a:p>
        </p:txBody>
      </p:sp>
    </p:spTree>
    <p:extLst>
      <p:ext uri="{BB962C8B-B14F-4D97-AF65-F5344CB8AC3E}">
        <p14:creationId xmlns:p14="http://schemas.microsoft.com/office/powerpoint/2010/main" val="3281516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5A08A-490B-43B4-BCB2-73D44D88A19B}"/>
              </a:ext>
            </a:extLst>
          </p:cNvPr>
          <p:cNvSpPr>
            <a:spLocks noGrp="1"/>
          </p:cNvSpPr>
          <p:nvPr>
            <p:ph type="title"/>
          </p:nvPr>
        </p:nvSpPr>
        <p:spPr>
          <a:xfrm>
            <a:off x="301752" y="228600"/>
            <a:ext cx="8534400" cy="914400"/>
          </a:xfrm>
        </p:spPr>
        <p:txBody>
          <a:bodyPr>
            <a:normAutofit fontScale="90000"/>
          </a:bodyPr>
          <a:lstStyle/>
          <a:p>
            <a:r>
              <a:rPr lang="en-US" dirty="0"/>
              <a:t>Health Impact of Evictions </a:t>
            </a:r>
            <a:br>
              <a:rPr lang="en-US" dirty="0"/>
            </a:br>
            <a:r>
              <a:rPr lang="en-US" dirty="0"/>
              <a:t>During the Pandemic </a:t>
            </a:r>
          </a:p>
        </p:txBody>
      </p:sp>
      <p:sp>
        <p:nvSpPr>
          <p:cNvPr id="3" name="Content Placeholder 2">
            <a:extLst>
              <a:ext uri="{FF2B5EF4-FFF2-40B4-BE49-F238E27FC236}">
                <a16:creationId xmlns:a16="http://schemas.microsoft.com/office/drawing/2014/main" id="{51EE8AFC-6762-4C35-99B8-A4771AF9CAE6}"/>
              </a:ext>
            </a:extLst>
          </p:cNvPr>
          <p:cNvSpPr>
            <a:spLocks noGrp="1"/>
          </p:cNvSpPr>
          <p:nvPr>
            <p:ph sz="quarter" idx="1"/>
          </p:nvPr>
        </p:nvSpPr>
        <p:spPr/>
        <p:txBody>
          <a:bodyPr>
            <a:normAutofit fontScale="85000" lnSpcReduction="20000"/>
          </a:bodyPr>
          <a:lstStyle/>
          <a:p>
            <a:r>
              <a:rPr lang="en-US" dirty="0"/>
              <a:t>From September 4 through January 4, Minnesota saw another 3608 deaths and 342,455 positive cases in 4 months, or twice as many deaths and over four times as many positive cases, for a total of 5,443 deaths and 429,022 positive cases.</a:t>
            </a:r>
          </a:p>
          <a:p>
            <a:endParaRPr lang="en-US" dirty="0"/>
          </a:p>
          <a:p>
            <a:r>
              <a:rPr lang="en-US" dirty="0"/>
              <a:t>Situation Update for COVID-19 (Minnesota Department of Health - viewed January 12, 2021).</a:t>
            </a:r>
          </a:p>
          <a:p>
            <a:r>
              <a:rPr lang="en-US" dirty="0">
                <a:hlinkClick r:id="rId2"/>
              </a:rPr>
              <a:t>https://www.health.state.mn.us/diseases/coronavirus/situation.html</a:t>
            </a:r>
            <a:endParaRPr lang="en-US" dirty="0"/>
          </a:p>
          <a:p>
            <a:endParaRPr lang="en-US" dirty="0"/>
          </a:p>
          <a:p>
            <a:r>
              <a:rPr lang="en-US" b="1" i="1" dirty="0"/>
              <a:t>It is reasonable to add twice as many saved lives and four times as many positive cases prevented to the summer estimate, totaling potentially </a:t>
            </a:r>
            <a:r>
              <a:rPr lang="en-US" b="1" i="1" u="sng" dirty="0"/>
              <a:t>2,040 lives saved and 111,000 positive cases prevented</a:t>
            </a:r>
            <a:r>
              <a:rPr lang="en-US" b="1" i="1" dirty="0"/>
              <a:t> in Minnesota by Emergency Executive Order 20-79 through January 4, 2021.</a:t>
            </a:r>
            <a:endParaRPr lang="en-US" dirty="0"/>
          </a:p>
          <a:p>
            <a:endParaRPr lang="en-US" dirty="0"/>
          </a:p>
        </p:txBody>
      </p:sp>
    </p:spTree>
    <p:extLst>
      <p:ext uri="{BB962C8B-B14F-4D97-AF65-F5344CB8AC3E}">
        <p14:creationId xmlns:p14="http://schemas.microsoft.com/office/powerpoint/2010/main" val="3580865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Evictions before the Pandemic</a:t>
            </a:r>
          </a:p>
        </p:txBody>
      </p:sp>
      <p:sp>
        <p:nvSpPr>
          <p:cNvPr id="3" name="Content Placeholder 2"/>
          <p:cNvSpPr>
            <a:spLocks noGrp="1"/>
          </p:cNvSpPr>
          <p:nvPr>
            <p:ph sz="quarter" idx="1"/>
          </p:nvPr>
        </p:nvSpPr>
        <p:spPr>
          <a:xfrm>
            <a:off x="301752" y="1447800"/>
            <a:ext cx="8503920" cy="4651248"/>
          </a:xfrm>
        </p:spPr>
        <p:txBody>
          <a:bodyPr>
            <a:noAutofit/>
          </a:bodyPr>
          <a:lstStyle/>
          <a:p>
            <a:pPr marL="285750" indent="-285750">
              <a:buFont typeface="Arial" panose="020B0604020202020204" pitchFamily="34" charset="0"/>
              <a:buChar char="•"/>
            </a:pPr>
            <a:r>
              <a:rPr lang="en-US" sz="1400" dirty="0"/>
              <a:t>Statewide: 16,000 (1,333 per month)</a:t>
            </a:r>
          </a:p>
          <a:p>
            <a:pPr marL="285750" indent="-285750">
              <a:buFont typeface="Arial" panose="020B0604020202020204" pitchFamily="34" charset="0"/>
              <a:buChar char="•"/>
            </a:pPr>
            <a:r>
              <a:rPr lang="en-US" sz="1400" dirty="0"/>
              <a:t>Hennepin County 6,000 (500 per month) </a:t>
            </a:r>
          </a:p>
          <a:p>
            <a:pPr marL="285750" indent="-285750">
              <a:buFont typeface="Arial" panose="020B0604020202020204" pitchFamily="34" charset="0"/>
              <a:buChar char="•"/>
            </a:pPr>
            <a:r>
              <a:rPr lang="en-US" sz="1400" dirty="0"/>
              <a:t>Tenth Judicial District - Anoka County: 1080 (90 per month)</a:t>
            </a:r>
          </a:p>
          <a:p>
            <a:pPr marL="285750" indent="-285750">
              <a:buFont typeface="Arial" panose="020B0604020202020204" pitchFamily="34" charset="0"/>
              <a:buChar char="•"/>
            </a:pPr>
            <a:r>
              <a:rPr lang="en-US" sz="1400" dirty="0"/>
              <a:t>Third Judicial District - 1050 (88 per month), with the highest numbers in Olmsted County (377, or 31 per month), Winona County (123, or 10 per month), Mower County (121, or 10 per month), and Steele County (108, or 9 per month)</a:t>
            </a:r>
          </a:p>
          <a:p>
            <a:pPr marL="285750" indent="-285750">
              <a:buFont typeface="Arial" panose="020B0604020202020204" pitchFamily="34" charset="0"/>
              <a:buChar char="•"/>
            </a:pPr>
            <a:r>
              <a:rPr lang="en-US" sz="1400" dirty="0"/>
              <a:t>Ninth Judicial District - 574 (48 per month), with the highest numbers in Crow Wing County (139, or 12 per month), Beltrami County (94, or 8 per month), Itasca County (91, or 8 per month), and Polk County (70, or 6 per month).</a:t>
            </a:r>
          </a:p>
          <a:p>
            <a:pPr marL="285750" indent="-285750">
              <a:buFont typeface="Arial" panose="020B0604020202020204" pitchFamily="34" charset="0"/>
              <a:buChar char="•"/>
            </a:pPr>
            <a:r>
              <a:rPr lang="en-US" sz="1400" dirty="0"/>
              <a:t>One year later, around that many are on hold. Some tenants have moved, some tenants have negotiated with their landlords, some tenants have received assistance, and some landlords were able to file eviction actions within the exceptions of Emergency Executive Order 20-79, perhaps lowering the number, if the economy is ignored. </a:t>
            </a:r>
            <a:r>
              <a:rPr lang="en-US" sz="1400" b="1" i="1" dirty="0"/>
              <a:t>But, what about economy?</a:t>
            </a:r>
            <a:endParaRPr lang="en-US" sz="1200" b="1" i="1" dirty="0"/>
          </a:p>
          <a:p>
            <a:r>
              <a:rPr lang="en-US" sz="1200" dirty="0"/>
              <a:t>Citations:</a:t>
            </a:r>
          </a:p>
          <a:p>
            <a:pPr marL="342900" indent="-342900">
              <a:buFont typeface="Arial" panose="020B0604020202020204" pitchFamily="34" charset="0"/>
              <a:buChar char="•"/>
            </a:pPr>
            <a:r>
              <a:rPr lang="en-US" sz="1200" dirty="0"/>
              <a:t>S. Spaid, </a:t>
            </a:r>
            <a:r>
              <a:rPr lang="en-US" sz="1200" i="1" dirty="0"/>
              <a:t>Evictions in Greater Minnesota Report</a:t>
            </a:r>
            <a:r>
              <a:rPr lang="en-US" sz="1200" dirty="0"/>
              <a:t> at 2 (HOME Line June 1, 2018) </a:t>
            </a:r>
            <a:r>
              <a:rPr lang="en-US" sz="1200" dirty="0">
                <a:hlinkClick r:id="rId2"/>
              </a:rPr>
              <a:t>https://homelinemn.org/wp-content/uploads/2018/06/Evictions-in-Greater-Minnesota-Report-with-Appendix.pdf</a:t>
            </a:r>
            <a:endParaRPr lang="en-US" sz="1200" dirty="0"/>
          </a:p>
          <a:p>
            <a:pPr marL="342900" indent="-342900">
              <a:buFont typeface="Arial" panose="020B0604020202020204" pitchFamily="34" charset="0"/>
              <a:buChar char="•"/>
            </a:pPr>
            <a:r>
              <a:rPr lang="en-US" sz="1200" dirty="0"/>
              <a:t>A. Holdener, et. al, Eviction and Homelessness in Hennepin County, at 2 (Hubert H. Humphrey School of Public Affairs May 19, 2018) </a:t>
            </a:r>
            <a:r>
              <a:rPr lang="en-US" sz="1200" dirty="0">
                <a:hlinkClick r:id="rId3"/>
              </a:rPr>
              <a:t>https://cdn2.hubspot.net/hubfs/4408380/PDF/Eviction-Reports-Articles-Cities-States/Minnesota_humphrey-report-eviction-homelessness-may-2018.pdf</a:t>
            </a:r>
            <a:endParaRPr lang="en-US" sz="1200" dirty="0"/>
          </a:p>
          <a:p>
            <a:pPr marL="342900" indent="-342900">
              <a:buFont typeface="Arial" panose="020B0604020202020204" pitchFamily="34" charset="0"/>
              <a:buChar char="•"/>
            </a:pPr>
            <a:r>
              <a:rPr lang="en-US" sz="1200" dirty="0"/>
              <a:t>Email from John Murphy, Anoka County Law Library Director, to Lawrence McDonough (Oct. 26, 2020)</a:t>
            </a:r>
          </a:p>
          <a:p>
            <a:pPr marL="342900" indent="-342900">
              <a:buFont typeface="Arial" panose="020B0604020202020204" pitchFamily="34" charset="0"/>
              <a:buChar char="•"/>
            </a:pPr>
            <a:r>
              <a:rPr lang="en-US" sz="1200" dirty="0"/>
              <a:t>Email from Angie Hutchins, Third Judicial District Deputy District Administrator, to Lawrence McDonough (Jan. 14, 2121)</a:t>
            </a:r>
          </a:p>
          <a:p>
            <a:pPr marL="342900" indent="-342900">
              <a:buFont typeface="Arial" panose="020B0604020202020204" pitchFamily="34" charset="0"/>
              <a:buChar char="•"/>
            </a:pPr>
            <a:r>
              <a:rPr lang="en-US" sz="1200" i="1" dirty="0"/>
              <a:t>Pandemic Eviction Filings &gt; March 24, 2020 through December 18, 2020</a:t>
            </a:r>
            <a:r>
              <a:rPr lang="en-US" sz="1200" dirty="0"/>
              <a:t> (Minn. Dist. Ct. 9th Dist. Dec. 18, 2020)</a:t>
            </a:r>
          </a:p>
          <a:p>
            <a:endParaRPr lang="en-US" sz="1200" dirty="0"/>
          </a:p>
          <a:p>
            <a:endParaRPr lang="en-US" sz="2000" dirty="0"/>
          </a:p>
        </p:txBody>
      </p:sp>
    </p:spTree>
    <p:extLst>
      <p:ext uri="{BB962C8B-B14F-4D97-AF65-F5344CB8AC3E}">
        <p14:creationId xmlns:p14="http://schemas.microsoft.com/office/powerpoint/2010/main" val="833200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80"/>
        <p:cNvGrpSpPr/>
        <p:nvPr/>
      </p:nvGrpSpPr>
      <p:grpSpPr>
        <a:xfrm>
          <a:off x="0" y="0"/>
          <a:ext cx="0" cy="0"/>
          <a:chOff x="0" y="0"/>
          <a:chExt cx="0" cy="0"/>
        </a:xfrm>
      </p:grpSpPr>
      <p:sp>
        <p:nvSpPr>
          <p:cNvPr id="481" name="Google Shape;481;p52"/>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Unemployment</a:t>
            </a:r>
            <a:endParaRPr dirty="0"/>
          </a:p>
        </p:txBody>
      </p:sp>
      <p:sp>
        <p:nvSpPr>
          <p:cNvPr id="482" name="Google Shape;482;p52"/>
          <p:cNvSpPr txBox="1">
            <a:spLocks noGrp="1"/>
          </p:cNvSpPr>
          <p:nvPr>
            <p:ph type="body" idx="1"/>
          </p:nvPr>
        </p:nvSpPr>
        <p:spPr>
          <a:xfrm>
            <a:off x="301752" y="1524000"/>
            <a:ext cx="8503920" cy="4572000"/>
          </a:xfrm>
          <a:prstGeom prst="rect">
            <a:avLst/>
          </a:prstGeom>
          <a:noFill/>
          <a:ln>
            <a:noFill/>
          </a:ln>
        </p:spPr>
        <p:txBody>
          <a:bodyPr spcFirstLastPara="1" wrap="square" lIns="91425" tIns="45700" rIns="91425" bIns="45700" anchor="t" anchorCtr="0">
            <a:noAutofit/>
          </a:bodyPr>
          <a:lstStyle/>
          <a:p>
            <a:pPr lvl="0">
              <a:spcBef>
                <a:spcPts val="400"/>
              </a:spcBef>
              <a:buSzPts val="1700"/>
            </a:pPr>
            <a:r>
              <a:rPr lang="en-US" sz="2000" dirty="0"/>
              <a:t>Unemployment is high. </a:t>
            </a:r>
          </a:p>
          <a:p>
            <a:pPr lvl="0">
              <a:spcBef>
                <a:spcPts val="400"/>
              </a:spcBef>
              <a:buSzPts val="1700"/>
            </a:pPr>
            <a:endParaRPr lang="en-US" sz="2000" dirty="0"/>
          </a:p>
          <a:p>
            <a:pPr lvl="0">
              <a:spcBef>
                <a:spcPts val="400"/>
              </a:spcBef>
              <a:buSzPts val="1700"/>
            </a:pPr>
            <a:r>
              <a:rPr lang="en-US" sz="2000" dirty="0"/>
              <a:t>The Minnesota unemployment rate in January 2021 was 4.5%, down from 7.6% in July 2020 and 11.3% in May 2020, but still up from 3.5% in March 2020.</a:t>
            </a:r>
          </a:p>
          <a:p>
            <a:pPr lvl="0">
              <a:spcBef>
                <a:spcPts val="400"/>
              </a:spcBef>
              <a:buSzPts val="1700"/>
            </a:pPr>
            <a:endParaRPr sz="2000" dirty="0"/>
          </a:p>
          <a:p>
            <a:pPr marL="0" lvl="0" indent="0" algn="l" rtl="0">
              <a:spcBef>
                <a:spcPts val="400"/>
              </a:spcBef>
              <a:spcAft>
                <a:spcPts val="0"/>
              </a:spcAft>
              <a:buSzPts val="1700"/>
              <a:buNone/>
            </a:pPr>
            <a:r>
              <a:rPr lang="en-US" sz="1900" dirty="0"/>
              <a:t>Resources:</a:t>
            </a:r>
            <a:endParaRPr sz="1900" dirty="0"/>
          </a:p>
          <a:p>
            <a:pPr marL="285750" lvl="0" indent="-285750">
              <a:spcBef>
                <a:spcPts val="400"/>
              </a:spcBef>
              <a:buSzPts val="1700"/>
              <a:buFont typeface="Arial" panose="020B0604020202020204" pitchFamily="34" charset="0"/>
              <a:buChar char="•"/>
            </a:pPr>
            <a:r>
              <a:rPr lang="en-US" sz="1800" i="1" dirty="0"/>
              <a:t>State and National Employment and Unemployment Current Data </a:t>
            </a:r>
            <a:r>
              <a:rPr lang="en-US" sz="1800" dirty="0"/>
              <a:t>(Minnesota Department of Employment and Economic Development - viewed Mar. 17, 2021) </a:t>
            </a:r>
            <a:r>
              <a:rPr lang="en-US" sz="1800" u="sng" dirty="0">
                <a:solidFill>
                  <a:schemeClr val="hlink"/>
                </a:solidFill>
                <a:hlinkClick r:id="rId3"/>
              </a:rPr>
              <a:t>https://mn.gov/deed/data/current-econ-highlights/state-national-employment.jsp</a:t>
            </a:r>
            <a:endParaRPr sz="1800" dirty="0"/>
          </a:p>
          <a:p>
            <a:pPr marL="285750" lvl="0" indent="-285750">
              <a:spcBef>
                <a:spcPts val="400"/>
              </a:spcBef>
              <a:buSzPts val="1700"/>
              <a:buFont typeface="Arial" panose="020B0604020202020204" pitchFamily="34" charset="0"/>
              <a:buChar char="•"/>
            </a:pPr>
            <a:r>
              <a:rPr lang="en-US" sz="1800" i="1" dirty="0"/>
              <a:t>Minnesota Unemployment </a:t>
            </a:r>
            <a:r>
              <a:rPr lang="en-US" sz="1800" dirty="0"/>
              <a:t>(Department of Numbers - viewed Mar. 17, 2021) </a:t>
            </a:r>
            <a:r>
              <a:rPr lang="en-US" sz="1800" u="sng" dirty="0">
                <a:solidFill>
                  <a:schemeClr val="hlink"/>
                </a:solidFill>
                <a:hlinkClick r:id="rId4"/>
              </a:rPr>
              <a:t>https://www.deptofnumbers.com/unemployment/minnesota/</a:t>
            </a:r>
            <a:endParaRPr sz="1800" u="sng" dirty="0">
              <a:solidFill>
                <a:schemeClr val="hlink"/>
              </a:solidFill>
              <a:hlinkClick r:id="rId4"/>
            </a:endParaRPr>
          </a:p>
          <a:p>
            <a:pPr marL="0" lvl="0" indent="0" algn="l" rtl="0">
              <a:spcBef>
                <a:spcPts val="400"/>
              </a:spcBef>
              <a:spcAft>
                <a:spcPts val="0"/>
              </a:spcAft>
              <a:buSzPts val="1700"/>
              <a:buNone/>
            </a:pPr>
            <a:endParaRPr sz="2000" dirty="0"/>
          </a:p>
        </p:txBody>
      </p:sp>
    </p:spTree>
    <p:extLst>
      <p:ext uri="{BB962C8B-B14F-4D97-AF65-F5344CB8AC3E}">
        <p14:creationId xmlns:p14="http://schemas.microsoft.com/office/powerpoint/2010/main" val="628552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86"/>
        <p:cNvGrpSpPr/>
        <p:nvPr/>
      </p:nvGrpSpPr>
      <p:grpSpPr>
        <a:xfrm>
          <a:off x="0" y="0"/>
          <a:ext cx="0" cy="0"/>
          <a:chOff x="0" y="0"/>
          <a:chExt cx="0" cy="0"/>
        </a:xfrm>
      </p:grpSpPr>
      <p:sp>
        <p:nvSpPr>
          <p:cNvPr id="487" name="Google Shape;487;p5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Unemployment</a:t>
            </a:r>
            <a:endParaRPr dirty="0"/>
          </a:p>
        </p:txBody>
      </p:sp>
      <p:sp>
        <p:nvSpPr>
          <p:cNvPr id="488" name="Google Shape;488;p5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fontScale="55000" lnSpcReduction="20000"/>
          </a:bodyPr>
          <a:lstStyle/>
          <a:p>
            <a:pPr marL="0" indent="0"/>
            <a:r>
              <a:rPr lang="en-US" sz="3300" dirty="0"/>
              <a:t>Minnesota cumulative unemployment insurance applicants by county from March 16 to February 23, 2021 as a share of 2019 annual labor force:</a:t>
            </a:r>
          </a:p>
          <a:p>
            <a:pPr marL="0" indent="0"/>
            <a:endParaRPr lang="en-US" sz="3300" dirty="0"/>
          </a:p>
          <a:p>
            <a:pPr indent="-457200">
              <a:buFont typeface="Arial" panose="020B0604020202020204" pitchFamily="34" charset="0"/>
              <a:buChar char="•"/>
            </a:pPr>
            <a:r>
              <a:rPr lang="en-US" sz="3300" dirty="0"/>
              <a:t>Fourth Judicial District: Hennepin County: 288,699 </a:t>
            </a:r>
            <a:r>
              <a:rPr lang="en-US" sz="3300" b="1" i="1" dirty="0"/>
              <a:t>(40.1%)</a:t>
            </a:r>
            <a:r>
              <a:rPr lang="en-US" sz="3300" dirty="0"/>
              <a:t> of 711,530</a:t>
            </a:r>
          </a:p>
          <a:p>
            <a:pPr indent="-457200">
              <a:buFont typeface="Arial" panose="020B0604020202020204" pitchFamily="34" charset="0"/>
              <a:buChar char="•"/>
            </a:pPr>
            <a:r>
              <a:rPr lang="en-US" sz="3300" dirty="0"/>
              <a:t>Seventh Judicial District: Stearns County - 35,059 of </a:t>
            </a:r>
            <a:r>
              <a:rPr lang="en-US" sz="3300" b="1" i="1" dirty="0"/>
              <a:t>(38.1%) </a:t>
            </a:r>
            <a:r>
              <a:rPr lang="en-US" sz="3300" dirty="0"/>
              <a:t>92,043, Clay County - 5,486 of </a:t>
            </a:r>
            <a:r>
              <a:rPr lang="en-US" sz="3300" b="1" i="1" dirty="0"/>
              <a:t>(15.1%)</a:t>
            </a:r>
            <a:r>
              <a:rPr lang="en-US" sz="3300" i="1" dirty="0"/>
              <a:t> </a:t>
            </a:r>
            <a:r>
              <a:rPr lang="en-US" sz="3300" dirty="0"/>
              <a:t>36,336, Benton County - 9,860 of </a:t>
            </a:r>
            <a:r>
              <a:rPr lang="en-US" sz="3300" b="1" i="1" dirty="0"/>
              <a:t>(44.4%)</a:t>
            </a:r>
            <a:r>
              <a:rPr lang="en-US" sz="3300" i="1" dirty="0"/>
              <a:t> </a:t>
            </a:r>
            <a:r>
              <a:rPr lang="en-US" sz="3300" dirty="0"/>
              <a:t>22,224, and Otter Tail County - 9,438 of </a:t>
            </a:r>
            <a:r>
              <a:rPr lang="en-US" sz="3300" b="1" i="1" dirty="0"/>
              <a:t>(29.4%)</a:t>
            </a:r>
            <a:r>
              <a:rPr lang="en-US" sz="3300" i="1" dirty="0"/>
              <a:t> </a:t>
            </a:r>
            <a:r>
              <a:rPr lang="en-US" sz="3300" dirty="0"/>
              <a:t>32,110</a:t>
            </a:r>
          </a:p>
          <a:p>
            <a:pPr indent="-457200">
              <a:buFont typeface="Arial" panose="020B0604020202020204" pitchFamily="34" charset="0"/>
              <a:buChar char="•"/>
            </a:pPr>
            <a:r>
              <a:rPr lang="en-US" sz="3300" dirty="0"/>
              <a:t>Tenth Judicial District: Anoka County - 85,445 </a:t>
            </a:r>
            <a:r>
              <a:rPr lang="en-US" sz="3300" b="1" i="1" dirty="0"/>
              <a:t>(43.0%)</a:t>
            </a:r>
            <a:r>
              <a:rPr lang="en-US" sz="3300" dirty="0"/>
              <a:t> of 198,938</a:t>
            </a:r>
          </a:p>
          <a:p>
            <a:pPr indent="-457200">
              <a:buFont typeface="Arial" panose="020B0604020202020204" pitchFamily="34" charset="0"/>
              <a:buChar char="•"/>
            </a:pPr>
            <a:r>
              <a:rPr lang="en-US" sz="3300" dirty="0"/>
              <a:t>Third Judicial District: Olmsted County - 37,415 </a:t>
            </a:r>
            <a:r>
              <a:rPr lang="en-US" sz="3300" b="1" i="1" dirty="0"/>
              <a:t>(41.3%)</a:t>
            </a:r>
            <a:r>
              <a:rPr lang="en-US" sz="3300" dirty="0"/>
              <a:t> of 89,730, Winona County - 9,719 </a:t>
            </a:r>
            <a:r>
              <a:rPr lang="en-US" sz="3300" b="1" i="1" dirty="0"/>
              <a:t>(33.5%)</a:t>
            </a:r>
            <a:r>
              <a:rPr lang="en-US" sz="3300" dirty="0"/>
              <a:t> of 29,053, and Steele County - 7,983 </a:t>
            </a:r>
            <a:r>
              <a:rPr lang="en-US" sz="3300" b="1" i="1" dirty="0"/>
              <a:t>(39.0%)</a:t>
            </a:r>
            <a:r>
              <a:rPr lang="en-US" sz="3300" dirty="0"/>
              <a:t> of 20,451</a:t>
            </a:r>
          </a:p>
          <a:p>
            <a:pPr indent="-457200">
              <a:buFont typeface="Arial" panose="020B0604020202020204" pitchFamily="34" charset="0"/>
              <a:buChar char="•"/>
            </a:pPr>
            <a:r>
              <a:rPr lang="en-US" sz="3300" dirty="0"/>
              <a:t>Ninth Judicial District: Beltrami County - 8,639 </a:t>
            </a:r>
            <a:r>
              <a:rPr lang="en-US" sz="3300" b="1" i="1" dirty="0"/>
              <a:t>(34.9%)</a:t>
            </a:r>
            <a:r>
              <a:rPr lang="en-US" sz="3300" dirty="0"/>
              <a:t> of 24,779, Crow Wing County - 14,336 </a:t>
            </a:r>
            <a:r>
              <a:rPr lang="en-US" sz="3300" b="1" i="1" dirty="0"/>
              <a:t>(43.6%)</a:t>
            </a:r>
            <a:r>
              <a:rPr lang="en-US" sz="3300" dirty="0"/>
              <a:t> of 32,904, and Roseau County - 5,837 </a:t>
            </a:r>
            <a:r>
              <a:rPr lang="en-US" sz="3300" b="1" i="1" dirty="0"/>
              <a:t>(73.2%)</a:t>
            </a:r>
            <a:r>
              <a:rPr lang="en-US" sz="3300" dirty="0"/>
              <a:t> of 7,972</a:t>
            </a:r>
          </a:p>
          <a:p>
            <a:endParaRPr lang="en-US" sz="3100" dirty="0"/>
          </a:p>
          <a:p>
            <a:pPr marL="0"/>
            <a:r>
              <a:rPr lang="en-US" sz="2200" i="1" dirty="0"/>
              <a:t>Unemployment Insurance Statistics </a:t>
            </a:r>
            <a:r>
              <a:rPr lang="en-US" sz="2200" dirty="0"/>
              <a:t>(Minnesota Department of Employment and Economic Development - viewed Feb. 25, 2121) </a:t>
            </a:r>
          </a:p>
          <a:p>
            <a:pPr marL="0"/>
            <a:r>
              <a:rPr lang="en-US" sz="2200" dirty="0">
                <a:hlinkClick r:id="rId3"/>
              </a:rPr>
              <a:t>https://mn.gov/deed/data/data-tools/unemployment-insurance-statistics/</a:t>
            </a:r>
            <a:endParaRPr lang="en-US" sz="2200" dirty="0"/>
          </a:p>
          <a:p>
            <a:pPr marL="0"/>
            <a:r>
              <a:rPr lang="en-US" sz="2200" i="1" dirty="0"/>
              <a:t>Local Area Unemployment Statistics (LAUS) </a:t>
            </a:r>
            <a:r>
              <a:rPr lang="en-US" sz="2200" dirty="0"/>
              <a:t>(Minnesota Department of Employment and Economic Development - viewed Feb. 25, 2121) (selected Data Tool, Minnesota Counties, County, Historical Data, Annual and Labor Force)</a:t>
            </a:r>
          </a:p>
          <a:p>
            <a:pPr marL="0"/>
            <a:r>
              <a:rPr lang="en-US" sz="2200" dirty="0">
                <a:hlinkClick r:id="rId4"/>
              </a:rPr>
              <a:t>https://mn.gov/deed/data/data-tools/laus/</a:t>
            </a:r>
            <a:endParaRPr lang="en-US" sz="2200" dirty="0"/>
          </a:p>
          <a:p>
            <a:pPr marL="0"/>
            <a:endParaRPr lang="en-US" dirty="0"/>
          </a:p>
          <a:p>
            <a:pPr marL="0" lvl="0" indent="0" algn="l" rtl="0">
              <a:lnSpc>
                <a:spcPct val="80000"/>
              </a:lnSpc>
              <a:spcBef>
                <a:spcPts val="418"/>
              </a:spcBef>
              <a:spcAft>
                <a:spcPts val="0"/>
              </a:spcAft>
              <a:buSzPts val="1778"/>
              <a:buNone/>
            </a:pPr>
            <a:endParaRPr sz="2092" dirty="0"/>
          </a:p>
        </p:txBody>
      </p:sp>
    </p:spTree>
    <p:extLst>
      <p:ext uri="{BB962C8B-B14F-4D97-AF65-F5344CB8AC3E}">
        <p14:creationId xmlns:p14="http://schemas.microsoft.com/office/powerpoint/2010/main" val="12390013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A355D-87CD-43FD-A005-876764066F9D}"/>
              </a:ext>
            </a:extLst>
          </p:cNvPr>
          <p:cNvSpPr>
            <a:spLocks noGrp="1"/>
          </p:cNvSpPr>
          <p:nvPr>
            <p:ph type="title"/>
          </p:nvPr>
        </p:nvSpPr>
        <p:spPr/>
        <p:txBody>
          <a:bodyPr/>
          <a:lstStyle/>
          <a:p>
            <a:r>
              <a:rPr lang="en-US" dirty="0"/>
              <a:t>Census Data and Eviction Estimates</a:t>
            </a:r>
          </a:p>
        </p:txBody>
      </p:sp>
      <p:sp>
        <p:nvSpPr>
          <p:cNvPr id="3" name="Content Placeholder 2">
            <a:extLst>
              <a:ext uri="{FF2B5EF4-FFF2-40B4-BE49-F238E27FC236}">
                <a16:creationId xmlns:a16="http://schemas.microsoft.com/office/drawing/2014/main" id="{6D37CEAA-8263-4B61-9A35-151F075A142B}"/>
              </a:ext>
            </a:extLst>
          </p:cNvPr>
          <p:cNvSpPr>
            <a:spLocks noGrp="1"/>
          </p:cNvSpPr>
          <p:nvPr>
            <p:ph sz="quarter" idx="1"/>
          </p:nvPr>
        </p:nvSpPr>
        <p:spPr>
          <a:xfrm>
            <a:off x="332232" y="1447800"/>
            <a:ext cx="8503920" cy="4572000"/>
          </a:xfrm>
        </p:spPr>
        <p:txBody>
          <a:bodyPr>
            <a:noAutofit/>
          </a:bodyPr>
          <a:lstStyle/>
          <a:p>
            <a:r>
              <a:rPr lang="en-US" sz="1500" dirty="0"/>
              <a:t>As of March 10, 2021, out of 648,384 adult tenants estimated by the Census, it estimated:</a:t>
            </a:r>
          </a:p>
          <a:p>
            <a:pPr>
              <a:buFont typeface="Arial" panose="020B0604020202020204" pitchFamily="34" charset="0"/>
              <a:buChar char="•"/>
            </a:pPr>
            <a:r>
              <a:rPr lang="en-US" sz="1500" b="1" i="1" dirty="0"/>
              <a:t>116,756 (18.0%) </a:t>
            </a:r>
            <a:r>
              <a:rPr lang="en-US" sz="1500" dirty="0"/>
              <a:t>were not currently caught up on rent payments,</a:t>
            </a:r>
          </a:p>
          <a:p>
            <a:pPr>
              <a:buFont typeface="Arial" panose="020B0604020202020204" pitchFamily="34" charset="0"/>
              <a:buChar char="•"/>
            </a:pPr>
            <a:r>
              <a:rPr lang="en-US" sz="1500" b="1" i="1" dirty="0"/>
              <a:t>212,894 (32.8%) </a:t>
            </a:r>
            <a:r>
              <a:rPr lang="en-US" sz="1500" dirty="0"/>
              <a:t>were unemployed, </a:t>
            </a:r>
          </a:p>
          <a:p>
            <a:pPr>
              <a:buFont typeface="Arial" panose="020B0604020202020204" pitchFamily="34" charset="0"/>
              <a:buChar char="•"/>
            </a:pPr>
            <a:r>
              <a:rPr lang="en-US" sz="1500" b="1" i="1" dirty="0"/>
              <a:t>368,764 (56.9%) </a:t>
            </a:r>
            <a:r>
              <a:rPr lang="en-US" sz="1500" dirty="0"/>
              <a:t>experienced the loss of employment income of a household member, </a:t>
            </a:r>
          </a:p>
          <a:p>
            <a:pPr>
              <a:buFont typeface="Arial" panose="020B0604020202020204" pitchFamily="34" charset="0"/>
              <a:buChar char="•"/>
            </a:pPr>
            <a:r>
              <a:rPr lang="en-US" sz="1500" b="1" i="1" dirty="0"/>
              <a:t>105,625 (16.3%) </a:t>
            </a:r>
            <a:r>
              <a:rPr lang="en-US" sz="1500" dirty="0"/>
              <a:t>had no or slight confidence in the ability to make the next month's payment, and </a:t>
            </a:r>
          </a:p>
          <a:p>
            <a:pPr>
              <a:buFont typeface="Arial" panose="020B0604020202020204" pitchFamily="34" charset="0"/>
              <a:buChar char="•"/>
            </a:pPr>
            <a:r>
              <a:rPr lang="en-US" sz="1500" dirty="0"/>
              <a:t> Of the 116,756 tenants estimated to not be currently caught up on rent payments, </a:t>
            </a:r>
            <a:r>
              <a:rPr lang="en-US" sz="1500" b="1" i="1" dirty="0"/>
              <a:t>65,339 (56.0%)</a:t>
            </a:r>
            <a:r>
              <a:rPr lang="en-US" sz="1500" dirty="0"/>
              <a:t> very likely or somewhat likely to leave home due to eviction in next two months. </a:t>
            </a:r>
          </a:p>
          <a:p>
            <a:r>
              <a:rPr lang="en-US" sz="1500" dirty="0"/>
              <a:t>Compare this with </a:t>
            </a:r>
            <a:r>
              <a:rPr lang="en-US" sz="1500" b="1" i="1" u="sng" dirty="0"/>
              <a:t>16,000 </a:t>
            </a:r>
            <a:r>
              <a:rPr lang="en-US" sz="1500" dirty="0"/>
              <a:t>eviction court actions statewide in 2017. </a:t>
            </a:r>
          </a:p>
          <a:p>
            <a:endParaRPr lang="en-US" sz="1500" b="1" i="1" dirty="0"/>
          </a:p>
          <a:p>
            <a:r>
              <a:rPr lang="en-US" sz="1500" b="1" i="1" dirty="0"/>
              <a:t>The Census data supports estimating the number of evictions on hold right now to well exceed the annual number. These evictions would overwhelm the legal services housing attorneys and the courts.</a:t>
            </a:r>
          </a:p>
          <a:p>
            <a:pPr marL="0"/>
            <a:endParaRPr lang="en-US" sz="1000" dirty="0"/>
          </a:p>
          <a:p>
            <a:pPr marL="0"/>
            <a:r>
              <a:rPr lang="en-US" sz="1000" dirty="0"/>
              <a:t>Citations:</a:t>
            </a:r>
          </a:p>
          <a:p>
            <a:pPr>
              <a:buFont typeface="Arial" panose="020B0604020202020204" pitchFamily="34" charset="0"/>
              <a:buChar char="•"/>
            </a:pPr>
            <a:r>
              <a:rPr lang="en-US" sz="1000" i="1" dirty="0"/>
              <a:t>Household Pulse Survey Data Tables, </a:t>
            </a:r>
            <a:r>
              <a:rPr lang="en-US" sz="1000" dirty="0"/>
              <a:t>Phase 3 (United States Department of Commerce - viewed Mar. 11, 2121)  </a:t>
            </a:r>
            <a:r>
              <a:rPr lang="en-US" sz="1000" dirty="0">
                <a:hlinkClick r:id="rId2"/>
              </a:rPr>
              <a:t>https://www.census.gov/programs-surveys/household-pulse-survey/data.html#phase3</a:t>
            </a:r>
            <a:r>
              <a:rPr lang="en-US" sz="1000" dirty="0"/>
              <a:t> and </a:t>
            </a:r>
            <a:r>
              <a:rPr lang="en-US" sz="1000" dirty="0">
                <a:hlinkClick r:id="rId3"/>
              </a:rPr>
              <a:t>https://www.census.gov/data/tables/2021/demo/hhp/hhp25.html</a:t>
            </a:r>
            <a:r>
              <a:rPr lang="en-US" sz="1000" dirty="0"/>
              <a:t> </a:t>
            </a:r>
          </a:p>
          <a:p>
            <a:pPr>
              <a:buFont typeface="Arial" panose="020B0604020202020204" pitchFamily="34" charset="0"/>
              <a:buChar char="•"/>
            </a:pPr>
            <a:r>
              <a:rPr lang="en-US" sz="1000" i="1" dirty="0"/>
              <a:t>Table 1b. Last Month's Payment Status for Renter Occupied Housing Units, by Select Characteristics: Minnesota </a:t>
            </a:r>
            <a:r>
              <a:rPr lang="en-US" sz="1000" dirty="0"/>
              <a:t>(United States Department of Commerce Mar. 10, 2121) </a:t>
            </a:r>
            <a:r>
              <a:rPr lang="en-US" sz="1000" dirty="0">
                <a:hlinkClick r:id="rId4"/>
              </a:rPr>
              <a:t>https://www2.census.gov/programs-surveys/demo/tables/hhp/2021/wk25/housing1b_week25.xlsx</a:t>
            </a:r>
            <a:r>
              <a:rPr lang="en-US" sz="1000" dirty="0"/>
              <a:t>  (downloaded Mar. 11, 2121)</a:t>
            </a:r>
          </a:p>
          <a:p>
            <a:pPr>
              <a:buFont typeface="Arial" panose="020B0604020202020204" pitchFamily="34" charset="0"/>
              <a:buChar char="•"/>
            </a:pPr>
            <a:r>
              <a:rPr lang="en-US" sz="1000" i="1" dirty="0"/>
              <a:t>Table 2b. Confidence in Ability to Make Next Month's Payment for Renter Occupied Housing Units, by Select Characteristics: Minnesota </a:t>
            </a:r>
            <a:r>
              <a:rPr lang="en-US" sz="1000" dirty="0"/>
              <a:t>(United States Department of Commerce Mar. 10, 2121) </a:t>
            </a:r>
            <a:r>
              <a:rPr lang="en-US" sz="1000" dirty="0">
                <a:hlinkClick r:id="rId5"/>
              </a:rPr>
              <a:t>https://www2.census.gov/programs-surveys/demo/tables/hhp/2021/wk25/housing2b_week25.xlsx</a:t>
            </a:r>
            <a:r>
              <a:rPr lang="en-US" sz="1000" dirty="0"/>
              <a:t> (downloaded Mar. 11, 2121)</a:t>
            </a:r>
          </a:p>
          <a:p>
            <a:pPr>
              <a:buFont typeface="Arial" panose="020B0604020202020204" pitchFamily="34" charset="0"/>
              <a:buChar char="•"/>
            </a:pPr>
            <a:r>
              <a:rPr lang="en-US" sz="1000" i="1" dirty="0"/>
              <a:t>Table 3b. Likelihood of Having to Leave this House in Next Two Months Due to Eviction, by Select Characteristics: Minnesota </a:t>
            </a:r>
            <a:r>
              <a:rPr lang="en-US" sz="1000" dirty="0"/>
              <a:t>(United States Department of Commerce Mar. 10, 2121) </a:t>
            </a:r>
            <a:r>
              <a:rPr lang="en-US" sz="1000" dirty="0">
                <a:hlinkClick r:id="rId6"/>
              </a:rPr>
              <a:t>https://www2.census.gov/programs-surveys/demo/tables/hhp/2021/wk25/housing3b_week25.xlsx</a:t>
            </a:r>
            <a:r>
              <a:rPr lang="en-US" sz="1000" dirty="0"/>
              <a:t>  (downloaded Mar. 11, 2121)</a:t>
            </a:r>
          </a:p>
          <a:p>
            <a:pPr marL="0" indent="0"/>
            <a:endParaRPr lang="en-US" sz="1200" dirty="0"/>
          </a:p>
        </p:txBody>
      </p:sp>
    </p:spTree>
    <p:extLst>
      <p:ext uri="{BB962C8B-B14F-4D97-AF65-F5344CB8AC3E}">
        <p14:creationId xmlns:p14="http://schemas.microsoft.com/office/powerpoint/2010/main" val="3316850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3FE03-22DB-4436-ADD3-09E7DCC8FD1C}"/>
              </a:ext>
            </a:extLst>
          </p:cNvPr>
          <p:cNvSpPr>
            <a:spLocks noGrp="1"/>
          </p:cNvSpPr>
          <p:nvPr>
            <p:ph type="title"/>
          </p:nvPr>
        </p:nvSpPr>
        <p:spPr/>
        <p:txBody>
          <a:bodyPr/>
          <a:lstStyle/>
          <a:p>
            <a:r>
              <a:rPr lang="en-US" dirty="0"/>
              <a:t>Eviction Estimates</a:t>
            </a:r>
          </a:p>
        </p:txBody>
      </p:sp>
      <p:sp>
        <p:nvSpPr>
          <p:cNvPr id="3" name="Content Placeholder 2">
            <a:extLst>
              <a:ext uri="{FF2B5EF4-FFF2-40B4-BE49-F238E27FC236}">
                <a16:creationId xmlns:a16="http://schemas.microsoft.com/office/drawing/2014/main" id="{1748D179-EE43-4A48-ACF6-AADA2204D7F0}"/>
              </a:ext>
            </a:extLst>
          </p:cNvPr>
          <p:cNvSpPr>
            <a:spLocks noGrp="1"/>
          </p:cNvSpPr>
          <p:nvPr>
            <p:ph sz="quarter" idx="1"/>
          </p:nvPr>
        </p:nvSpPr>
        <p:spPr/>
        <p:txBody>
          <a:bodyPr>
            <a:normAutofit fontScale="70000" lnSpcReduction="20000"/>
          </a:bodyPr>
          <a:lstStyle/>
          <a:p>
            <a:r>
              <a:rPr lang="en-US" dirty="0"/>
              <a:t>Stout estimates for Minnesota, surveyed November 11 to 23, 2020: </a:t>
            </a:r>
            <a:r>
              <a:rPr lang="en-US" b="1" i="1" dirty="0"/>
              <a:t>32,100-69,800 </a:t>
            </a:r>
            <a:r>
              <a:rPr lang="en-US" dirty="0"/>
              <a:t>potential evictions in January 2021</a:t>
            </a:r>
          </a:p>
          <a:p>
            <a:endParaRPr lang="en-US" dirty="0"/>
          </a:p>
          <a:p>
            <a:r>
              <a:rPr lang="en-US" dirty="0"/>
              <a:t>Aspen Institute concluded the risk of eviction at 30% renter unemployment for Minnesota on December 31, 2020 would be </a:t>
            </a:r>
            <a:r>
              <a:rPr lang="en-US" b="1" i="1" dirty="0"/>
              <a:t>281,085 </a:t>
            </a:r>
            <a:r>
              <a:rPr lang="en-US" dirty="0"/>
              <a:t>tenants.</a:t>
            </a:r>
            <a:endParaRPr lang="en-US" b="1" i="1" u="sng" dirty="0"/>
          </a:p>
          <a:p>
            <a:endParaRPr lang="en-US" dirty="0"/>
          </a:p>
          <a:p>
            <a:r>
              <a:rPr lang="en-US" dirty="0"/>
              <a:t>Citations:</a:t>
            </a:r>
          </a:p>
          <a:p>
            <a:pPr marL="457200" indent="-457200">
              <a:buFont typeface="Arial" panose="020B0604020202020204" pitchFamily="34" charset="0"/>
              <a:buChar char="•"/>
            </a:pPr>
            <a:r>
              <a:rPr lang="en-US" i="1" dirty="0"/>
              <a:t>Estimation of Households Experiencing Rental Shortfall and Potentially Facing Eviction </a:t>
            </a:r>
            <a:r>
              <a:rPr lang="en-US" dirty="0"/>
              <a:t>(Stout Risius Ross - viewed Mar. 17, 2021)  </a:t>
            </a:r>
            <a:r>
              <a:rPr lang="en-US" dirty="0">
                <a:hlinkClick r:id="rId2"/>
              </a:rPr>
              <a:t>https://app.powerbi.com/view?r=eyJrIjoiNzRhYjg2NzAtMGE1MC00NmNjLTllOTMtYjM2NjFmOTA4ZjMyIiwidCI6Ijc5MGJmNjk2LTE3NDYtNGE4OS1hZjI0LTc4ZGE5Y2RhZGE2MSIsImMiOjN9</a:t>
            </a:r>
            <a:endParaRPr lang="en-US" dirty="0"/>
          </a:p>
          <a:p>
            <a:pPr marL="457200" indent="-457200">
              <a:buFont typeface="Arial" panose="020B0604020202020204" pitchFamily="34" charset="0"/>
              <a:buChar char="•"/>
            </a:pPr>
            <a:r>
              <a:rPr lang="en-US" dirty="0"/>
              <a:t>K. McKay, Z. Neumann &amp; S. Gilman, </a:t>
            </a:r>
            <a:r>
              <a:rPr lang="en-US" i="1" dirty="0"/>
              <a:t>20 Million Renters Are at Risk of Eviction; Policymakers Must Act Now to Mitigate Widespread Hardship </a:t>
            </a:r>
            <a:r>
              <a:rPr lang="en-US" dirty="0"/>
              <a:t>(The Aspen Institute June 19, 2020 - viewed Mar. 17, 2021)  </a:t>
            </a:r>
            <a:r>
              <a:rPr lang="en-US" dirty="0">
                <a:hlinkClick r:id="rId3"/>
              </a:rPr>
              <a:t>https://www.aspeninstitute.org/blog-posts/20-million-renters-are-at-risk-of-eviction/</a:t>
            </a:r>
            <a:endParaRPr lang="en-US" dirty="0"/>
          </a:p>
          <a:p>
            <a:pPr marL="457200" indent="-4572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0870455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950A9-2B29-4BF4-A9C4-AF32777292D9}"/>
              </a:ext>
            </a:extLst>
          </p:cNvPr>
          <p:cNvSpPr>
            <a:spLocks noGrp="1"/>
          </p:cNvSpPr>
          <p:nvPr>
            <p:ph type="title"/>
          </p:nvPr>
        </p:nvSpPr>
        <p:spPr/>
        <p:txBody>
          <a:bodyPr/>
          <a:lstStyle/>
          <a:p>
            <a:r>
              <a:rPr lang="en-US" dirty="0"/>
              <a:t>Planning Underway</a:t>
            </a:r>
          </a:p>
        </p:txBody>
      </p:sp>
      <p:sp>
        <p:nvSpPr>
          <p:cNvPr id="3" name="Content Placeholder 2">
            <a:extLst>
              <a:ext uri="{FF2B5EF4-FFF2-40B4-BE49-F238E27FC236}">
                <a16:creationId xmlns:a16="http://schemas.microsoft.com/office/drawing/2014/main" id="{DB51DAA9-E012-4FC3-8630-FDFD5A837E41}"/>
              </a:ext>
            </a:extLst>
          </p:cNvPr>
          <p:cNvSpPr>
            <a:spLocks noGrp="1"/>
          </p:cNvSpPr>
          <p:nvPr>
            <p:ph sz="quarter" idx="1"/>
          </p:nvPr>
        </p:nvSpPr>
        <p:spPr/>
        <p:txBody>
          <a:bodyPr>
            <a:normAutofit fontScale="92500" lnSpcReduction="10000"/>
          </a:bodyPr>
          <a:lstStyle/>
          <a:p>
            <a:pPr indent="-457200">
              <a:spcBef>
                <a:spcPts val="0"/>
              </a:spcBef>
            </a:pPr>
            <a:r>
              <a:rPr lang="en-US" sz="2800" dirty="0"/>
              <a:t>Courts:</a:t>
            </a:r>
          </a:p>
          <a:p>
            <a:pPr indent="-457200">
              <a:spcBef>
                <a:spcPts val="0"/>
              </a:spcBef>
              <a:buFont typeface="Arial" panose="020B0604020202020204" pitchFamily="34" charset="0"/>
              <a:buChar char="•"/>
            </a:pPr>
            <a:r>
              <a:rPr lang="en-US" sz="2800" dirty="0"/>
              <a:t>Staggering evictions - </a:t>
            </a:r>
            <a:r>
              <a:rPr lang="en-US" sz="2800" i="1" dirty="0"/>
              <a:t>see</a:t>
            </a:r>
            <a:r>
              <a:rPr lang="en-US" sz="2800" dirty="0"/>
              <a:t> </a:t>
            </a:r>
            <a:r>
              <a:rPr lang="en-US" sz="2800" i="1" dirty="0">
                <a:hlinkClick r:id="rId2"/>
              </a:rPr>
              <a:t>Standing Order re 60 day period following the expiration of the Peacetime Emergency Declared in Executive Order 20-01 </a:t>
            </a:r>
            <a:r>
              <a:rPr lang="en-US" sz="2800" dirty="0">
                <a:hlinkClick r:id="rId2"/>
              </a:rPr>
              <a:t>(Minn. Dist. Ct. 4th Dist. July 22, 2020) (Judge Robiner) (Appendix PED-19)</a:t>
            </a:r>
            <a:endParaRPr lang="en-US" sz="2800" dirty="0"/>
          </a:p>
          <a:p>
            <a:pPr marL="457200" indent="-457200">
              <a:buFont typeface="Arial" panose="020B0604020202020204" pitchFamily="34" charset="0"/>
              <a:buChar char="•"/>
            </a:pPr>
            <a:r>
              <a:rPr lang="en-US" dirty="0"/>
              <a:t>Minnesota Supreme Court and District Court pandemic orders are posted </a:t>
            </a:r>
            <a:r>
              <a:rPr lang="en-US" dirty="0">
                <a:hlinkClick r:id="rId3"/>
              </a:rPr>
              <a:t>here</a:t>
            </a:r>
            <a:r>
              <a:rPr lang="en-US" dirty="0"/>
              <a:t>.</a:t>
            </a:r>
          </a:p>
          <a:p>
            <a:endParaRPr lang="en-US" dirty="0"/>
          </a:p>
          <a:p>
            <a:r>
              <a:rPr lang="en-US" dirty="0"/>
              <a:t>Legislature </a:t>
            </a:r>
          </a:p>
          <a:p>
            <a:pPr marL="457200" indent="-457200">
              <a:buFont typeface="Arial" panose="020B0604020202020204" pitchFamily="34" charset="0"/>
              <a:buChar char="•"/>
            </a:pPr>
            <a:r>
              <a:rPr lang="en-US" dirty="0">
                <a:hlinkClick r:id="rId4"/>
              </a:rPr>
              <a:t>Senate F. No. 1470</a:t>
            </a:r>
            <a:endParaRPr lang="en-US" dirty="0"/>
          </a:p>
          <a:p>
            <a:pPr marL="457200" indent="-457200">
              <a:buFont typeface="Arial" panose="020B0604020202020204" pitchFamily="34" charset="0"/>
              <a:buChar char="•"/>
            </a:pPr>
            <a:r>
              <a:rPr lang="en-US" dirty="0">
                <a:hlinkClick r:id="rId5"/>
              </a:rPr>
              <a:t>House F. No. 12</a:t>
            </a:r>
            <a:endParaRPr lang="en-US" dirty="0"/>
          </a:p>
          <a:p>
            <a:endParaRPr lang="en-US" dirty="0"/>
          </a:p>
        </p:txBody>
      </p:sp>
    </p:spTree>
    <p:extLst>
      <p:ext uri="{BB962C8B-B14F-4D97-AF65-F5344CB8AC3E}">
        <p14:creationId xmlns:p14="http://schemas.microsoft.com/office/powerpoint/2010/main" val="3092332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220E0-BAF3-45C8-9811-4617C806696D}"/>
              </a:ext>
            </a:extLst>
          </p:cNvPr>
          <p:cNvSpPr>
            <a:spLocks noGrp="1"/>
          </p:cNvSpPr>
          <p:nvPr>
            <p:ph type="title"/>
          </p:nvPr>
        </p:nvSpPr>
        <p:spPr/>
        <p:txBody>
          <a:bodyPr/>
          <a:lstStyle/>
          <a:p>
            <a:r>
              <a:rPr lang="en-US" dirty="0"/>
              <a:t>It Is Time to Plan</a:t>
            </a:r>
          </a:p>
        </p:txBody>
      </p:sp>
      <p:sp>
        <p:nvSpPr>
          <p:cNvPr id="3" name="Content Placeholder 2">
            <a:extLst>
              <a:ext uri="{FF2B5EF4-FFF2-40B4-BE49-F238E27FC236}">
                <a16:creationId xmlns:a16="http://schemas.microsoft.com/office/drawing/2014/main" id="{1E5868A3-5FF6-4532-888D-16FB6961B1F5}"/>
              </a:ext>
            </a:extLst>
          </p:cNvPr>
          <p:cNvSpPr>
            <a:spLocks noGrp="1"/>
          </p:cNvSpPr>
          <p:nvPr>
            <p:ph sz="quarter" idx="1"/>
          </p:nvPr>
        </p:nvSpPr>
        <p:spPr/>
        <p:txBody>
          <a:bodyPr>
            <a:noAutofit/>
          </a:bodyPr>
          <a:lstStyle/>
          <a:p>
            <a:r>
              <a:rPr lang="en-US" sz="2000" dirty="0"/>
              <a:t>Expand staggered evictions to start </a:t>
            </a:r>
            <a:r>
              <a:rPr lang="en-US" sz="2000" b="1" i="1" dirty="0"/>
              <a:t>when economic and health data support it</a:t>
            </a:r>
          </a:p>
          <a:p>
            <a:endParaRPr lang="en-US" sz="2000" dirty="0"/>
          </a:p>
          <a:p>
            <a:r>
              <a:rPr lang="en-US" sz="2000" dirty="0"/>
              <a:t>Funding:</a:t>
            </a:r>
          </a:p>
          <a:p>
            <a:pPr marL="342900" indent="-342900">
              <a:buFont typeface="Arial" panose="020B0604020202020204" pitchFamily="34" charset="0"/>
              <a:buChar char="•"/>
            </a:pPr>
            <a:r>
              <a:rPr lang="en-US" sz="2000" dirty="0"/>
              <a:t>Financial assistance to tenants and landlords</a:t>
            </a:r>
          </a:p>
          <a:p>
            <a:pPr marL="342900" indent="-342900">
              <a:buFont typeface="Arial" panose="020B0604020202020204" pitchFamily="34" charset="0"/>
              <a:buChar char="•"/>
            </a:pPr>
            <a:r>
              <a:rPr lang="en-US" sz="2000" dirty="0"/>
              <a:t>Financial assistance to industries that employ tenants</a:t>
            </a:r>
          </a:p>
          <a:p>
            <a:pPr marL="342900" indent="-342900">
              <a:buFont typeface="Arial" panose="020B0604020202020204" pitchFamily="34" charset="0"/>
              <a:buChar char="•"/>
            </a:pPr>
            <a:r>
              <a:rPr lang="en-US" sz="2000" dirty="0"/>
              <a:t>Financial assistance to shelters</a:t>
            </a:r>
          </a:p>
          <a:p>
            <a:pPr marL="342900" indent="-342900">
              <a:buFont typeface="Arial" panose="020B0604020202020204" pitchFamily="34" charset="0"/>
              <a:buChar char="•"/>
            </a:pPr>
            <a:r>
              <a:rPr lang="en-US" sz="2000" dirty="0"/>
              <a:t>Emergency Assistance </a:t>
            </a:r>
          </a:p>
          <a:p>
            <a:pPr marL="342900" indent="-342900">
              <a:buFont typeface="Arial" panose="020B0604020202020204" pitchFamily="34" charset="0"/>
              <a:buChar char="•"/>
            </a:pPr>
            <a:r>
              <a:rPr lang="en-US" sz="2000" dirty="0"/>
              <a:t>Legal aid programs</a:t>
            </a:r>
          </a:p>
          <a:p>
            <a:pPr marL="342900" indent="-342900">
              <a:buFont typeface="Arial" panose="020B0604020202020204" pitchFamily="34" charset="0"/>
              <a:buChar char="•"/>
            </a:pPr>
            <a:r>
              <a:rPr lang="en-US" sz="2000" dirty="0"/>
              <a:t>Mediation programs</a:t>
            </a:r>
          </a:p>
          <a:p>
            <a:pPr marL="342900" indent="-342900">
              <a:buFont typeface="Arial" panose="020B0604020202020204" pitchFamily="34" charset="0"/>
              <a:buChar char="•"/>
            </a:pPr>
            <a:r>
              <a:rPr lang="en-US" sz="2000" dirty="0"/>
              <a:t>More judicial resources for evictions</a:t>
            </a:r>
          </a:p>
        </p:txBody>
      </p:sp>
    </p:spTree>
    <p:extLst>
      <p:ext uri="{BB962C8B-B14F-4D97-AF65-F5344CB8AC3E}">
        <p14:creationId xmlns:p14="http://schemas.microsoft.com/office/powerpoint/2010/main" val="2283763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112E9-5FD4-4BF3-9B2F-A851B6DC11AD}"/>
              </a:ext>
            </a:extLst>
          </p:cNvPr>
          <p:cNvSpPr>
            <a:spLocks noGrp="1"/>
          </p:cNvSpPr>
          <p:nvPr>
            <p:ph type="title"/>
          </p:nvPr>
        </p:nvSpPr>
        <p:spPr/>
        <p:txBody>
          <a:bodyPr/>
          <a:lstStyle/>
          <a:p>
            <a:r>
              <a:rPr lang="en-US" dirty="0"/>
              <a:t>Presentations</a:t>
            </a:r>
          </a:p>
        </p:txBody>
      </p:sp>
      <p:sp>
        <p:nvSpPr>
          <p:cNvPr id="3" name="Content Placeholder 2">
            <a:extLst>
              <a:ext uri="{FF2B5EF4-FFF2-40B4-BE49-F238E27FC236}">
                <a16:creationId xmlns:a16="http://schemas.microsoft.com/office/drawing/2014/main" id="{E905B04F-1A38-4EA6-B6E8-6A6C86809D1F}"/>
              </a:ext>
            </a:extLst>
          </p:cNvPr>
          <p:cNvSpPr>
            <a:spLocks noGrp="1"/>
          </p:cNvSpPr>
          <p:nvPr>
            <p:ph sz="quarter" idx="1"/>
          </p:nvPr>
        </p:nvSpPr>
        <p:spPr/>
        <p:txBody>
          <a:bodyPr>
            <a:noAutofit/>
          </a:bodyPr>
          <a:lstStyle/>
          <a:p>
            <a:r>
              <a:rPr lang="en-US" sz="1400" dirty="0"/>
              <a:t>Revised from Prior Presentations:</a:t>
            </a:r>
          </a:p>
          <a:p>
            <a:pPr marL="285750" indent="-285750">
              <a:buFont typeface="Arial" panose="020B0604020202020204" pitchFamily="34" charset="0"/>
              <a:buChar char="•"/>
            </a:pPr>
            <a:r>
              <a:rPr lang="en-US" sz="1400" dirty="0"/>
              <a:t>Minnesota House of Representatives Judiciary, Finance, and Civil Law Committee - March 18, 2021</a:t>
            </a:r>
          </a:p>
          <a:p>
            <a:pPr marL="285750" indent="-285750">
              <a:buFont typeface="Arial" panose="020B0604020202020204" pitchFamily="34" charset="0"/>
              <a:buChar char="•"/>
            </a:pPr>
            <a:r>
              <a:rPr lang="en-US" sz="1400" dirty="0"/>
              <a:t>Minnesota House of Representatives Housing Finance and Policy Committee - March 11, 2021</a:t>
            </a:r>
          </a:p>
          <a:p>
            <a:pPr marL="285750" indent="-285750">
              <a:buFont typeface="Arial" panose="020B0604020202020204" pitchFamily="34" charset="0"/>
              <a:buChar char="•"/>
            </a:pPr>
            <a:r>
              <a:rPr lang="en-US" sz="1400" dirty="0"/>
              <a:t>Minnesota Senate Housing Finance and Policy Committee - February 11, 2021</a:t>
            </a:r>
          </a:p>
          <a:p>
            <a:pPr marL="285750" indent="-285750">
              <a:buFont typeface="Arial" panose="020B0604020202020204" pitchFamily="34" charset="0"/>
              <a:buChar char="•"/>
            </a:pPr>
            <a:r>
              <a:rPr lang="en-US" sz="1400" dirty="0"/>
              <a:t>Minnesota Continuing Legal Education (MCLE):  Consumer Law - December 22, 2020</a:t>
            </a:r>
          </a:p>
          <a:p>
            <a:pPr marL="285750" indent="-285750">
              <a:buFont typeface="Arial" panose="020B0604020202020204" pitchFamily="34" charset="0"/>
              <a:buChar char="•"/>
            </a:pPr>
            <a:r>
              <a:rPr lang="en-US" sz="1400" dirty="0"/>
              <a:t>Hennepin County Bar Association Landlord Tenant Law Section - December 14, 2020</a:t>
            </a:r>
          </a:p>
          <a:p>
            <a:pPr marL="285750" indent="-285750">
              <a:buFont typeface="Arial" panose="020B0604020202020204" pitchFamily="34" charset="0"/>
              <a:buChar char="•"/>
            </a:pPr>
            <a:r>
              <a:rPr lang="en-US" sz="1400" dirty="0"/>
              <a:t>HOME Line - November 18, 2020</a:t>
            </a:r>
          </a:p>
          <a:p>
            <a:pPr marL="285750" indent="-285750">
              <a:buFont typeface="Arial" panose="020B0604020202020204" pitchFamily="34" charset="0"/>
              <a:buChar char="•"/>
            </a:pPr>
            <a:r>
              <a:rPr lang="en-US" sz="1400" dirty="0"/>
              <a:t>Minnesota Justice Foundation - November 9, 2020</a:t>
            </a:r>
          </a:p>
          <a:p>
            <a:pPr marL="285750" indent="-285750">
              <a:buFont typeface="Arial" panose="020B0604020202020204" pitchFamily="34" charset="0"/>
              <a:buChar char="•"/>
            </a:pPr>
            <a:r>
              <a:rPr lang="en-US" sz="1400" dirty="0"/>
              <a:t>Heading Home Anoka Housing Collaborative Prevention and Outreach Subcommittee - November 4, 2020</a:t>
            </a:r>
          </a:p>
          <a:p>
            <a:pPr marL="285750" indent="-285750">
              <a:buFont typeface="Arial" panose="020B0604020202020204" pitchFamily="34" charset="0"/>
              <a:buChar char="•"/>
            </a:pPr>
            <a:r>
              <a:rPr lang="en-US" sz="1400" dirty="0"/>
              <a:t>The Minnesota Council on Foundations - October 23, 2020</a:t>
            </a:r>
          </a:p>
          <a:p>
            <a:endParaRPr lang="en-US" sz="1400" dirty="0"/>
          </a:p>
          <a:p>
            <a:r>
              <a:rPr lang="en-US" sz="1400" dirty="0"/>
              <a:t>Lawrence McDonough</a:t>
            </a:r>
          </a:p>
          <a:p>
            <a:r>
              <a:rPr lang="en-US" sz="1400" dirty="0"/>
              <a:t>Attorney at Law and Adjunct Professor of Law, University of Minnesota School of Law </a:t>
            </a:r>
          </a:p>
          <a:p>
            <a:r>
              <a:rPr lang="en-US" sz="1400" dirty="0"/>
              <a:t>Senior Minnesota Counsel, Lawyers' Committee for Civil Rights Under Law</a:t>
            </a:r>
          </a:p>
          <a:p>
            <a:r>
              <a:rPr lang="en-US" sz="1400" dirty="0"/>
              <a:t>651-398-8053</a:t>
            </a:r>
          </a:p>
          <a:p>
            <a:r>
              <a:rPr lang="en-US" sz="1400" dirty="0">
                <a:hlinkClick r:id="rId2"/>
              </a:rPr>
              <a:t>mcdon056@umn.edu</a:t>
            </a:r>
            <a:endParaRPr lang="en-US" sz="1400" dirty="0"/>
          </a:p>
          <a:p>
            <a:r>
              <a:rPr lang="en-US" sz="1400" dirty="0">
                <a:hlinkClick r:id="rId3"/>
              </a:rPr>
              <a:t>http://povertylaw.homestead.com/Biolarrymcdonough.html</a:t>
            </a:r>
            <a:endParaRPr lang="en-US" sz="1400" dirty="0"/>
          </a:p>
          <a:p>
            <a:r>
              <a:rPr lang="en-US" sz="1400" dirty="0"/>
              <a:t>Housing Law in Minnesota</a:t>
            </a:r>
          </a:p>
          <a:p>
            <a:r>
              <a:rPr lang="en-US" sz="1400" dirty="0">
                <a:hlinkClick r:id="rId4"/>
              </a:rPr>
              <a:t>http://povertylaw.homestead.com/HousingLawinMinnesota.html</a:t>
            </a:r>
            <a:endParaRPr lang="en-US" sz="1400" dirty="0"/>
          </a:p>
          <a:p>
            <a:endParaRPr lang="en-US" sz="1400" dirty="0"/>
          </a:p>
          <a:p>
            <a:endParaRPr lang="en-US" sz="1400" dirty="0"/>
          </a:p>
        </p:txBody>
      </p:sp>
    </p:spTree>
    <p:extLst>
      <p:ext uri="{BB962C8B-B14F-4D97-AF65-F5344CB8AC3E}">
        <p14:creationId xmlns:p14="http://schemas.microsoft.com/office/powerpoint/2010/main" val="3823159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A2A5C-CDF7-4E4A-B146-6D23B360A8D3}"/>
              </a:ext>
            </a:extLst>
          </p:cNvPr>
          <p:cNvSpPr>
            <a:spLocks noGrp="1"/>
          </p:cNvSpPr>
          <p:nvPr>
            <p:ph type="title"/>
          </p:nvPr>
        </p:nvSpPr>
        <p:spPr>
          <a:xfrm>
            <a:off x="301752" y="228600"/>
            <a:ext cx="8503920" cy="758952"/>
          </a:xfrm>
        </p:spPr>
        <p:txBody>
          <a:bodyPr>
            <a:normAutofit/>
          </a:bodyPr>
          <a:lstStyle/>
          <a:p>
            <a:r>
              <a:rPr lang="en-US" dirty="0"/>
              <a:t>What Can You Do? Volunteer and Donate</a:t>
            </a:r>
          </a:p>
        </p:txBody>
      </p:sp>
      <p:sp>
        <p:nvSpPr>
          <p:cNvPr id="3" name="Content Placeholder 2">
            <a:extLst>
              <a:ext uri="{FF2B5EF4-FFF2-40B4-BE49-F238E27FC236}">
                <a16:creationId xmlns:a16="http://schemas.microsoft.com/office/drawing/2014/main" id="{8FF5C436-A822-4683-B4CC-E76823518E7A}"/>
              </a:ext>
            </a:extLst>
          </p:cNvPr>
          <p:cNvSpPr>
            <a:spLocks noGrp="1"/>
          </p:cNvSpPr>
          <p:nvPr>
            <p:ph sz="quarter" idx="1"/>
          </p:nvPr>
        </p:nvSpPr>
        <p:spPr/>
        <p:txBody>
          <a:bodyPr>
            <a:noAutofit/>
          </a:bodyPr>
          <a:lstStyle/>
          <a:p>
            <a:pPr marL="0" indent="0">
              <a:spcBef>
                <a:spcPts val="0"/>
              </a:spcBef>
            </a:pPr>
            <a:r>
              <a:rPr lang="en-US" sz="2300" dirty="0"/>
              <a:t>Free Legal Aid Programs Representing Tenants:</a:t>
            </a:r>
          </a:p>
          <a:p>
            <a:pPr marL="342900" indent="-342900">
              <a:spcBef>
                <a:spcPts val="0"/>
              </a:spcBef>
              <a:buFont typeface="Arial" panose="020B0604020202020204" pitchFamily="34" charset="0"/>
              <a:buChar char="•"/>
            </a:pPr>
            <a:r>
              <a:rPr lang="en-US" sz="2300" dirty="0"/>
              <a:t>Anishinabe Legal Services - </a:t>
            </a:r>
            <a:r>
              <a:rPr lang="en-US" sz="2300" u="sng" dirty="0">
                <a:hlinkClick r:id="rId2"/>
              </a:rPr>
              <a:t>https://alslegal.org/</a:t>
            </a:r>
            <a:endParaRPr lang="en-US" sz="2300" dirty="0">
              <a:hlinkClick r:id="rId2"/>
            </a:endParaRPr>
          </a:p>
          <a:p>
            <a:pPr marL="342900" indent="-342900">
              <a:spcBef>
                <a:spcPts val="0"/>
              </a:spcBef>
              <a:buFont typeface="Arial" panose="020B0604020202020204" pitchFamily="34" charset="0"/>
              <a:buChar char="•"/>
            </a:pPr>
            <a:r>
              <a:rPr lang="en-US" sz="2300" dirty="0"/>
              <a:t>Central Minnesota Legal Services - </a:t>
            </a:r>
            <a:r>
              <a:rPr lang="en-US" sz="2300" u="sng" dirty="0">
                <a:hlinkClick r:id="rId3"/>
              </a:rPr>
              <a:t>https://www.centralmnlegal.org/</a:t>
            </a:r>
            <a:endParaRPr lang="en-US" sz="2300" dirty="0">
              <a:hlinkClick r:id="rId3"/>
            </a:endParaRPr>
          </a:p>
          <a:p>
            <a:pPr marL="342900" indent="-342900">
              <a:spcBef>
                <a:spcPts val="0"/>
              </a:spcBef>
              <a:buFont typeface="Arial" panose="020B0604020202020204" pitchFamily="34" charset="0"/>
              <a:buChar char="•"/>
            </a:pPr>
            <a:r>
              <a:rPr lang="en-US" sz="2300" dirty="0"/>
              <a:t>Judicare of Anoka County - </a:t>
            </a:r>
            <a:r>
              <a:rPr lang="en-US" sz="2300" u="sng" dirty="0">
                <a:hlinkClick r:id="rId4"/>
              </a:rPr>
              <a:t>http://www.anokajudicare.org/</a:t>
            </a:r>
            <a:endParaRPr lang="en-US" sz="2300" dirty="0">
              <a:hlinkClick r:id="rId4"/>
            </a:endParaRPr>
          </a:p>
          <a:p>
            <a:pPr marL="342900" indent="-342900">
              <a:spcBef>
                <a:spcPts val="0"/>
              </a:spcBef>
              <a:buFont typeface="Arial" panose="020B0604020202020204" pitchFamily="34" charset="0"/>
              <a:buChar char="•"/>
            </a:pPr>
            <a:r>
              <a:rPr lang="en-US" sz="2300" dirty="0"/>
              <a:t>Legal Aid Service of Northeastern Minnesota - </a:t>
            </a:r>
            <a:r>
              <a:rPr lang="en-US" sz="2300" u="sng" dirty="0">
                <a:hlinkClick r:id="rId5"/>
              </a:rPr>
              <a:t>http://lasnem.org/</a:t>
            </a:r>
            <a:endParaRPr lang="en-US" sz="2300" dirty="0">
              <a:hlinkClick r:id="rId5"/>
            </a:endParaRPr>
          </a:p>
          <a:p>
            <a:pPr marL="342900" indent="-342900">
              <a:spcBef>
                <a:spcPts val="0"/>
              </a:spcBef>
              <a:buFont typeface="Arial" panose="020B0604020202020204" pitchFamily="34" charset="0"/>
              <a:buChar char="•"/>
            </a:pPr>
            <a:r>
              <a:rPr lang="en-US" sz="2300" dirty="0"/>
              <a:t>Legal Assistance of Dakota County - </a:t>
            </a:r>
            <a:r>
              <a:rPr lang="en-US" sz="2300" u="sng" dirty="0">
                <a:hlinkClick r:id="rId6"/>
              </a:rPr>
              <a:t>http://www.dakotalegal.org/</a:t>
            </a:r>
            <a:endParaRPr lang="en-US" sz="2300" dirty="0">
              <a:hlinkClick r:id="rId6"/>
            </a:endParaRPr>
          </a:p>
          <a:p>
            <a:pPr marL="342900" indent="-342900">
              <a:spcBef>
                <a:spcPts val="0"/>
              </a:spcBef>
              <a:buFont typeface="Arial" panose="020B0604020202020204" pitchFamily="34" charset="0"/>
              <a:buChar char="•"/>
            </a:pPr>
            <a:r>
              <a:rPr lang="en-US" sz="2300" dirty="0"/>
              <a:t>Legal Assistance of Olmsted County - </a:t>
            </a:r>
            <a:r>
              <a:rPr lang="en-US" sz="2300" u="sng" dirty="0">
                <a:hlinkClick r:id="rId7"/>
              </a:rPr>
              <a:t>http://laocmn.org/</a:t>
            </a:r>
            <a:endParaRPr lang="en-US" sz="2300" dirty="0">
              <a:hlinkClick r:id="rId7"/>
            </a:endParaRPr>
          </a:p>
          <a:p>
            <a:pPr marL="342900" indent="-342900">
              <a:spcBef>
                <a:spcPts val="0"/>
              </a:spcBef>
              <a:buFont typeface="Arial" panose="020B0604020202020204" pitchFamily="34" charset="0"/>
              <a:buChar char="•"/>
            </a:pPr>
            <a:r>
              <a:rPr lang="en-US" sz="2300" dirty="0"/>
              <a:t>Legal Services of Northwest Minnesota - </a:t>
            </a:r>
            <a:r>
              <a:rPr lang="en-US" sz="2300" u="sng" dirty="0">
                <a:hlinkClick r:id="rId8"/>
              </a:rPr>
              <a:t>https://lsnmlaw.org/</a:t>
            </a:r>
            <a:endParaRPr lang="en-US" sz="2300" dirty="0">
              <a:hlinkClick r:id="rId8"/>
            </a:endParaRPr>
          </a:p>
          <a:p>
            <a:pPr marL="342900" indent="-342900">
              <a:spcBef>
                <a:spcPts val="0"/>
              </a:spcBef>
              <a:buFont typeface="Arial" panose="020B0604020202020204" pitchFamily="34" charset="0"/>
              <a:buChar char="•"/>
            </a:pPr>
            <a:r>
              <a:rPr lang="en-US" sz="2300" dirty="0"/>
              <a:t>Mid-Minnesota Legal Aid - </a:t>
            </a:r>
            <a:r>
              <a:rPr lang="en-US" sz="2300" u="sng" dirty="0">
                <a:hlinkClick r:id="rId9"/>
              </a:rPr>
              <a:t>https://mylegalaid.org/</a:t>
            </a:r>
            <a:endParaRPr lang="en-US" sz="2300" dirty="0">
              <a:hlinkClick r:id="rId9"/>
            </a:endParaRPr>
          </a:p>
          <a:p>
            <a:pPr marL="342900" indent="-342900">
              <a:spcBef>
                <a:spcPts val="0"/>
              </a:spcBef>
              <a:buFont typeface="Arial" panose="020B0604020202020204" pitchFamily="34" charset="0"/>
              <a:buChar char="•"/>
            </a:pPr>
            <a:r>
              <a:rPr lang="en-US" sz="2300" dirty="0"/>
              <a:t>Southern Minnesota Regional Legal Services - </a:t>
            </a:r>
            <a:r>
              <a:rPr lang="en-US" sz="2300" u="sng" dirty="0">
                <a:hlinkClick r:id="rId10"/>
              </a:rPr>
              <a:t>https://www.smrls.org/</a:t>
            </a:r>
            <a:endParaRPr lang="en-US" sz="2300" dirty="0">
              <a:hlinkClick r:id="rId10"/>
            </a:endParaRPr>
          </a:p>
          <a:p>
            <a:pPr marL="342900" indent="-342900">
              <a:spcBef>
                <a:spcPts val="0"/>
              </a:spcBef>
              <a:buFont typeface="Arial" panose="020B0604020202020204" pitchFamily="34" charset="0"/>
              <a:buChar char="•"/>
            </a:pPr>
            <a:r>
              <a:rPr lang="en-US" sz="2300" dirty="0"/>
              <a:t>Volunteer Lawyers Network - </a:t>
            </a:r>
            <a:r>
              <a:rPr lang="en-US" sz="2300" u="sng" dirty="0">
                <a:hlinkClick r:id="rId11"/>
              </a:rPr>
              <a:t>https://www.vlnmn.org/</a:t>
            </a:r>
            <a:endParaRPr lang="en-US" sz="2300" dirty="0">
              <a:hlinkClick r:id="rId11"/>
            </a:endParaRPr>
          </a:p>
          <a:p>
            <a:pPr marL="0" indent="0">
              <a:spcBef>
                <a:spcPts val="0"/>
              </a:spcBef>
            </a:pPr>
            <a:endParaRPr lang="en-US" sz="2300" dirty="0"/>
          </a:p>
          <a:p>
            <a:pPr marL="0" indent="0">
              <a:spcBef>
                <a:spcPts val="0"/>
              </a:spcBef>
            </a:pPr>
            <a:endParaRPr lang="en-US" sz="2300" dirty="0"/>
          </a:p>
        </p:txBody>
      </p:sp>
    </p:spTree>
    <p:extLst>
      <p:ext uri="{BB962C8B-B14F-4D97-AF65-F5344CB8AC3E}">
        <p14:creationId xmlns:p14="http://schemas.microsoft.com/office/powerpoint/2010/main" val="2914746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EB34F-6072-4072-A29F-2093F0AC581D}"/>
              </a:ext>
            </a:extLst>
          </p:cNvPr>
          <p:cNvSpPr>
            <a:spLocks noGrp="1"/>
          </p:cNvSpPr>
          <p:nvPr>
            <p:ph type="title"/>
          </p:nvPr>
        </p:nvSpPr>
        <p:spPr/>
        <p:txBody>
          <a:bodyPr/>
          <a:lstStyle/>
          <a:p>
            <a:r>
              <a:rPr lang="en-US" dirty="0"/>
              <a:t>What Can You Do? Volunteer and Donate</a:t>
            </a:r>
          </a:p>
        </p:txBody>
      </p:sp>
      <p:sp>
        <p:nvSpPr>
          <p:cNvPr id="3" name="Content Placeholder 2">
            <a:extLst>
              <a:ext uri="{FF2B5EF4-FFF2-40B4-BE49-F238E27FC236}">
                <a16:creationId xmlns:a16="http://schemas.microsoft.com/office/drawing/2014/main" id="{7538A0C7-0E99-4322-9F54-E41D1A3E6BFC}"/>
              </a:ext>
            </a:extLst>
          </p:cNvPr>
          <p:cNvSpPr>
            <a:spLocks noGrp="1"/>
          </p:cNvSpPr>
          <p:nvPr>
            <p:ph sz="quarter" idx="1"/>
          </p:nvPr>
        </p:nvSpPr>
        <p:spPr/>
        <p:txBody>
          <a:bodyPr>
            <a:normAutofit/>
          </a:bodyPr>
          <a:lstStyle/>
          <a:p>
            <a:pPr marL="182880" indent="0">
              <a:spcBef>
                <a:spcPts val="0"/>
              </a:spcBef>
            </a:pPr>
            <a:r>
              <a:rPr lang="en-US" sz="1800" dirty="0"/>
              <a:t>Advice: </a:t>
            </a:r>
          </a:p>
          <a:p>
            <a:pPr marL="1040130" indent="-857250">
              <a:spcBef>
                <a:spcPts val="0"/>
              </a:spcBef>
              <a:buFont typeface="Arial" panose="020B0604020202020204" pitchFamily="34" charset="0"/>
              <a:buChar char="•"/>
            </a:pPr>
            <a:r>
              <a:rPr lang="en-US" sz="1800" dirty="0"/>
              <a:t>On Line Advice: Minnesota Legal Advice Online (MLAO) - </a:t>
            </a:r>
            <a:r>
              <a:rPr lang="en-US" sz="1800" u="sng" dirty="0">
                <a:hlinkClick r:id="rId2"/>
              </a:rPr>
              <a:t>https://www.mnlegaladvice.org/</a:t>
            </a:r>
            <a:r>
              <a:rPr lang="en-US" sz="1800" dirty="0">
                <a:hlinkClick r:id="rId2"/>
              </a:rPr>
              <a:t> </a:t>
            </a:r>
          </a:p>
          <a:p>
            <a:pPr marL="1040130" indent="-857250">
              <a:spcBef>
                <a:spcPts val="0"/>
              </a:spcBef>
              <a:buFont typeface="Arial" panose="020B0604020202020204" pitchFamily="34" charset="0"/>
              <a:buChar char="•"/>
            </a:pPr>
            <a:r>
              <a:rPr lang="en-US" sz="1800" dirty="0"/>
              <a:t>Tenant Hotline Advice: HOME Line - </a:t>
            </a:r>
            <a:r>
              <a:rPr lang="en-US" sz="1800" u="sng" dirty="0">
                <a:hlinkClick r:id="rId3"/>
              </a:rPr>
              <a:t>https://homelinemn.org/</a:t>
            </a:r>
            <a:endParaRPr lang="en-US" sz="1800" dirty="0">
              <a:hlinkClick r:id="rId3"/>
            </a:endParaRPr>
          </a:p>
          <a:p>
            <a:pPr marL="1040130" indent="-857250">
              <a:spcBef>
                <a:spcPts val="0"/>
              </a:spcBef>
              <a:buFont typeface="Arial" panose="020B0604020202020204" pitchFamily="34" charset="0"/>
              <a:buChar char="•"/>
            </a:pPr>
            <a:r>
              <a:rPr lang="en-US" sz="1800" i="1" dirty="0"/>
              <a:t>See</a:t>
            </a:r>
            <a:r>
              <a:rPr lang="en-US" sz="1800" dirty="0"/>
              <a:t> Free Legal Aid Programs (prior slide)</a:t>
            </a:r>
          </a:p>
          <a:p>
            <a:pPr marL="182880" indent="0">
              <a:spcBef>
                <a:spcPts val="0"/>
              </a:spcBef>
            </a:pPr>
            <a:endParaRPr lang="en-US" sz="1800" dirty="0"/>
          </a:p>
          <a:p>
            <a:pPr marL="182880" indent="0">
              <a:spcBef>
                <a:spcPts val="0"/>
              </a:spcBef>
            </a:pPr>
            <a:r>
              <a:rPr lang="en-US" sz="1800" dirty="0"/>
              <a:t>Law Students: </a:t>
            </a:r>
          </a:p>
          <a:p>
            <a:pPr marL="1040130" indent="-857250">
              <a:spcBef>
                <a:spcPts val="0"/>
              </a:spcBef>
              <a:buFont typeface="Arial" panose="020B0604020202020204" pitchFamily="34" charset="0"/>
              <a:buChar char="•"/>
            </a:pPr>
            <a:r>
              <a:rPr lang="en-US" sz="1800" dirty="0"/>
              <a:t>Minnesota Justice Foundation (MJF) - </a:t>
            </a:r>
            <a:r>
              <a:rPr lang="en-US" sz="1800" u="sng" dirty="0">
                <a:hlinkClick r:id="rId4"/>
              </a:rPr>
              <a:t>https://www.mnjustice.org/</a:t>
            </a:r>
            <a:r>
              <a:rPr lang="en-US" sz="1800" dirty="0">
                <a:hlinkClick r:id="rId4"/>
              </a:rPr>
              <a:t> </a:t>
            </a:r>
          </a:p>
          <a:p>
            <a:pPr marL="182880" indent="0">
              <a:spcBef>
                <a:spcPts val="0"/>
              </a:spcBef>
            </a:pPr>
            <a:endParaRPr lang="en-US" sz="1800" dirty="0"/>
          </a:p>
          <a:p>
            <a:pPr marL="182880" indent="0">
              <a:spcBef>
                <a:spcPts val="0"/>
              </a:spcBef>
            </a:pPr>
            <a:r>
              <a:rPr lang="en-US" sz="1800" dirty="0"/>
              <a:t>Mediation: </a:t>
            </a:r>
          </a:p>
          <a:p>
            <a:pPr marL="1040130" indent="-857250">
              <a:spcBef>
                <a:spcPts val="0"/>
              </a:spcBef>
              <a:buFont typeface="Arial" panose="020B0604020202020204" pitchFamily="34" charset="0"/>
              <a:buChar char="•"/>
            </a:pPr>
            <a:r>
              <a:rPr lang="en-US" sz="1800" dirty="0"/>
              <a:t>Community Mediation Minnesota - </a:t>
            </a:r>
            <a:r>
              <a:rPr lang="en-US" sz="1800" u="sng" dirty="0">
                <a:hlinkClick r:id="rId5"/>
              </a:rPr>
              <a:t>https://communitymediationmn.org/</a:t>
            </a:r>
            <a:endParaRPr lang="en-US" sz="1800" dirty="0">
              <a:hlinkClick r:id="rId5"/>
            </a:endParaRPr>
          </a:p>
          <a:p>
            <a:pPr marL="182880" indent="0">
              <a:spcBef>
                <a:spcPts val="0"/>
              </a:spcBef>
            </a:pPr>
            <a:endParaRPr lang="en-US" sz="1800" dirty="0"/>
          </a:p>
          <a:p>
            <a:pPr marL="182880" indent="0">
              <a:spcBef>
                <a:spcPts val="0"/>
              </a:spcBef>
            </a:pPr>
            <a:r>
              <a:rPr lang="en-US" sz="1800" dirty="0"/>
              <a:t>Tenant Organizing: </a:t>
            </a:r>
          </a:p>
          <a:p>
            <a:pPr marL="1040130" indent="-857250">
              <a:spcBef>
                <a:spcPts val="0"/>
              </a:spcBef>
              <a:buFont typeface="Arial" panose="020B0604020202020204" pitchFamily="34" charset="0"/>
              <a:buChar char="•"/>
            </a:pPr>
            <a:r>
              <a:rPr lang="en-US" sz="1800" dirty="0"/>
              <a:t>HOME Line - </a:t>
            </a:r>
            <a:r>
              <a:rPr lang="en-US" sz="1800" u="sng" dirty="0">
                <a:hlinkClick r:id="rId3"/>
              </a:rPr>
              <a:t>https://homelinemn.org/</a:t>
            </a:r>
            <a:endParaRPr lang="en-US" sz="1800" dirty="0">
              <a:hlinkClick r:id="rId3"/>
            </a:endParaRPr>
          </a:p>
          <a:p>
            <a:pPr marL="1040130" indent="-857250">
              <a:spcBef>
                <a:spcPts val="0"/>
              </a:spcBef>
              <a:buFont typeface="Arial" panose="020B0604020202020204" pitchFamily="34" charset="0"/>
              <a:buChar char="•"/>
            </a:pPr>
            <a:r>
              <a:rPr lang="en-US" sz="1800" dirty="0"/>
              <a:t>United Renters For Justice/Inquilinxs Unidxs Por Justicia - </a:t>
            </a:r>
            <a:r>
              <a:rPr lang="en-US" sz="1800" dirty="0">
                <a:hlinkClick r:id="rId6"/>
              </a:rPr>
              <a:t>https://www.inquilinxsunidxs.org/</a:t>
            </a:r>
            <a:endParaRPr lang="en-US" sz="1800" dirty="0"/>
          </a:p>
          <a:p>
            <a:pPr marL="182880">
              <a:spcBef>
                <a:spcPts val="0"/>
              </a:spcBef>
            </a:pPr>
            <a:endParaRPr lang="en-US" sz="1800" dirty="0"/>
          </a:p>
          <a:p>
            <a:pPr marL="182880" indent="0">
              <a:spcBef>
                <a:spcPts val="0"/>
              </a:spcBef>
            </a:pPr>
            <a:endParaRPr lang="en-US" sz="1800" dirty="0"/>
          </a:p>
        </p:txBody>
      </p:sp>
    </p:spTree>
    <p:extLst>
      <p:ext uri="{BB962C8B-B14F-4D97-AF65-F5344CB8AC3E}">
        <p14:creationId xmlns:p14="http://schemas.microsoft.com/office/powerpoint/2010/main" val="3941432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7961-AC0E-42EA-8EFC-09F1DE11C703}"/>
              </a:ext>
            </a:extLst>
          </p:cNvPr>
          <p:cNvSpPr>
            <a:spLocks noGrp="1"/>
          </p:cNvSpPr>
          <p:nvPr>
            <p:ph type="title"/>
          </p:nvPr>
        </p:nvSpPr>
        <p:spPr/>
        <p:txBody>
          <a:bodyPr/>
          <a:lstStyle/>
          <a:p>
            <a:r>
              <a:rPr lang="en-US" dirty="0"/>
              <a:t>What Can You Do? Volunteer and Donate</a:t>
            </a:r>
          </a:p>
        </p:txBody>
      </p:sp>
      <p:sp>
        <p:nvSpPr>
          <p:cNvPr id="3" name="Content Placeholder 2">
            <a:extLst>
              <a:ext uri="{FF2B5EF4-FFF2-40B4-BE49-F238E27FC236}">
                <a16:creationId xmlns:a16="http://schemas.microsoft.com/office/drawing/2014/main" id="{82ED7A31-1F60-4FEF-A8C8-B8511FCB6505}"/>
              </a:ext>
            </a:extLst>
          </p:cNvPr>
          <p:cNvSpPr>
            <a:spLocks noGrp="1"/>
          </p:cNvSpPr>
          <p:nvPr>
            <p:ph sz="quarter" idx="1"/>
          </p:nvPr>
        </p:nvSpPr>
        <p:spPr/>
        <p:txBody>
          <a:bodyPr>
            <a:noAutofit/>
          </a:bodyPr>
          <a:lstStyle/>
          <a:p>
            <a:pPr marL="0" indent="0">
              <a:spcBef>
                <a:spcPts val="0"/>
              </a:spcBef>
            </a:pPr>
            <a:r>
              <a:rPr lang="en-US" sz="2000" dirty="0"/>
              <a:t>Housing Litigation and Policy Advocacy:</a:t>
            </a:r>
          </a:p>
          <a:p>
            <a:pPr marL="285750" indent="-285750">
              <a:spcBef>
                <a:spcPts val="0"/>
              </a:spcBef>
              <a:buFont typeface="Arial" panose="020B0604020202020204" pitchFamily="34" charset="0"/>
              <a:buChar char="•"/>
            </a:pPr>
            <a:r>
              <a:rPr lang="en-US" sz="2000" dirty="0"/>
              <a:t>HOME Line - </a:t>
            </a:r>
            <a:r>
              <a:rPr lang="en-US" sz="2000" u="sng" dirty="0">
                <a:hlinkClick r:id="rId2"/>
              </a:rPr>
              <a:t>https://homelinemn.org/</a:t>
            </a:r>
          </a:p>
          <a:p>
            <a:pPr marL="285750" indent="-285750">
              <a:spcBef>
                <a:spcPts val="0"/>
              </a:spcBef>
              <a:buFont typeface="Arial" panose="020B0604020202020204" pitchFamily="34" charset="0"/>
              <a:buChar char="•"/>
            </a:pPr>
            <a:r>
              <a:rPr lang="en-US" sz="2000" dirty="0"/>
              <a:t>Housing Justice Center - </a:t>
            </a:r>
            <a:r>
              <a:rPr lang="en-US" sz="2000" u="sng" dirty="0">
                <a:hlinkClick r:id="rId3"/>
              </a:rPr>
              <a:t>https://www.hjcmn.org/</a:t>
            </a:r>
          </a:p>
          <a:p>
            <a:pPr marL="285750" indent="-285750">
              <a:spcBef>
                <a:spcPts val="0"/>
              </a:spcBef>
              <a:buFont typeface="Arial" panose="020B0604020202020204" pitchFamily="34" charset="0"/>
              <a:buChar char="•"/>
            </a:pPr>
            <a:r>
              <a:rPr lang="en-US" sz="2000" dirty="0"/>
              <a:t>Housing Law in Minnesota - </a:t>
            </a:r>
            <a:r>
              <a:rPr lang="en-US" sz="2000" u="sng" dirty="0">
                <a:hlinkClick r:id="rId4"/>
              </a:rPr>
              <a:t>http://povertylaw.homestead.com/HousingLawinMinnesota.html</a:t>
            </a:r>
            <a:endParaRPr lang="en-US" sz="2000" dirty="0">
              <a:hlinkClick r:id="rId4"/>
            </a:endParaRPr>
          </a:p>
          <a:p>
            <a:pPr marL="285750" indent="-285750">
              <a:spcBef>
                <a:spcPts val="0"/>
              </a:spcBef>
              <a:buFont typeface="Arial" panose="020B0604020202020204" pitchFamily="34" charset="0"/>
              <a:buChar char="•"/>
            </a:pPr>
            <a:r>
              <a:rPr lang="en-US" sz="2000" dirty="0"/>
              <a:t>Mid-Minnesota Legal Aid - </a:t>
            </a:r>
            <a:r>
              <a:rPr lang="en-US" sz="2000" u="sng" dirty="0">
                <a:hlinkClick r:id="rId5"/>
              </a:rPr>
              <a:t>https://mylegalaid.org/</a:t>
            </a:r>
            <a:endParaRPr lang="en-US" sz="2000" dirty="0">
              <a:hlinkClick r:id="rId5"/>
            </a:endParaRPr>
          </a:p>
          <a:p>
            <a:pPr marL="285750" indent="-285750">
              <a:spcBef>
                <a:spcPts val="0"/>
              </a:spcBef>
              <a:buFont typeface="Arial" panose="020B0604020202020204" pitchFamily="34" charset="0"/>
              <a:buChar char="•"/>
            </a:pPr>
            <a:r>
              <a:rPr lang="en-US" sz="2000" dirty="0"/>
              <a:t>Minnesota Anti-Eviction Project, Lawyers' Committee for Civil Rights Under Law - </a:t>
            </a:r>
            <a:r>
              <a:rPr lang="en-US" sz="2000" u="sng" dirty="0">
                <a:hlinkClick r:id="rId6"/>
              </a:rPr>
              <a:t>https://www.lawyerscommittee.org/</a:t>
            </a:r>
            <a:endParaRPr lang="en-US" sz="2000" dirty="0">
              <a:hlinkClick r:id="rId6"/>
            </a:endParaRPr>
          </a:p>
          <a:p>
            <a:pPr marL="285750" indent="-285750">
              <a:spcBef>
                <a:spcPts val="0"/>
              </a:spcBef>
              <a:buFont typeface="Arial" panose="020B0604020202020204" pitchFamily="34" charset="0"/>
              <a:buChar char="•"/>
            </a:pPr>
            <a:r>
              <a:rPr lang="en-US" sz="2000" dirty="0"/>
              <a:t>United Renters For Justice/Inquilinxs Unidxs Por Justicia - </a:t>
            </a:r>
            <a:r>
              <a:rPr lang="en-US" sz="2000" dirty="0">
                <a:hlinkClick r:id="rId7"/>
              </a:rPr>
              <a:t>https://www.inquilinxsunidxs.org/</a:t>
            </a:r>
            <a:endParaRPr lang="en-US" sz="2000" dirty="0"/>
          </a:p>
          <a:p>
            <a:pPr marL="285750" indent="-285750">
              <a:spcBef>
                <a:spcPts val="0"/>
              </a:spcBef>
              <a:buFont typeface="Arial" panose="020B0604020202020204" pitchFamily="34" charset="0"/>
              <a:buChar char="•"/>
            </a:pPr>
            <a:r>
              <a:rPr lang="en-US" sz="2000" dirty="0"/>
              <a:t>Volunteer Lawyers Network - </a:t>
            </a:r>
            <a:r>
              <a:rPr lang="en-US" sz="2000" dirty="0">
                <a:hlinkClick r:id="rId8"/>
              </a:rPr>
              <a:t>https://www.vlnmn.org/</a:t>
            </a:r>
            <a:endParaRPr lang="en-US" sz="2000" dirty="0"/>
          </a:p>
          <a:p>
            <a:pPr marL="0" indent="0">
              <a:spcBef>
                <a:spcPts val="0"/>
              </a:spcBef>
            </a:pPr>
            <a:endParaRPr lang="en-US" sz="2000" dirty="0"/>
          </a:p>
          <a:p>
            <a:pPr marL="0" indent="0">
              <a:spcBef>
                <a:spcPts val="0"/>
              </a:spcBef>
            </a:pPr>
            <a:r>
              <a:rPr lang="en-US" sz="2000" dirty="0"/>
              <a:t>National Housing Litigation and Policy Advocacy:</a:t>
            </a:r>
          </a:p>
          <a:p>
            <a:pPr marL="285750" indent="-285750">
              <a:spcBef>
                <a:spcPts val="0"/>
              </a:spcBef>
              <a:buFont typeface="Arial" panose="020B0604020202020204" pitchFamily="34" charset="0"/>
              <a:buChar char="•"/>
            </a:pPr>
            <a:r>
              <a:rPr lang="en-US" sz="2000" dirty="0"/>
              <a:t>National Housing Law Project - </a:t>
            </a:r>
            <a:r>
              <a:rPr lang="en-US" sz="2000" u="sng" dirty="0">
                <a:hlinkClick r:id="rId9"/>
              </a:rPr>
              <a:t>https://www.nhlp.org/</a:t>
            </a:r>
            <a:endParaRPr lang="en-US" sz="2000" dirty="0">
              <a:hlinkClick r:id="rId9"/>
            </a:endParaRPr>
          </a:p>
          <a:p>
            <a:pPr marL="285750" indent="-285750">
              <a:spcBef>
                <a:spcPts val="0"/>
              </a:spcBef>
              <a:buFont typeface="Arial" panose="020B0604020202020204" pitchFamily="34" charset="0"/>
              <a:buChar char="•"/>
            </a:pPr>
            <a:r>
              <a:rPr lang="en-US" sz="2000" dirty="0"/>
              <a:t>National Low Income Housing Coalition - </a:t>
            </a:r>
            <a:r>
              <a:rPr lang="en-US" sz="2000" u="sng" dirty="0">
                <a:hlinkClick r:id="rId10"/>
              </a:rPr>
              <a:t>https://nlihc.org/</a:t>
            </a:r>
            <a:endParaRPr lang="en-US" sz="2000" dirty="0">
              <a:hlinkClick r:id="rId10"/>
            </a:endParaRPr>
          </a:p>
          <a:p>
            <a:pPr marL="0" indent="0">
              <a:spcBef>
                <a:spcPts val="0"/>
              </a:spcBef>
            </a:pPr>
            <a:endParaRPr lang="en-US" sz="2000" dirty="0"/>
          </a:p>
          <a:p>
            <a:pPr marL="0" indent="0">
              <a:spcBef>
                <a:spcPts val="0"/>
              </a:spcBef>
            </a:pPr>
            <a:endParaRPr lang="en-US" sz="2000" dirty="0"/>
          </a:p>
        </p:txBody>
      </p:sp>
    </p:spTree>
    <p:extLst>
      <p:ext uri="{BB962C8B-B14F-4D97-AF65-F5344CB8AC3E}">
        <p14:creationId xmlns:p14="http://schemas.microsoft.com/office/powerpoint/2010/main" val="8610595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530D9-4AD4-4D4D-9305-0A17A5E926BF}"/>
              </a:ext>
            </a:extLst>
          </p:cNvPr>
          <p:cNvSpPr>
            <a:spLocks noGrp="1"/>
          </p:cNvSpPr>
          <p:nvPr>
            <p:ph type="title"/>
          </p:nvPr>
        </p:nvSpPr>
        <p:spPr/>
        <p:txBody>
          <a:bodyPr/>
          <a:lstStyle/>
          <a:p>
            <a:r>
              <a:rPr lang="en-US" dirty="0"/>
              <a:t>What Can You Do? Advocate.</a:t>
            </a:r>
          </a:p>
        </p:txBody>
      </p:sp>
      <p:sp>
        <p:nvSpPr>
          <p:cNvPr id="3" name="Content Placeholder 2">
            <a:extLst>
              <a:ext uri="{FF2B5EF4-FFF2-40B4-BE49-F238E27FC236}">
                <a16:creationId xmlns:a16="http://schemas.microsoft.com/office/drawing/2014/main" id="{4B6C59F3-F169-498D-9958-9648A464E225}"/>
              </a:ext>
            </a:extLst>
          </p:cNvPr>
          <p:cNvSpPr>
            <a:spLocks noGrp="1"/>
          </p:cNvSpPr>
          <p:nvPr>
            <p:ph sz="quarter" idx="1"/>
          </p:nvPr>
        </p:nvSpPr>
        <p:spPr/>
        <p:txBody>
          <a:bodyPr>
            <a:noAutofit/>
          </a:bodyPr>
          <a:lstStyle/>
          <a:p>
            <a:pPr marL="0" indent="0">
              <a:spcBef>
                <a:spcPts val="0"/>
              </a:spcBef>
            </a:pPr>
            <a:r>
              <a:rPr lang="en-US" sz="1400" dirty="0"/>
              <a:t>Minnesota Government:</a:t>
            </a:r>
          </a:p>
          <a:p>
            <a:pPr marL="285750" indent="-285750">
              <a:spcBef>
                <a:spcPts val="0"/>
              </a:spcBef>
              <a:buFont typeface="Arial" panose="020B0604020202020204" pitchFamily="34" charset="0"/>
              <a:buChar char="•"/>
            </a:pPr>
            <a:r>
              <a:rPr lang="en-US" sz="1400" dirty="0"/>
              <a:t>Governor Tim Walz - </a:t>
            </a:r>
            <a:r>
              <a:rPr lang="en-US" sz="1400" u="sng" dirty="0">
                <a:hlinkClick r:id="rId2"/>
              </a:rPr>
              <a:t>https://mn.gov/governor/about/timwalz/</a:t>
            </a:r>
            <a:endParaRPr lang="en-US" sz="1400" dirty="0">
              <a:hlinkClick r:id="rId2"/>
            </a:endParaRPr>
          </a:p>
          <a:p>
            <a:pPr marL="285750" indent="-285750">
              <a:spcBef>
                <a:spcPts val="0"/>
              </a:spcBef>
              <a:buFont typeface="Arial" panose="020B0604020202020204" pitchFamily="34" charset="0"/>
              <a:buChar char="•"/>
            </a:pPr>
            <a:r>
              <a:rPr lang="en-US" sz="1400" dirty="0"/>
              <a:t>Attorney General Keith Ellison - </a:t>
            </a:r>
            <a:r>
              <a:rPr lang="en-US" sz="1400" u="sng" dirty="0">
                <a:hlinkClick r:id="rId3"/>
              </a:rPr>
              <a:t>http://www.ag.state.mn.us/</a:t>
            </a:r>
            <a:endParaRPr lang="en-US" sz="1400" dirty="0">
              <a:hlinkClick r:id="rId3"/>
            </a:endParaRPr>
          </a:p>
          <a:p>
            <a:pPr marL="285750" indent="-285750">
              <a:spcBef>
                <a:spcPts val="0"/>
              </a:spcBef>
              <a:buFont typeface="Arial" panose="020B0604020202020204" pitchFamily="34" charset="0"/>
              <a:buChar char="•"/>
            </a:pPr>
            <a:r>
              <a:rPr lang="en-US" sz="1400" dirty="0"/>
              <a:t>Minnesota Housing Commissioner Jennifer Ho - </a:t>
            </a:r>
            <a:r>
              <a:rPr lang="en-US" sz="1400" u="sng" dirty="0">
                <a:hlinkClick r:id="rId4"/>
              </a:rPr>
              <a:t>http://www.mnhousing.gov/sites/np/leadership</a:t>
            </a:r>
            <a:endParaRPr lang="en-US" sz="1400" dirty="0">
              <a:hlinkClick r:id="rId4"/>
            </a:endParaRPr>
          </a:p>
          <a:p>
            <a:pPr marL="285750" indent="-285750">
              <a:spcBef>
                <a:spcPts val="0"/>
              </a:spcBef>
              <a:buFont typeface="Arial" panose="020B0604020202020204" pitchFamily="34" charset="0"/>
              <a:buChar char="•"/>
            </a:pPr>
            <a:r>
              <a:rPr lang="en-US" sz="1400" dirty="0"/>
              <a:t>Minnesota Department of Human Rights Commissioner Rebecca Lucero - </a:t>
            </a:r>
            <a:r>
              <a:rPr lang="en-US" sz="1400" u="sng" dirty="0">
                <a:hlinkClick r:id="rId5"/>
              </a:rPr>
              <a:t>https://mn.gov/mdhr/about/staff/commissioner.jsp</a:t>
            </a:r>
            <a:endParaRPr lang="en-US" sz="1400" dirty="0">
              <a:hlinkClick r:id="rId5"/>
            </a:endParaRPr>
          </a:p>
          <a:p>
            <a:pPr marL="285750" indent="-285750">
              <a:spcBef>
                <a:spcPts val="0"/>
              </a:spcBef>
              <a:buFont typeface="Arial" panose="020B0604020202020204" pitchFamily="34" charset="0"/>
              <a:buChar char="•"/>
            </a:pPr>
            <a:r>
              <a:rPr lang="en-US" sz="1400" dirty="0"/>
              <a:t>Minnesota Senators - </a:t>
            </a:r>
            <a:r>
              <a:rPr lang="en-US" sz="1400" u="sng" dirty="0">
                <a:hlinkClick r:id="rId6"/>
              </a:rPr>
              <a:t>https://www.senate.mn/</a:t>
            </a:r>
            <a:endParaRPr lang="en-US" sz="1400" dirty="0">
              <a:hlinkClick r:id="rId6"/>
            </a:endParaRPr>
          </a:p>
          <a:p>
            <a:pPr marL="285750" indent="-285750">
              <a:spcBef>
                <a:spcPts val="0"/>
              </a:spcBef>
              <a:buFont typeface="Arial" panose="020B0604020202020204" pitchFamily="34" charset="0"/>
              <a:buChar char="•"/>
            </a:pPr>
            <a:r>
              <a:rPr lang="en-US" sz="1400" dirty="0"/>
              <a:t>Minnesota House of Representatives - </a:t>
            </a:r>
            <a:r>
              <a:rPr lang="en-US" sz="1400" u="sng" dirty="0">
                <a:hlinkClick r:id="rId7"/>
              </a:rPr>
              <a:t>https://www.house.leg.state.mn.us/members/</a:t>
            </a:r>
            <a:endParaRPr lang="en-US" sz="1400" dirty="0">
              <a:hlinkClick r:id="rId7"/>
            </a:endParaRPr>
          </a:p>
          <a:p>
            <a:pPr marL="0" indent="0">
              <a:spcBef>
                <a:spcPts val="0"/>
              </a:spcBef>
            </a:pPr>
            <a:endParaRPr lang="en-US" sz="1400" dirty="0"/>
          </a:p>
          <a:p>
            <a:pPr marL="0" indent="0">
              <a:spcBef>
                <a:spcPts val="0"/>
              </a:spcBef>
            </a:pPr>
            <a:r>
              <a:rPr lang="en-US" sz="1400" dirty="0"/>
              <a:t>Local Government:</a:t>
            </a:r>
          </a:p>
          <a:p>
            <a:pPr marL="285750" indent="-285750">
              <a:spcBef>
                <a:spcPts val="0"/>
              </a:spcBef>
              <a:buFont typeface="Arial" panose="020B0604020202020204" pitchFamily="34" charset="0"/>
              <a:buChar char="•"/>
            </a:pPr>
            <a:r>
              <a:rPr lang="en-US" sz="1400" dirty="0"/>
              <a:t>County Commissioners - </a:t>
            </a:r>
            <a:r>
              <a:rPr lang="en-US" sz="1400" u="sng" dirty="0">
                <a:hlinkClick r:id="rId8"/>
              </a:rPr>
              <a:t>https://mn.gov/portal/government/local/counties/</a:t>
            </a:r>
            <a:endParaRPr lang="en-US" sz="1400" dirty="0">
              <a:hlinkClick r:id="rId8"/>
            </a:endParaRPr>
          </a:p>
          <a:p>
            <a:pPr marL="285750" indent="-285750">
              <a:spcBef>
                <a:spcPts val="0"/>
              </a:spcBef>
              <a:buFont typeface="Arial" panose="020B0604020202020204" pitchFamily="34" charset="0"/>
              <a:buChar char="•"/>
            </a:pPr>
            <a:r>
              <a:rPr lang="en-US" sz="1400" dirty="0"/>
              <a:t>City Mayors and City Councils - </a:t>
            </a:r>
            <a:r>
              <a:rPr lang="en-US" sz="1400" u="sng" dirty="0">
                <a:hlinkClick r:id="rId9"/>
              </a:rPr>
              <a:t>https://mn.gov/portal/government/local/cities/</a:t>
            </a:r>
            <a:endParaRPr lang="en-US" sz="1400" dirty="0">
              <a:hlinkClick r:id="rId9"/>
            </a:endParaRPr>
          </a:p>
          <a:p>
            <a:pPr marL="0" indent="0">
              <a:spcBef>
                <a:spcPts val="0"/>
              </a:spcBef>
            </a:pPr>
            <a:endParaRPr lang="en-US" sz="1400" dirty="0"/>
          </a:p>
          <a:p>
            <a:pPr marL="0" indent="0">
              <a:spcBef>
                <a:spcPts val="0"/>
              </a:spcBef>
            </a:pPr>
            <a:r>
              <a:rPr lang="en-US" sz="1400" dirty="0"/>
              <a:t>Courts:</a:t>
            </a:r>
          </a:p>
          <a:p>
            <a:pPr marL="285750" indent="-285750">
              <a:spcBef>
                <a:spcPts val="0"/>
              </a:spcBef>
              <a:buFont typeface="Arial" panose="020B0604020202020204" pitchFamily="34" charset="0"/>
              <a:buChar char="•"/>
            </a:pPr>
            <a:r>
              <a:rPr lang="it-IT" sz="1400" dirty="0"/>
              <a:t>Minnesota Supreme Court - </a:t>
            </a:r>
            <a:r>
              <a:rPr lang="it-IT" sz="1400" u="sng" dirty="0">
                <a:hlinkClick r:id="rId10"/>
              </a:rPr>
              <a:t>https://www.mncourts.gov/SupremeCourt.aspx</a:t>
            </a:r>
            <a:endParaRPr lang="it-IT" sz="1400" dirty="0">
              <a:hlinkClick r:id="rId10"/>
            </a:endParaRPr>
          </a:p>
          <a:p>
            <a:pPr marL="285750" indent="-285750">
              <a:spcBef>
                <a:spcPts val="0"/>
              </a:spcBef>
              <a:buFont typeface="Arial" panose="020B0604020202020204" pitchFamily="34" charset="0"/>
              <a:buChar char="•"/>
            </a:pPr>
            <a:r>
              <a:rPr lang="en-US" sz="1400" dirty="0"/>
              <a:t>District Courts- </a:t>
            </a:r>
            <a:r>
              <a:rPr lang="en-US" sz="1400" u="sng" dirty="0">
                <a:hlinkClick r:id="" action="ppaction://noaction"/>
              </a:rPr>
              <a:t>https://www.mncourts.gov/Find-Courts.aspx</a:t>
            </a:r>
          </a:p>
          <a:p>
            <a:pPr marL="0" indent="0">
              <a:spcBef>
                <a:spcPts val="0"/>
              </a:spcBef>
            </a:pPr>
            <a:endParaRPr lang="en-US" sz="1400" u="sng" dirty="0">
              <a:hlinkClick r:id="" action="ppaction://noaction"/>
            </a:endParaRPr>
          </a:p>
          <a:p>
            <a:pPr marL="0" indent="0">
              <a:spcBef>
                <a:spcPts val="0"/>
              </a:spcBef>
            </a:pPr>
            <a:r>
              <a:rPr lang="en-US" sz="1400" dirty="0"/>
              <a:t>United States: </a:t>
            </a:r>
          </a:p>
          <a:p>
            <a:pPr marL="285750" indent="-285750">
              <a:spcBef>
                <a:spcPts val="0"/>
              </a:spcBef>
              <a:buFont typeface="Arial" panose="020B0604020202020204" pitchFamily="34" charset="0"/>
              <a:buChar char="•"/>
            </a:pPr>
            <a:r>
              <a:rPr lang="en-US" sz="1400" dirty="0"/>
              <a:t>President Joe Biden  - </a:t>
            </a:r>
            <a:r>
              <a:rPr lang="en-US" sz="1400" dirty="0">
                <a:hlinkClick r:id="rId11"/>
              </a:rPr>
              <a:t>https://www.whitehouse.gov/</a:t>
            </a:r>
            <a:r>
              <a:rPr lang="en-US" sz="1400" dirty="0"/>
              <a:t> </a:t>
            </a:r>
          </a:p>
          <a:p>
            <a:pPr marL="285750" indent="-285750">
              <a:spcBef>
                <a:spcPts val="0"/>
              </a:spcBef>
              <a:buFont typeface="Arial" panose="020B0604020202020204" pitchFamily="34" charset="0"/>
              <a:buChar char="•"/>
            </a:pPr>
            <a:r>
              <a:rPr lang="en-US" sz="1400" dirty="0"/>
              <a:t>Senate - </a:t>
            </a:r>
            <a:r>
              <a:rPr lang="en-US" sz="1400" u="sng" dirty="0">
                <a:hlinkClick r:id="rId12"/>
              </a:rPr>
              <a:t>https://www.senate.gov/</a:t>
            </a:r>
            <a:endParaRPr lang="en-US" sz="1400" dirty="0">
              <a:hlinkClick r:id="rId12"/>
            </a:endParaRPr>
          </a:p>
          <a:p>
            <a:pPr marL="285750" indent="-285750">
              <a:spcBef>
                <a:spcPts val="0"/>
              </a:spcBef>
              <a:buFont typeface="Arial" panose="020B0604020202020204" pitchFamily="34" charset="0"/>
              <a:buChar char="•"/>
            </a:pPr>
            <a:r>
              <a:rPr lang="en-US" sz="1400" dirty="0"/>
              <a:t>House of Representatives - </a:t>
            </a:r>
            <a:r>
              <a:rPr lang="en-US" sz="1400" u="sng" dirty="0">
                <a:hlinkClick r:id="rId13"/>
              </a:rPr>
              <a:t>https://www.house.gov/</a:t>
            </a:r>
            <a:endParaRPr lang="en-US" sz="1400" dirty="0">
              <a:hlinkClick r:id="rId13"/>
            </a:endParaRPr>
          </a:p>
          <a:p>
            <a:pPr marL="285750" indent="-285750">
              <a:spcBef>
                <a:spcPts val="0"/>
              </a:spcBef>
              <a:buFont typeface="Arial" panose="020B0604020202020204" pitchFamily="34" charset="0"/>
              <a:buChar char="•"/>
            </a:pPr>
            <a:r>
              <a:rPr lang="en-US" sz="1400" dirty="0"/>
              <a:t>Centers for Disease Control and Prevention (CDC) - </a:t>
            </a:r>
            <a:r>
              <a:rPr lang="en-US" sz="1400" u="sng" dirty="0">
                <a:hlinkClick r:id="rId14"/>
              </a:rPr>
              <a:t>https://www.cdc.gov/</a:t>
            </a:r>
            <a:endParaRPr lang="en-US" sz="1400" dirty="0">
              <a:hlinkClick r:id="rId14"/>
            </a:endParaRPr>
          </a:p>
          <a:p>
            <a:pPr marL="285750" indent="-285750">
              <a:spcBef>
                <a:spcPts val="0"/>
              </a:spcBef>
              <a:buFont typeface="Arial" panose="020B0604020202020204" pitchFamily="34" charset="0"/>
              <a:buChar char="•"/>
            </a:pPr>
            <a:r>
              <a:rPr lang="en-US" sz="1400" dirty="0"/>
              <a:t>Department of Housing and Urban Development (HUD) - </a:t>
            </a:r>
            <a:r>
              <a:rPr lang="en-US" sz="1400" u="sng" dirty="0">
                <a:hlinkClick r:id="rId15"/>
              </a:rPr>
              <a:t>https://www.hud.gov/</a:t>
            </a:r>
            <a:endParaRPr lang="en-US" sz="1400" dirty="0">
              <a:hlinkClick r:id="rId15"/>
            </a:endParaRPr>
          </a:p>
          <a:p>
            <a:pPr marL="0" indent="0">
              <a:spcBef>
                <a:spcPts val="0"/>
              </a:spcBef>
            </a:pPr>
            <a:endParaRPr lang="en-US" sz="1400" dirty="0">
              <a:hlinkClick r:id="rId16"/>
            </a:endParaRPr>
          </a:p>
          <a:p>
            <a:pPr marL="0" indent="0">
              <a:spcBef>
                <a:spcPts val="0"/>
              </a:spcBef>
            </a:pPr>
            <a:endParaRPr lang="en-US" sz="1400" dirty="0"/>
          </a:p>
        </p:txBody>
      </p:sp>
    </p:spTree>
    <p:extLst>
      <p:ext uri="{BB962C8B-B14F-4D97-AF65-F5344CB8AC3E}">
        <p14:creationId xmlns:p14="http://schemas.microsoft.com/office/powerpoint/2010/main" val="13238365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sz="quarter" idx="1"/>
          </p:nvPr>
        </p:nvSpPr>
        <p:spPr/>
        <p:txBody>
          <a:bodyPr>
            <a:normAutofit fontScale="92500" lnSpcReduction="10000"/>
          </a:bodyPr>
          <a:lstStyle/>
          <a:p>
            <a:r>
              <a:rPr lang="en-CA" dirty="0"/>
              <a:t>Lawrence McDonough</a:t>
            </a:r>
            <a:endParaRPr lang="en-US" dirty="0"/>
          </a:p>
          <a:p>
            <a:r>
              <a:rPr lang="en-US" dirty="0"/>
              <a:t>Attorney at Law </a:t>
            </a:r>
          </a:p>
          <a:p>
            <a:r>
              <a:rPr lang="en-US" dirty="0"/>
              <a:t>Adjunct Professor of Law, University of Minnesota School of Law </a:t>
            </a:r>
          </a:p>
          <a:p>
            <a:r>
              <a:rPr lang="en-US" dirty="0"/>
              <a:t>Senior Minnesota Counsel, Lawyers' Committee for Civil Rights Under Law</a:t>
            </a:r>
          </a:p>
          <a:p>
            <a:r>
              <a:rPr lang="en-CA" dirty="0"/>
              <a:t>651-398-8053</a:t>
            </a:r>
            <a:endParaRPr lang="en-US" dirty="0"/>
          </a:p>
          <a:p>
            <a:r>
              <a:rPr lang="en-CA" u="sng" dirty="0">
                <a:hlinkClick r:id="rId2"/>
              </a:rPr>
              <a:t>mcdon056@umn.edu</a:t>
            </a:r>
            <a:endParaRPr lang="en-US" dirty="0"/>
          </a:p>
          <a:p>
            <a:r>
              <a:rPr lang="en-US" u="sng" dirty="0">
                <a:hlinkClick r:id="rId3"/>
              </a:rPr>
              <a:t>http://povertylaw.homestead.com/Biolarrymcdonough.html</a:t>
            </a:r>
            <a:endParaRPr lang="en-US" dirty="0"/>
          </a:p>
          <a:p>
            <a:r>
              <a:rPr lang="en-US" dirty="0"/>
              <a:t>Housing Law in Minnesota</a:t>
            </a:r>
          </a:p>
          <a:p>
            <a:r>
              <a:rPr lang="en-US" u="sng" dirty="0">
                <a:hlinkClick r:id="rId4"/>
              </a:rPr>
              <a:t>http://povertylaw.homestead.com/HousingLawinMinnesota.html</a:t>
            </a:r>
            <a:endParaRPr lang="en-US" dirty="0">
              <a:hlinkClick r:id="rId4"/>
            </a:endParaRPr>
          </a:p>
          <a:p>
            <a:endParaRPr lang="en-US" dirty="0"/>
          </a:p>
        </p:txBody>
      </p:sp>
    </p:spTree>
    <p:extLst>
      <p:ext uri="{BB962C8B-B14F-4D97-AF65-F5344CB8AC3E}">
        <p14:creationId xmlns:p14="http://schemas.microsoft.com/office/powerpoint/2010/main" val="2636663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6312C-F0A1-4560-B08A-1FA9D423922A}"/>
              </a:ext>
            </a:extLst>
          </p:cNvPr>
          <p:cNvSpPr>
            <a:spLocks noGrp="1"/>
          </p:cNvSpPr>
          <p:nvPr>
            <p:ph type="title"/>
          </p:nvPr>
        </p:nvSpPr>
        <p:spPr>
          <a:xfrm>
            <a:off x="301752" y="228600"/>
            <a:ext cx="8534400" cy="914400"/>
          </a:xfrm>
        </p:spPr>
        <p:txBody>
          <a:bodyPr>
            <a:noAutofit/>
          </a:bodyPr>
          <a:lstStyle/>
          <a:p>
            <a:r>
              <a:rPr lang="en-US" dirty="0"/>
              <a:t>Minnesota Eviction Suspension: </a:t>
            </a:r>
            <a:br>
              <a:rPr lang="en-US" dirty="0"/>
            </a:br>
            <a:r>
              <a:rPr lang="en-US" dirty="0"/>
              <a:t>Emergency Executive Order 20-79</a:t>
            </a:r>
            <a:endParaRPr lang="en-US" sz="2400" dirty="0"/>
          </a:p>
        </p:txBody>
      </p:sp>
      <p:sp>
        <p:nvSpPr>
          <p:cNvPr id="3" name="Content Placeholder 2">
            <a:extLst>
              <a:ext uri="{FF2B5EF4-FFF2-40B4-BE49-F238E27FC236}">
                <a16:creationId xmlns:a16="http://schemas.microsoft.com/office/drawing/2014/main" id="{EF251389-75EC-484D-9164-BD2453F49DFE}"/>
              </a:ext>
            </a:extLst>
          </p:cNvPr>
          <p:cNvSpPr>
            <a:spLocks noGrp="1"/>
          </p:cNvSpPr>
          <p:nvPr>
            <p:ph sz="quarter" idx="1"/>
          </p:nvPr>
        </p:nvSpPr>
        <p:spPr/>
        <p:txBody>
          <a:bodyPr>
            <a:normAutofit fontScale="40000" lnSpcReduction="20000"/>
          </a:bodyPr>
          <a:lstStyle/>
          <a:p>
            <a:r>
              <a:rPr lang="en-US" sz="6000" dirty="0"/>
              <a:t>Emergency Executive Order 20-79:</a:t>
            </a:r>
          </a:p>
          <a:p>
            <a:r>
              <a:rPr lang="en-US" sz="6000" dirty="0">
                <a:hlinkClick r:id="rId2"/>
              </a:rPr>
              <a:t>https://mn.gov/governor/assets/EO%2020-79%20Final%20Signed%20and%20Filed%20%28002%29_tcm1055-440501.pdf</a:t>
            </a:r>
            <a:endParaRPr lang="en-US" sz="6000" dirty="0"/>
          </a:p>
          <a:p>
            <a:endParaRPr lang="en-US" sz="6000" dirty="0"/>
          </a:p>
          <a:p>
            <a:r>
              <a:rPr lang="en-US" sz="6000" dirty="0"/>
              <a:t>It remains in effect until the peacetime emergency declared in Emergency Executive Order 20-01 is terminated or until it is rescinded by proper authority.</a:t>
            </a:r>
          </a:p>
          <a:p>
            <a:endParaRPr lang="en-US" sz="6000" dirty="0"/>
          </a:p>
          <a:p>
            <a:r>
              <a:rPr lang="en-US" sz="6000" b="1" i="1" dirty="0"/>
              <a:t>Prohibits nonpayment of rent evictions</a:t>
            </a:r>
            <a:endParaRPr lang="en-US" sz="6000" dirty="0"/>
          </a:p>
          <a:p>
            <a:endParaRPr lang="en-US" sz="6000" dirty="0"/>
          </a:p>
          <a:p>
            <a:r>
              <a:rPr lang="en-US" sz="6000" dirty="0"/>
              <a:t>Does not affect late fees</a:t>
            </a:r>
          </a:p>
          <a:p>
            <a:endParaRPr lang="en-US" dirty="0"/>
          </a:p>
        </p:txBody>
      </p:sp>
    </p:spTree>
    <p:extLst>
      <p:ext uri="{BB962C8B-B14F-4D97-AF65-F5344CB8AC3E}">
        <p14:creationId xmlns:p14="http://schemas.microsoft.com/office/powerpoint/2010/main" val="2050564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3D347-0176-4259-A3E9-AC923C4BD0DA}"/>
              </a:ext>
            </a:extLst>
          </p:cNvPr>
          <p:cNvSpPr>
            <a:spLocks noGrp="1"/>
          </p:cNvSpPr>
          <p:nvPr>
            <p:ph type="title"/>
          </p:nvPr>
        </p:nvSpPr>
        <p:spPr>
          <a:xfrm>
            <a:off x="301752" y="228600"/>
            <a:ext cx="8534400" cy="914400"/>
          </a:xfrm>
        </p:spPr>
        <p:txBody>
          <a:bodyPr>
            <a:normAutofit fontScale="90000"/>
          </a:bodyPr>
          <a:lstStyle/>
          <a:p>
            <a:r>
              <a:rPr lang="en-US" dirty="0"/>
              <a:t>Minnesota Eviction Suspension: </a:t>
            </a:r>
            <a:br>
              <a:rPr lang="en-US" dirty="0"/>
            </a:br>
            <a:r>
              <a:rPr lang="en-US" dirty="0"/>
              <a:t>Emergency Executive Order 20-79</a:t>
            </a:r>
          </a:p>
        </p:txBody>
      </p:sp>
      <p:sp>
        <p:nvSpPr>
          <p:cNvPr id="3" name="Content Placeholder 2">
            <a:extLst>
              <a:ext uri="{FF2B5EF4-FFF2-40B4-BE49-F238E27FC236}">
                <a16:creationId xmlns:a16="http://schemas.microsoft.com/office/drawing/2014/main" id="{40D1E322-BA69-4E96-9461-D7326C6C845E}"/>
              </a:ext>
            </a:extLst>
          </p:cNvPr>
          <p:cNvSpPr>
            <a:spLocks noGrp="1"/>
          </p:cNvSpPr>
          <p:nvPr>
            <p:ph sz="quarter" idx="1"/>
          </p:nvPr>
        </p:nvSpPr>
        <p:spPr/>
        <p:txBody>
          <a:bodyPr>
            <a:noAutofit/>
          </a:bodyPr>
          <a:lstStyle/>
          <a:p>
            <a:r>
              <a:rPr lang="en-US" sz="1500" dirty="0"/>
              <a:t>Prohibits evictions actions and lease terminations except where: </a:t>
            </a:r>
          </a:p>
          <a:p>
            <a:pPr marL="857250" indent="-857250">
              <a:buFont typeface="Arial" panose="020B0604020202020204" pitchFamily="34" charset="0"/>
              <a:buChar char="•"/>
            </a:pPr>
            <a:r>
              <a:rPr lang="en-US" sz="1500" dirty="0"/>
              <a:t>(1) the tenant violates Minn. Stat. § 504B.171, subdivision 1  (controlled substances,  prostitution, unlawful use or possession of a firearm, stolen property or property obtained by robbery, and acts under Minn. Stat. § 504B.206, subdivision 1, paragraph (a) (domestic abuse, criminal sexual conduct, and harassment)),</a:t>
            </a:r>
          </a:p>
          <a:p>
            <a:pPr marL="857250" indent="-857250">
              <a:buFont typeface="Arial" panose="020B0604020202020204" pitchFamily="34" charset="0"/>
              <a:buChar char="•"/>
            </a:pPr>
            <a:r>
              <a:rPr lang="en-US" sz="1500" dirty="0"/>
              <a:t>(2) the tenant seriously endangers the safety of other residents, </a:t>
            </a:r>
          </a:p>
          <a:p>
            <a:pPr marL="857250" indent="-857250">
              <a:buFont typeface="Arial" panose="020B0604020202020204" pitchFamily="34" charset="0"/>
              <a:buChar char="•"/>
            </a:pPr>
            <a:r>
              <a:rPr lang="en-US" sz="1500" dirty="0"/>
              <a:t>(3) the tenant materially violates a residential lease by the following actions on the premises, including the common area and the curtilage of the premises: seriously endangers the safety of others, </a:t>
            </a:r>
          </a:p>
          <a:p>
            <a:pPr marL="857250" indent="-857250">
              <a:buFont typeface="Arial" panose="020B0604020202020204" pitchFamily="34" charset="0"/>
              <a:buChar char="•"/>
            </a:pPr>
            <a:r>
              <a:rPr lang="en-US" sz="1500" dirty="0"/>
              <a:t>(4) the tenant materially violation of a residential lease by the following actions on the premises, including the common area and the curtilage of the premises: significantly damages property, </a:t>
            </a:r>
          </a:p>
          <a:p>
            <a:pPr marL="857250" indent="-857250">
              <a:buFont typeface="Arial" panose="020B0604020202020204" pitchFamily="34" charset="0"/>
              <a:buChar char="•"/>
            </a:pPr>
            <a:r>
              <a:rPr lang="en-US" sz="1500" dirty="0"/>
              <a:t>(5) the tenant holds over after residential landlord termination of lease or nonrenewal of lease due to the need to move the property owner or property owner’s family member(s) into the property and where the property owner or property owner’s family member(s) move into the property within 7 days after it is vacated by the tenant, or</a:t>
            </a:r>
          </a:p>
          <a:p>
            <a:pPr marL="857250" indent="-857250">
              <a:buFont typeface="Arial" panose="020B0604020202020204" pitchFamily="34" charset="0"/>
              <a:buChar char="•"/>
            </a:pPr>
            <a:r>
              <a:rPr lang="en-US" sz="1500" dirty="0"/>
              <a:t>(6) writs designated as a priority execution under Minn. Stat. § 504B.365, subdivision 2.</a:t>
            </a:r>
          </a:p>
          <a:p>
            <a:endParaRPr lang="en-US" sz="1500" dirty="0"/>
          </a:p>
          <a:p>
            <a:r>
              <a:rPr lang="en-US" sz="1500" dirty="0"/>
              <a:t>Written notice of intent to file an eviction action to the tenant at least 7 days prior to filing the action, or the specified notice period included in the lease, whichever is longer.</a:t>
            </a:r>
          </a:p>
        </p:txBody>
      </p:sp>
    </p:spTree>
    <p:extLst>
      <p:ext uri="{BB962C8B-B14F-4D97-AF65-F5344CB8AC3E}">
        <p14:creationId xmlns:p14="http://schemas.microsoft.com/office/powerpoint/2010/main" val="61211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9155C-ABFD-4E92-B69D-FA0DA61740A7}"/>
              </a:ext>
            </a:extLst>
          </p:cNvPr>
          <p:cNvSpPr>
            <a:spLocks noGrp="1"/>
          </p:cNvSpPr>
          <p:nvPr>
            <p:ph type="title"/>
          </p:nvPr>
        </p:nvSpPr>
        <p:spPr/>
        <p:txBody>
          <a:bodyPr>
            <a:noAutofit/>
          </a:bodyPr>
          <a:lstStyle/>
          <a:p>
            <a:r>
              <a:rPr lang="en-US" dirty="0"/>
              <a:t>CDC Eviction Suspension Order </a:t>
            </a:r>
            <a:endParaRPr lang="en-US" sz="2400" dirty="0"/>
          </a:p>
        </p:txBody>
      </p:sp>
      <p:sp>
        <p:nvSpPr>
          <p:cNvPr id="3" name="Content Placeholder 2">
            <a:extLst>
              <a:ext uri="{FF2B5EF4-FFF2-40B4-BE49-F238E27FC236}">
                <a16:creationId xmlns:a16="http://schemas.microsoft.com/office/drawing/2014/main" id="{FCF23EDD-AF7C-40AB-B9F8-084409060866}"/>
              </a:ext>
            </a:extLst>
          </p:cNvPr>
          <p:cNvSpPr>
            <a:spLocks noGrp="1"/>
          </p:cNvSpPr>
          <p:nvPr>
            <p:ph sz="quarter" idx="1"/>
          </p:nvPr>
        </p:nvSpPr>
        <p:spPr/>
        <p:txBody>
          <a:bodyPr>
            <a:noAutofit/>
          </a:bodyPr>
          <a:lstStyle/>
          <a:p>
            <a:r>
              <a:rPr lang="en-US" sz="1600" dirty="0"/>
              <a:t>CDC Eviction Suspension Order:</a:t>
            </a:r>
          </a:p>
          <a:p>
            <a:r>
              <a:rPr lang="en-US" sz="1600" dirty="0">
                <a:hlinkClick r:id="rId2"/>
              </a:rPr>
              <a:t>https://www.cdc.gov/coronavirus/2019-ncov/covid-eviction-declaration.html</a:t>
            </a:r>
            <a:endParaRPr lang="en-US" sz="1600" dirty="0"/>
          </a:p>
          <a:p>
            <a:r>
              <a:rPr lang="en-US" sz="1600" dirty="0">
                <a:hlinkClick r:id="rId3"/>
              </a:rPr>
              <a:t>https://www.cdc.gov/coronavirus/2019-ncov/downloads/eviction-moratoria-order-faqs.pdf</a:t>
            </a:r>
            <a:endParaRPr lang="en-US" sz="1600" dirty="0"/>
          </a:p>
          <a:p>
            <a:endParaRPr lang="en-US" sz="1600" dirty="0"/>
          </a:p>
          <a:p>
            <a:r>
              <a:rPr lang="en-US" sz="1600" dirty="0"/>
              <a:t>It became effective on September 4, 2020. On  January 20, 2021, the CDC announced extension of the order temporarily halting residential evictions until </a:t>
            </a:r>
            <a:r>
              <a:rPr lang="en-US" sz="1600" b="1" i="1" dirty="0"/>
              <a:t>at least March 31, 2021.</a:t>
            </a:r>
          </a:p>
          <a:p>
            <a:r>
              <a:rPr lang="en-US" sz="1600" i="1" dirty="0"/>
              <a:t>Media Statement from CDC Director Rochelle P. Walensky, MD, MPH, on Extending the Eviction Moratorium </a:t>
            </a:r>
            <a:r>
              <a:rPr lang="en-US" sz="1600" dirty="0"/>
              <a:t>(U.S. Department of Health &amp; Human Services Jan. 20, 2021)</a:t>
            </a:r>
          </a:p>
          <a:p>
            <a:r>
              <a:rPr lang="en-US" sz="1600" dirty="0">
                <a:hlinkClick r:id="rId4"/>
              </a:rPr>
              <a:t>https://www.cdc.gov/media/releases/2021/s0121-eviction-moratorium.html</a:t>
            </a:r>
            <a:r>
              <a:rPr lang="en-US" sz="1600" dirty="0"/>
              <a:t> (viewed Jan.  21, 2021)</a:t>
            </a:r>
          </a:p>
          <a:p>
            <a:endParaRPr lang="en-US" sz="1600" dirty="0"/>
          </a:p>
          <a:p>
            <a:r>
              <a:rPr lang="en-US" sz="1600" dirty="0"/>
              <a:t>Congress is considering an extension through</a:t>
            </a:r>
            <a:r>
              <a:rPr lang="en-US" sz="1600" b="1" i="1" dirty="0"/>
              <a:t> September 2021.</a:t>
            </a:r>
          </a:p>
          <a:p>
            <a:r>
              <a:rPr lang="en-US" sz="1600" i="1" dirty="0"/>
              <a:t>Biden Extends Eviction Moratorium until March 31: What Renters Should Know,</a:t>
            </a:r>
            <a:r>
              <a:rPr lang="en-US" sz="1600" dirty="0"/>
              <a:t> (CNET Jan. 21, 2021)</a:t>
            </a:r>
          </a:p>
          <a:p>
            <a:r>
              <a:rPr lang="en-US" sz="1600" dirty="0">
                <a:hlinkClick r:id="rId5"/>
              </a:rPr>
              <a:t>https://www.cnet.com/personal-finance/biden-eviction-moratorium-what-renters-should-know-if-ban-extends-to-sept-30/</a:t>
            </a:r>
            <a:r>
              <a:rPr lang="en-US" sz="1600" dirty="0"/>
              <a:t> (viewed Feb. 11, 2021)</a:t>
            </a:r>
          </a:p>
          <a:p>
            <a:endParaRPr lang="en-US" sz="1600" dirty="0"/>
          </a:p>
          <a:p>
            <a:endParaRPr lang="en-US" sz="1600" dirty="0"/>
          </a:p>
          <a:p>
            <a:endParaRPr lang="en-US" sz="1600" dirty="0"/>
          </a:p>
        </p:txBody>
      </p:sp>
      <mc:AlternateContent xmlns:mc="http://schemas.openxmlformats.org/markup-compatibility/2006" xmlns:pslz="http://schemas.microsoft.com/office/powerpoint/2016/slidezoom">
        <mc:Choice Requires="pslz">
          <p:graphicFrame>
            <p:nvGraphicFramePr>
              <p:cNvPr id="5" name="Slide Zoom 4">
                <a:extLst>
                  <a:ext uri="{FF2B5EF4-FFF2-40B4-BE49-F238E27FC236}">
                    <a16:creationId xmlns:a16="http://schemas.microsoft.com/office/drawing/2014/main" id="{1899ACD3-03B5-4E2A-95C2-D539BD04F0EF}"/>
                  </a:ext>
                </a:extLst>
              </p:cNvPr>
              <p:cNvGraphicFramePr>
                <a:graphicFrameLocks noChangeAspect="1"/>
              </p:cNvGraphicFramePr>
              <p:nvPr/>
            </p:nvGraphicFramePr>
            <p:xfrm>
              <a:off x="-2483528" y="4075542"/>
              <a:ext cx="2286000" cy="1714500"/>
            </p:xfrm>
            <a:graphic>
              <a:graphicData uri="http://schemas.microsoft.com/office/powerpoint/2016/slidezoom">
                <pslz:sldZm>
                  <pslz:sldZmObj sldId="428" cId="3192650370">
                    <pslz:zmPr id="{4FA9F377-632C-40F5-B932-03361D7B2EBC}" returnToParent="0" transitionDur="1000">
                      <p166:blipFill xmlns:p166="http://schemas.microsoft.com/office/powerpoint/2016/6/main">
                        <a:blip r:embed="rId6"/>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5" name="Slide Zoom 4">
                <a:hlinkClick r:id="rId7" action="ppaction://hlinksldjump"/>
                <a:extLst>
                  <a:ext uri="{FF2B5EF4-FFF2-40B4-BE49-F238E27FC236}">
                    <a16:creationId xmlns:a16="http://schemas.microsoft.com/office/drawing/2014/main" id="{1899ACD3-03B5-4E2A-95C2-D539BD04F0EF}"/>
                  </a:ext>
                </a:extLst>
              </p:cNvPr>
              <p:cNvPicPr>
                <a:picLocks noGrp="1" noRot="1" noChangeAspect="1" noMove="1" noResize="1" noEditPoints="1" noAdjustHandles="1" noChangeArrowheads="1" noChangeShapeType="1"/>
              </p:cNvPicPr>
              <p:nvPr/>
            </p:nvPicPr>
            <p:blipFill>
              <a:blip r:embed="rId8"/>
              <a:stretch>
                <a:fillRect/>
              </a:stretch>
            </p:blipFill>
            <p:spPr>
              <a:xfrm>
                <a:off x="-2483528" y="4075542"/>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3539774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0AE99-4952-4AC5-920D-199CF53B67E3}"/>
              </a:ext>
            </a:extLst>
          </p:cNvPr>
          <p:cNvSpPr>
            <a:spLocks noGrp="1"/>
          </p:cNvSpPr>
          <p:nvPr>
            <p:ph type="title"/>
          </p:nvPr>
        </p:nvSpPr>
        <p:spPr/>
        <p:txBody>
          <a:bodyPr/>
          <a:lstStyle/>
          <a:p>
            <a:r>
              <a:rPr lang="en-US" dirty="0"/>
              <a:t>CDC Eviction Suspension Order </a:t>
            </a:r>
          </a:p>
        </p:txBody>
      </p:sp>
      <p:sp>
        <p:nvSpPr>
          <p:cNvPr id="3" name="Content Placeholder 2">
            <a:extLst>
              <a:ext uri="{FF2B5EF4-FFF2-40B4-BE49-F238E27FC236}">
                <a16:creationId xmlns:a16="http://schemas.microsoft.com/office/drawing/2014/main" id="{C9CDA7DB-2CB7-4BEE-BCDA-97442BDFE51C}"/>
              </a:ext>
            </a:extLst>
          </p:cNvPr>
          <p:cNvSpPr>
            <a:spLocks noGrp="1"/>
          </p:cNvSpPr>
          <p:nvPr>
            <p:ph sz="quarter" idx="1"/>
          </p:nvPr>
        </p:nvSpPr>
        <p:spPr/>
        <p:txBody>
          <a:bodyPr>
            <a:noAutofit/>
          </a:bodyPr>
          <a:lstStyle/>
          <a:p>
            <a:r>
              <a:rPr lang="en-US" sz="1800" dirty="0"/>
              <a:t>The CDC Eviction Suspension Order provides less protections for tenants than Emergency Executive Order 20-79.</a:t>
            </a:r>
          </a:p>
          <a:p>
            <a:pPr marL="457200" indent="-457200">
              <a:buFont typeface="Arial" panose="020B0604020202020204" pitchFamily="34" charset="0"/>
              <a:buChar char="•"/>
            </a:pPr>
            <a:r>
              <a:rPr lang="en-US" sz="1800" dirty="0"/>
              <a:t>Covers less properties</a:t>
            </a:r>
          </a:p>
          <a:p>
            <a:pPr marL="457200" indent="-457200">
              <a:buFont typeface="Arial" panose="020B0604020202020204" pitchFamily="34" charset="0"/>
              <a:buChar char="•"/>
            </a:pPr>
            <a:r>
              <a:rPr lang="en-US" sz="1800" dirty="0"/>
              <a:t>Allows more eviction exceptions, including any breach of lease, no matter how small</a:t>
            </a:r>
          </a:p>
          <a:p>
            <a:pPr marL="457200" indent="-457200">
              <a:buFont typeface="Arial" panose="020B0604020202020204" pitchFamily="34" charset="0"/>
              <a:buChar char="•"/>
            </a:pPr>
            <a:r>
              <a:rPr lang="en-US" sz="1800" dirty="0"/>
              <a:t>Requires a tenant declaration with many requirements</a:t>
            </a:r>
          </a:p>
          <a:p>
            <a:endParaRPr lang="en-US" sz="1800" dirty="0"/>
          </a:p>
          <a:p>
            <a:r>
              <a:rPr lang="en-US" sz="1800" dirty="0"/>
              <a:t>National Housing Law Project </a:t>
            </a:r>
          </a:p>
          <a:p>
            <a:r>
              <a:rPr lang="en-US" sz="1800" dirty="0">
                <a:hlinkClick r:id="rId2"/>
              </a:rPr>
              <a:t>https://www.nhlp.org/campaign/protecting-renter-and-homeowner-rights-during-our-national-health-crisis-2/</a:t>
            </a:r>
            <a:endParaRPr lang="en-US" sz="1800" dirty="0"/>
          </a:p>
          <a:p>
            <a:r>
              <a:rPr lang="en-US" sz="1800" dirty="0">
                <a:hlinkClick r:id="rId3"/>
              </a:rPr>
              <a:t>https://www.nhlp.org/wp-content/uploads/CDC-FAQ-for-Renters.pdf</a:t>
            </a:r>
          </a:p>
          <a:p>
            <a:endParaRPr lang="en-US" sz="1800" dirty="0"/>
          </a:p>
          <a:p>
            <a:r>
              <a:rPr lang="en-US" sz="1800" dirty="0"/>
              <a:t>National Low Income Housing Coalition </a:t>
            </a:r>
          </a:p>
          <a:p>
            <a:r>
              <a:rPr lang="en-US" sz="1800" dirty="0">
                <a:hlinkClick r:id="rId4"/>
              </a:rPr>
              <a:t>https://nlihc.org/coronavirus-and-housing-homelessness/national-eviction-moratorium</a:t>
            </a:r>
            <a:endParaRPr lang="en-US" sz="1800" dirty="0"/>
          </a:p>
          <a:p>
            <a:r>
              <a:rPr lang="en-US" sz="1800" dirty="0">
                <a:hlinkClick r:id="rId5"/>
              </a:rPr>
              <a:t>https://nlihc.org/sites/default/files/Overview-of-National-Eviction-Moratorium.pdf</a:t>
            </a:r>
            <a:endParaRPr lang="en-US" sz="1800" dirty="0"/>
          </a:p>
          <a:p>
            <a:endParaRPr lang="en-US" sz="1800" dirty="0"/>
          </a:p>
          <a:p>
            <a:endParaRPr lang="en-US" sz="1800" dirty="0"/>
          </a:p>
        </p:txBody>
      </p:sp>
    </p:spTree>
    <p:extLst>
      <p:ext uri="{BB962C8B-B14F-4D97-AF65-F5344CB8AC3E}">
        <p14:creationId xmlns:p14="http://schemas.microsoft.com/office/powerpoint/2010/main" val="3192650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p31"/>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Coronavirus Aid, Relief, and. Economic Security (CARES) Act § 4024</a:t>
            </a:r>
            <a:endParaRPr dirty="0"/>
          </a:p>
        </p:txBody>
      </p:sp>
      <p:sp>
        <p:nvSpPr>
          <p:cNvPr id="356" name="Google Shape;356;p3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378"/>
              </a:spcBef>
              <a:spcAft>
                <a:spcPts val="0"/>
              </a:spcAft>
              <a:buSzPts val="1607"/>
              <a:buNone/>
            </a:pPr>
            <a:r>
              <a:rPr lang="en-US" sz="2400" dirty="0"/>
              <a:t>Part of the Act remains in effect.</a:t>
            </a:r>
          </a:p>
          <a:p>
            <a:pPr marL="0" lvl="0" indent="0" algn="l" rtl="0">
              <a:lnSpc>
                <a:spcPct val="80000"/>
              </a:lnSpc>
              <a:spcBef>
                <a:spcPts val="378"/>
              </a:spcBef>
              <a:spcAft>
                <a:spcPts val="0"/>
              </a:spcAft>
              <a:buSzPts val="1607"/>
              <a:buNone/>
            </a:pPr>
            <a:endParaRPr lang="en-US" sz="2400" dirty="0"/>
          </a:p>
          <a:p>
            <a:pPr marL="0" lvl="0" indent="0"/>
            <a:r>
              <a:rPr lang="en-US" sz="2400" dirty="0"/>
              <a:t>A lessor (</a:t>
            </a:r>
            <a:r>
              <a:rPr lang="en-US" sz="2400" b="1" i="1" u="sng" dirty="0"/>
              <a:t>of a covered property</a:t>
            </a:r>
            <a:r>
              <a:rPr lang="en-US" sz="2400" dirty="0"/>
              <a:t>) may not evict a tenant after the moratorium expires except on 30 days’ notice that may not be given until after the moratorium period.  </a:t>
            </a:r>
          </a:p>
          <a:p>
            <a:pPr marL="0" lvl="0" indent="0"/>
            <a:endParaRPr lang="en-US" sz="2400" dirty="0"/>
          </a:p>
          <a:p>
            <a:pPr marL="0" lvl="0" indent="0"/>
            <a:r>
              <a:rPr lang="en-US" sz="2400" b="1" i="1" u="sng" dirty="0"/>
              <a:t>This provision is not limited to nonpayment of rent, and has no expiration date.</a:t>
            </a:r>
            <a:endParaRPr lang="en-US" sz="2400" dirty="0"/>
          </a:p>
          <a:p>
            <a:pPr marL="0" lvl="0" indent="0" algn="l" rtl="0">
              <a:lnSpc>
                <a:spcPct val="80000"/>
              </a:lnSpc>
              <a:spcBef>
                <a:spcPts val="378"/>
              </a:spcBef>
              <a:spcAft>
                <a:spcPts val="0"/>
              </a:spcAft>
              <a:buSzPts val="1607"/>
              <a:buNone/>
            </a:pPr>
            <a:endParaRPr sz="2400" dirty="0"/>
          </a:p>
          <a:p>
            <a:pPr marL="0" lvl="0" indent="0" algn="l" rtl="0">
              <a:lnSpc>
                <a:spcPct val="80000"/>
              </a:lnSpc>
              <a:spcBef>
                <a:spcPts val="0"/>
              </a:spcBef>
              <a:spcAft>
                <a:spcPts val="0"/>
              </a:spcAft>
              <a:buClr>
                <a:schemeClr val="dk1"/>
              </a:buClr>
              <a:buSzPts val="1607"/>
              <a:buFont typeface="Arial"/>
              <a:buNone/>
            </a:pPr>
            <a:r>
              <a:rPr lang="en-US" sz="1800" u="sng" dirty="0">
                <a:solidFill>
                  <a:schemeClr val="hlink"/>
                </a:solidFill>
                <a:hlinkClick r:id="rId3"/>
              </a:rPr>
              <a:t>https://library.nclc.org/sec-4024-temporary-moratorium-eviction-filings</a:t>
            </a:r>
            <a:endParaRPr sz="1800" dirty="0"/>
          </a:p>
          <a:p>
            <a:pPr marL="0" lvl="0" indent="0" algn="l" rtl="0">
              <a:lnSpc>
                <a:spcPct val="80000"/>
              </a:lnSpc>
              <a:spcBef>
                <a:spcPts val="378"/>
              </a:spcBef>
              <a:spcAft>
                <a:spcPts val="0"/>
              </a:spcAft>
              <a:buClr>
                <a:schemeClr val="dk1"/>
              </a:buClr>
              <a:buSzPts val="1607"/>
              <a:buFont typeface="Arial"/>
              <a:buNone/>
            </a:pPr>
            <a:r>
              <a:rPr lang="en-US" sz="1800" u="sng" dirty="0">
                <a:solidFill>
                  <a:schemeClr val="hlink"/>
                </a:solidFill>
                <a:hlinkClick r:id="rId4"/>
              </a:rPr>
              <a:t>https://library.nclc.org/major-consumer-protections-announced-response-covid-19#content-1</a:t>
            </a:r>
            <a:endParaRPr sz="1800" dirty="0"/>
          </a:p>
          <a:p>
            <a:pPr marL="0" lvl="0" indent="0" algn="l" rtl="0">
              <a:lnSpc>
                <a:spcPct val="80000"/>
              </a:lnSpc>
              <a:spcBef>
                <a:spcPts val="378"/>
              </a:spcBef>
              <a:spcAft>
                <a:spcPts val="0"/>
              </a:spcAft>
              <a:buSzPts val="1607"/>
              <a:buNone/>
            </a:pPr>
            <a:endParaRP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20"/>
        <p:cNvGrpSpPr/>
        <p:nvPr/>
      </p:nvGrpSpPr>
      <p:grpSpPr>
        <a:xfrm>
          <a:off x="0" y="0"/>
          <a:ext cx="0" cy="0"/>
          <a:chOff x="0" y="0"/>
          <a:chExt cx="0" cy="0"/>
        </a:xfrm>
      </p:grpSpPr>
      <p:sp>
        <p:nvSpPr>
          <p:cNvPr id="421" name="Google Shape;421;p42"/>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r>
              <a:rPr lang="en-US" sz="2600" dirty="0"/>
              <a:t>Minn. Session Laws 2020 </a:t>
            </a:r>
            <a:br>
              <a:rPr lang="en-US" sz="2600" dirty="0"/>
            </a:br>
            <a:r>
              <a:rPr lang="en-US" sz="2600" dirty="0"/>
              <a:t>Chapter 74, H. F. No. 4556 and Chapter 3, H. F. No. 114</a:t>
            </a:r>
            <a:endParaRPr sz="2600" dirty="0"/>
          </a:p>
        </p:txBody>
      </p:sp>
      <p:sp>
        <p:nvSpPr>
          <p:cNvPr id="422" name="Google Shape;422;p42"/>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fontScale="85000" lnSpcReduction="20000"/>
          </a:bodyPr>
          <a:lstStyle/>
          <a:p>
            <a:pPr marL="0" lvl="0" indent="0">
              <a:lnSpc>
                <a:spcPct val="80000"/>
              </a:lnSpc>
              <a:spcBef>
                <a:spcPts val="418"/>
              </a:spcBef>
              <a:buSzPts val="1778"/>
            </a:pPr>
            <a:r>
              <a:rPr lang="en-US" sz="2200" dirty="0"/>
              <a:t>A special session law suspended statutory deadlines for district and appellate court proceedings. It also provided that courts may continue to hold hearings, require appearances, or issue orders if "circumstances relevant to public safety, personal safety, or other emergency matters require action in a specific case." It expired on February 15, 2021. Minn. Session Laws 2020 Chapter 74, H. F. No. 4556.</a:t>
            </a:r>
          </a:p>
          <a:p>
            <a:pPr marL="0" lvl="0" indent="0">
              <a:lnSpc>
                <a:spcPct val="80000"/>
              </a:lnSpc>
              <a:spcBef>
                <a:spcPts val="418"/>
              </a:spcBef>
              <a:buSzPts val="1778"/>
            </a:pPr>
            <a:r>
              <a:rPr lang="en-US" sz="1800" dirty="0">
                <a:hlinkClick r:id="rId3"/>
              </a:rPr>
              <a:t>https://www.revisor.mn.gov/laws/2020/0/Session+Law/Chapter/74/</a:t>
            </a:r>
            <a:endParaRPr lang="en-US" sz="1800" dirty="0"/>
          </a:p>
          <a:p>
            <a:pPr marL="0" lvl="0" indent="0">
              <a:lnSpc>
                <a:spcPct val="80000"/>
              </a:lnSpc>
              <a:spcBef>
                <a:spcPts val="418"/>
              </a:spcBef>
              <a:buSzPts val="1778"/>
            </a:pPr>
            <a:endParaRPr lang="en-US" sz="2092" dirty="0"/>
          </a:p>
          <a:p>
            <a:pPr marL="0" lvl="0" indent="0">
              <a:lnSpc>
                <a:spcPct val="80000"/>
              </a:lnSpc>
              <a:spcBef>
                <a:spcPts val="418"/>
              </a:spcBef>
              <a:buSzPts val="1778"/>
            </a:pPr>
            <a:r>
              <a:rPr lang="en-US" sz="2200" dirty="0"/>
              <a:t>Minn. Session Laws 2020 Chapter 3, H. F. No. 114 extended these provisions through April 15, 2021.</a:t>
            </a:r>
          </a:p>
          <a:p>
            <a:pPr marL="0" lvl="0" indent="0">
              <a:lnSpc>
                <a:spcPct val="80000"/>
              </a:lnSpc>
              <a:spcBef>
                <a:spcPts val="418"/>
              </a:spcBef>
              <a:buSzPts val="1778"/>
            </a:pPr>
            <a:r>
              <a:rPr lang="en-US" sz="1800" dirty="0">
                <a:hlinkClick r:id="rId4"/>
              </a:rPr>
              <a:t>https://www.revisor.mn.gov/laws/2021/0/Session+Law/Chapter/3/</a:t>
            </a:r>
            <a:endParaRPr lang="en-US" sz="1800" dirty="0"/>
          </a:p>
          <a:p>
            <a:pPr marL="0" lvl="0" indent="0" algn="l" rtl="0">
              <a:lnSpc>
                <a:spcPct val="80000"/>
              </a:lnSpc>
              <a:spcBef>
                <a:spcPts val="418"/>
              </a:spcBef>
              <a:spcAft>
                <a:spcPts val="0"/>
              </a:spcAft>
              <a:buSzPts val="1778"/>
              <a:buNone/>
            </a:pPr>
            <a:endParaRPr lang="en-US" sz="2092" dirty="0"/>
          </a:p>
          <a:p>
            <a:pPr marL="0" lvl="0" indent="0">
              <a:lnSpc>
                <a:spcPct val="80000"/>
              </a:lnSpc>
              <a:spcBef>
                <a:spcPts val="418"/>
              </a:spcBef>
              <a:buSzPts val="1778"/>
            </a:pPr>
            <a:r>
              <a:rPr lang="en-US" sz="2200" dirty="0"/>
              <a:t>Courts can consider relaxing these deadlines in Minn. Stat. Ch. 504B, </a:t>
            </a:r>
            <a:r>
              <a:rPr lang="en-US" sz="22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
                  </a:ext>
                </a:extLst>
              </a:rPr>
              <a:t>including: </a:t>
            </a:r>
          </a:p>
          <a:p>
            <a:pPr marL="342900" lvl="0" indent="-342900" algn="l" rtl="0">
              <a:lnSpc>
                <a:spcPct val="80000"/>
              </a:lnSpc>
              <a:spcBef>
                <a:spcPts val="418"/>
              </a:spcBef>
              <a:spcAft>
                <a:spcPts val="0"/>
              </a:spcAft>
              <a:buSzPct val="150000"/>
              <a:buFont typeface="Times New Roman" panose="02020603050405020304" pitchFamily="18" charset="0"/>
              <a:buChar char="•"/>
            </a:pPr>
            <a:r>
              <a:rPr lang="en-US" sz="22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
                  </a:ext>
                </a:extLst>
              </a:rPr>
              <a:t>Minn. Stat. § 504B.285, Subd. 5 (rent into court in combined breach and rent evictions), </a:t>
            </a:r>
          </a:p>
          <a:p>
            <a:pPr marL="342900" lvl="0" indent="-342900">
              <a:lnSpc>
                <a:spcPct val="80000"/>
              </a:lnSpc>
              <a:spcBef>
                <a:spcPts val="418"/>
              </a:spcBef>
              <a:buSzPct val="150000"/>
              <a:buFont typeface="Times New Roman" panose="02020603050405020304" pitchFamily="18" charset="0"/>
              <a:buChar char="•"/>
            </a:pPr>
            <a:r>
              <a:rPr lang="en-US" sz="22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
                  </a:ext>
                </a:extLst>
              </a:rPr>
              <a:t>Minn. Stat. § 504B.321 (eviction scheduling), </a:t>
            </a:r>
          </a:p>
          <a:p>
            <a:pPr marL="342900" lvl="0" indent="-342900">
              <a:lnSpc>
                <a:spcPct val="80000"/>
              </a:lnSpc>
              <a:spcBef>
                <a:spcPts val="418"/>
              </a:spcBef>
              <a:buSzPct val="150000"/>
              <a:buFont typeface="Times New Roman" panose="02020603050405020304" pitchFamily="18" charset="0"/>
              <a:buChar char="•"/>
            </a:pPr>
            <a:r>
              <a:rPr lang="en-US" sz="22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
                  </a:ext>
                </a:extLst>
              </a:rPr>
              <a:t>Minn. Stat. § 504B.341 (eviction continuance), </a:t>
            </a:r>
          </a:p>
          <a:p>
            <a:pPr marL="342900" lvl="0" indent="-342900">
              <a:lnSpc>
                <a:spcPct val="80000"/>
              </a:lnSpc>
              <a:spcBef>
                <a:spcPts val="418"/>
              </a:spcBef>
              <a:buSzPct val="150000"/>
              <a:buFont typeface="Times New Roman" panose="02020603050405020304" pitchFamily="18" charset="0"/>
              <a:buChar char="•"/>
            </a:pPr>
            <a:r>
              <a:rPr lang="en-US" sz="22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
                  </a:ext>
                </a:extLst>
              </a:rPr>
              <a:t>Minn. Stat. § 504B.325 (stay of eviction writ), </a:t>
            </a:r>
          </a:p>
          <a:p>
            <a:pPr marL="342900" lvl="0" indent="-342900">
              <a:lnSpc>
                <a:spcPct val="80000"/>
              </a:lnSpc>
              <a:spcBef>
                <a:spcPts val="418"/>
              </a:spcBef>
              <a:buSzPct val="150000"/>
              <a:buFont typeface="Times New Roman" panose="02020603050405020304" pitchFamily="18" charset="0"/>
              <a:buChar char="•"/>
            </a:pPr>
            <a:r>
              <a:rPr lang="en-US" sz="22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
                  </a:ext>
                </a:extLst>
              </a:rPr>
              <a:t>Minn. Stat. § 504B.371 (eviction appeal), </a:t>
            </a:r>
          </a:p>
          <a:p>
            <a:pPr marL="342900" lvl="0" indent="-342900">
              <a:lnSpc>
                <a:spcPct val="80000"/>
              </a:lnSpc>
              <a:spcBef>
                <a:spcPts val="418"/>
              </a:spcBef>
              <a:buSzPct val="150000"/>
              <a:buFont typeface="Times New Roman" panose="02020603050405020304" pitchFamily="18" charset="0"/>
              <a:buChar char="•"/>
            </a:pPr>
            <a:r>
              <a:rPr lang="en-US" sz="22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
                  </a:ext>
                </a:extLst>
              </a:rPr>
              <a:t>Minn. Stat. § 504B.372 (lockout motion by landlord and appeal), </a:t>
            </a:r>
          </a:p>
          <a:p>
            <a:pPr marL="342900" lvl="0" indent="-342900">
              <a:lnSpc>
                <a:spcPct val="80000"/>
              </a:lnSpc>
              <a:spcBef>
                <a:spcPts val="418"/>
              </a:spcBef>
              <a:buSzPct val="150000"/>
              <a:buFont typeface="Times New Roman" panose="02020603050405020304" pitchFamily="18" charset="0"/>
              <a:buChar char="•"/>
            </a:pPr>
            <a:r>
              <a:rPr lang="en-US" sz="22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
                  </a:ext>
                </a:extLst>
              </a:rPr>
              <a:t>Minn. Stat. § 504B.385 (rent escrow action), and </a:t>
            </a:r>
          </a:p>
          <a:p>
            <a:pPr marL="342900" lvl="0" indent="-342900">
              <a:lnSpc>
                <a:spcPct val="80000"/>
              </a:lnSpc>
              <a:spcBef>
                <a:spcPts val="418"/>
              </a:spcBef>
              <a:buSzPct val="150000"/>
              <a:buFont typeface="Times New Roman" panose="02020603050405020304" pitchFamily="18" charset="0"/>
              <a:buChar char="•"/>
            </a:pPr>
            <a:r>
              <a:rPr lang="en-US" sz="22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
                  </a:ext>
                </a:extLst>
              </a:rPr>
              <a:t>Minn. Stat. § 504B.401 (scheduling tenant remedies action).</a:t>
            </a:r>
            <a:endParaRPr sz="2200" dirty="0"/>
          </a:p>
          <a:p>
            <a:pPr marL="0" lvl="0" indent="0" algn="l" rtl="0">
              <a:lnSpc>
                <a:spcPct val="80000"/>
              </a:lnSpc>
              <a:spcBef>
                <a:spcPts val="418"/>
              </a:spcBef>
              <a:spcAft>
                <a:spcPts val="0"/>
              </a:spcAft>
              <a:buSzPts val="1778"/>
              <a:buNone/>
            </a:pPr>
            <a:endParaRPr sz="2092"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6372B-CBE3-453D-8015-A131DD33A347}"/>
              </a:ext>
            </a:extLst>
          </p:cNvPr>
          <p:cNvSpPr>
            <a:spLocks noGrp="1"/>
          </p:cNvSpPr>
          <p:nvPr>
            <p:ph type="title"/>
          </p:nvPr>
        </p:nvSpPr>
        <p:spPr>
          <a:xfrm>
            <a:off x="301752" y="228600"/>
            <a:ext cx="8534400" cy="914400"/>
          </a:xfrm>
        </p:spPr>
        <p:txBody>
          <a:bodyPr>
            <a:normAutofit fontScale="90000"/>
          </a:bodyPr>
          <a:lstStyle/>
          <a:p>
            <a:r>
              <a:rPr lang="en-US" dirty="0"/>
              <a:t>Health Impact of Evictions </a:t>
            </a:r>
            <a:br>
              <a:rPr lang="en-US" dirty="0"/>
            </a:br>
            <a:r>
              <a:rPr lang="en-US" dirty="0"/>
              <a:t>During the Pandemic </a:t>
            </a:r>
          </a:p>
        </p:txBody>
      </p:sp>
      <p:sp>
        <p:nvSpPr>
          <p:cNvPr id="3" name="Content Placeholder 2">
            <a:extLst>
              <a:ext uri="{FF2B5EF4-FFF2-40B4-BE49-F238E27FC236}">
                <a16:creationId xmlns:a16="http://schemas.microsoft.com/office/drawing/2014/main" id="{D4BF6A43-336E-47AA-837F-AC2FEF4D9DDE}"/>
              </a:ext>
            </a:extLst>
          </p:cNvPr>
          <p:cNvSpPr>
            <a:spLocks noGrp="1"/>
          </p:cNvSpPr>
          <p:nvPr>
            <p:ph sz="quarter" idx="1"/>
          </p:nvPr>
        </p:nvSpPr>
        <p:spPr/>
        <p:txBody>
          <a:bodyPr>
            <a:normAutofit fontScale="77500" lnSpcReduction="20000"/>
          </a:bodyPr>
          <a:lstStyle/>
          <a:p>
            <a:r>
              <a:rPr lang="en-US" dirty="0"/>
              <a:t>A national study tested whether lifting eviction moratoriums was associated with COVID-19 incidence and mortality. It concluded that “[l]ifting eviction moratoriums was associated with significant increases in COVID-19 incidence and mortality in U.S. states, supporting the public health rationale for use of eviction moratoriums to prevent the spread of COVID-19. </a:t>
            </a:r>
            <a:r>
              <a:rPr lang="en-US" b="1" i="1" dirty="0"/>
              <a:t>Lifting moratoriums amounted to an estimated 433,700 excess cases and 10,700 excess deaths during the study period (March 13-September 3).” </a:t>
            </a:r>
          </a:p>
          <a:p>
            <a:endParaRPr lang="en-US" dirty="0"/>
          </a:p>
          <a:p>
            <a:r>
              <a:rPr lang="en-US" dirty="0"/>
              <a:t>K. Leifheit, S. Linton, J. Raifman, G. Schwartz, E. Benfer, F. Zimmerman, &amp; C. Pollack, </a:t>
            </a:r>
            <a:r>
              <a:rPr lang="en-US" i="1" dirty="0"/>
              <a:t>Expiring Eviction Moratoriums and COVID-19 Incidence and Mortality </a:t>
            </a:r>
            <a:r>
              <a:rPr lang="en-US" dirty="0"/>
              <a:t>Abstract (November 30, 2020) (emphasis added). The authors include professors from University of California, Los Angeles (UCLA), Johns Hopkins University Bloomberg School of Public Health, </a:t>
            </a:r>
          </a:p>
          <a:p>
            <a:r>
              <a:rPr lang="en-US" dirty="0"/>
              <a:t>Boston University, University of California, San Francisco (UCSF) Institute for Health Policy Studies, and Wake Forest University School of Law. </a:t>
            </a:r>
          </a:p>
          <a:p>
            <a:r>
              <a:rPr lang="en-US" dirty="0">
                <a:hlinkClick r:id="rId2"/>
              </a:rPr>
              <a:t>https://ssrn.com/abstract=3739576</a:t>
            </a:r>
          </a:p>
          <a:p>
            <a:endParaRPr lang="en-US" dirty="0"/>
          </a:p>
        </p:txBody>
      </p:sp>
    </p:spTree>
    <p:extLst>
      <p:ext uri="{BB962C8B-B14F-4D97-AF65-F5344CB8AC3E}">
        <p14:creationId xmlns:p14="http://schemas.microsoft.com/office/powerpoint/2010/main" val="72885978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4764</TotalTime>
  <Words>4013</Words>
  <Application>Microsoft Office PowerPoint</Application>
  <PresentationFormat>On-screen Show (4:3)</PresentationFormat>
  <Paragraphs>281</Paragraphs>
  <Slides>24</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Times New Roman</vt:lpstr>
      <vt:lpstr>Wingdings</vt:lpstr>
      <vt:lpstr>Wingdings 2</vt:lpstr>
      <vt:lpstr>Civic</vt:lpstr>
      <vt:lpstr>Eviction Estimates  When Minnesota Reopens</vt:lpstr>
      <vt:lpstr>Presentations</vt:lpstr>
      <vt:lpstr>Minnesota Eviction Suspension:  Emergency Executive Order 20-79</vt:lpstr>
      <vt:lpstr>Minnesota Eviction Suspension:  Emergency Executive Order 20-79</vt:lpstr>
      <vt:lpstr>CDC Eviction Suspension Order </vt:lpstr>
      <vt:lpstr>CDC Eviction Suspension Order </vt:lpstr>
      <vt:lpstr>Coronavirus Aid, Relief, and. Economic Security (CARES) Act § 4024</vt:lpstr>
      <vt:lpstr>Minn. Session Laws 2020  Chapter 74, H. F. No. 4556 and Chapter 3, H. F. No. 114</vt:lpstr>
      <vt:lpstr>Health Impact of Evictions  During the Pandemic </vt:lpstr>
      <vt:lpstr>Health Impact of Evictions  During the Pandemic </vt:lpstr>
      <vt:lpstr>Health Impact of Evictions  During the Pandemic </vt:lpstr>
      <vt:lpstr>Health Impact of Evictions  During the Pandemic </vt:lpstr>
      <vt:lpstr>Evictions before the Pandemic</vt:lpstr>
      <vt:lpstr>Unemployment</vt:lpstr>
      <vt:lpstr>Unemployment</vt:lpstr>
      <vt:lpstr>Census Data and Eviction Estimates</vt:lpstr>
      <vt:lpstr>Eviction Estimates</vt:lpstr>
      <vt:lpstr>Planning Underway</vt:lpstr>
      <vt:lpstr>It Is Time to Plan</vt:lpstr>
      <vt:lpstr>What Can You Do? Volunteer and Donate</vt:lpstr>
      <vt:lpstr>What Can You Do? Volunteer and Donate</vt:lpstr>
      <vt:lpstr>What Can You Do? Volunteer and Donate</vt:lpstr>
      <vt:lpstr>What Can You Do? Advocate.</vt:lpstr>
      <vt:lpstr>Questions</vt:lpstr>
    </vt:vector>
  </TitlesOfParts>
  <Company>Dorsey &amp; Whitney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McDonough, Lawrence</dc:creator>
  <cp:lastModifiedBy>Larry McDonough</cp:lastModifiedBy>
  <cp:revision>305</cp:revision>
  <dcterms:created xsi:type="dcterms:W3CDTF">2014-01-29T20:29:53Z</dcterms:created>
  <dcterms:modified xsi:type="dcterms:W3CDTF">2021-03-25T18:27:44Z</dcterms:modified>
</cp:coreProperties>
</file>