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1" r:id="rId6"/>
    <p:sldId id="259" r:id="rId7"/>
    <p:sldId id="263" r:id="rId8"/>
    <p:sldId id="265" r:id="rId9"/>
    <p:sldId id="264" r:id="rId10"/>
    <p:sldId id="268"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4FA1"/>
    <a:srgbClr val="EF7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5FC2D9-36E4-7042-9EC0-7203309DFF91}" v="1228" dt="2021-07-14T20:31:03.746"/>
    <p1510:client id="{B61006DF-CAD1-F040-B015-C8ED35EFB1F6}" v="1003" dt="2021-07-15T00:00:50.393"/>
    <p1510:client id="{F25DF925-0731-4F36-91BB-DAE7758575B2}" v="2" dt="2021-07-15T01:02:12.0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5" d="100"/>
          <a:sy n="45" d="100"/>
        </p:scale>
        <p:origin x="43"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917FF-E677-47C3-90A4-BD452512A0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490DD8-CD4E-42C1-B723-C709CC9325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AD6BC94-18F3-41EB-B81A-447D02467539}"/>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5" name="Footer Placeholder 4">
            <a:extLst>
              <a:ext uri="{FF2B5EF4-FFF2-40B4-BE49-F238E27FC236}">
                <a16:creationId xmlns:a16="http://schemas.microsoft.com/office/drawing/2014/main" id="{E1CAC5B0-8827-49D0-9542-A941E84EE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91EC0-3297-45C5-84CF-69D8EE8F4E28}"/>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4159880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33F51-3F5C-4AA8-BB45-9B00E045A4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B54B28-F9FA-41CB-9597-9DB9B7D682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9D582-6BBF-4179-AE27-AD0CFADC0EFA}"/>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5" name="Footer Placeholder 4">
            <a:extLst>
              <a:ext uri="{FF2B5EF4-FFF2-40B4-BE49-F238E27FC236}">
                <a16:creationId xmlns:a16="http://schemas.microsoft.com/office/drawing/2014/main" id="{023904C9-6D6C-433B-9E3D-C2D031455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2EC73C-F34B-4551-ABB9-51AEBEC3F217}"/>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209376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C90F37-A4B7-4FAA-8361-A82A8A7FBB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7D7058-307B-4080-AD6A-8188A3E0FA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7231F8-7FD5-445C-98C6-F387DD9A54A2}"/>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5" name="Footer Placeholder 4">
            <a:extLst>
              <a:ext uri="{FF2B5EF4-FFF2-40B4-BE49-F238E27FC236}">
                <a16:creationId xmlns:a16="http://schemas.microsoft.com/office/drawing/2014/main" id="{0372E0DF-CCC4-40E5-8BA7-74A4F6745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45BA9-508B-45A3-8891-8FA781662CE0}"/>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259785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C3738-9D69-4475-BE6E-DBBA9CD5AC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668849-C6CC-4056-817F-B3843DED56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B81F6-EA56-42C1-971E-BE0145CF1631}"/>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5" name="Footer Placeholder 4">
            <a:extLst>
              <a:ext uri="{FF2B5EF4-FFF2-40B4-BE49-F238E27FC236}">
                <a16:creationId xmlns:a16="http://schemas.microsoft.com/office/drawing/2014/main" id="{4849E4FD-CA14-4CD4-82F5-A11A1E70C2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A5BE09-3C48-4C46-88BF-3B12F2670DAD}"/>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542138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C9DE9-75D0-4C9C-B8D0-39E58EE47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97A12D-FC59-453F-BB77-A5757B3637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AEB43A-5B6C-43D8-B651-A9CA9DABC39D}"/>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5" name="Footer Placeholder 4">
            <a:extLst>
              <a:ext uri="{FF2B5EF4-FFF2-40B4-BE49-F238E27FC236}">
                <a16:creationId xmlns:a16="http://schemas.microsoft.com/office/drawing/2014/main" id="{56194306-5D2F-435F-97C0-73D465204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F0A72-A94D-46FD-88A9-12971D155E8B}"/>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383504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E61D-7823-4EFB-8A86-E595D9023F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8DA487-D062-40CD-94FA-DD9D2EC481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0D3BA4-73CE-4F2F-8980-281360A97D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BCEFDA-D86E-41F3-BB1F-B408214BFE2A}"/>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6" name="Footer Placeholder 5">
            <a:extLst>
              <a:ext uri="{FF2B5EF4-FFF2-40B4-BE49-F238E27FC236}">
                <a16:creationId xmlns:a16="http://schemas.microsoft.com/office/drawing/2014/main" id="{FBD03A0B-5FE0-4929-890F-9353962717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BB6F07-0ACE-4676-8E07-6038B6683BD5}"/>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1774904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C9A80-E273-4B1B-A961-10B61623163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0A0169-70F7-423E-80A7-5AB1961597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A5D574-BD54-4AAD-BA0E-F29551A2FB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F36A35-AF5A-4B18-BF23-033A2DEAA2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ABCB2A-733D-40DB-8777-7AE7DA773EA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4F5FF70-CBB2-449A-9B29-523432A9E5B8}"/>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8" name="Footer Placeholder 7">
            <a:extLst>
              <a:ext uri="{FF2B5EF4-FFF2-40B4-BE49-F238E27FC236}">
                <a16:creationId xmlns:a16="http://schemas.microsoft.com/office/drawing/2014/main" id="{C86DEF4E-5DCE-4461-92F3-F438CE4B22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002DF0-EE05-4082-83B8-CAC0BDA2DDEA}"/>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1280793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A6725-57CA-44F8-B0A9-6233AB8D87F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4D3A2D6-6A76-4F98-B8FC-FD3C4479012F}"/>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4" name="Footer Placeholder 3">
            <a:extLst>
              <a:ext uri="{FF2B5EF4-FFF2-40B4-BE49-F238E27FC236}">
                <a16:creationId xmlns:a16="http://schemas.microsoft.com/office/drawing/2014/main" id="{4B7A7B64-75ED-454E-8E77-C9BB462B10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814486-05BF-472C-9CE8-6E64A9EA6FB7}"/>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12839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D783B-A9EC-4B30-B5DF-A70775DAE3D4}"/>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3" name="Footer Placeholder 2">
            <a:extLst>
              <a:ext uri="{FF2B5EF4-FFF2-40B4-BE49-F238E27FC236}">
                <a16:creationId xmlns:a16="http://schemas.microsoft.com/office/drawing/2014/main" id="{A78BD9C9-9A86-4F49-8D5B-B90B776E0E2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B4730C-B2FC-4E6F-BA04-B31D49179170}"/>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3841000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80522-4234-4E3D-868A-46025D47AC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53A96D-FD3F-4EB5-91FD-86EAF15A5B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5E1404-288E-46BA-BE22-05EABDDD6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D24025-B166-44DD-8E6B-6E0788EFEDD7}"/>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6" name="Footer Placeholder 5">
            <a:extLst>
              <a:ext uri="{FF2B5EF4-FFF2-40B4-BE49-F238E27FC236}">
                <a16:creationId xmlns:a16="http://schemas.microsoft.com/office/drawing/2014/main" id="{9F6422B8-E887-431C-A806-98ED587B0B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C4738B-52F4-40F3-9C1E-E828FF2FDAFC}"/>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1345262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FA561-CBB0-4FD0-A91F-275C3CE377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74E14D-9A61-4391-88B2-F1AB9C5864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8CA11A-0448-4AF7-ADDA-2D8FD4708F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895BCB-9A54-494B-9768-CFF013832B89}"/>
              </a:ext>
            </a:extLst>
          </p:cNvPr>
          <p:cNvSpPr>
            <a:spLocks noGrp="1"/>
          </p:cNvSpPr>
          <p:nvPr>
            <p:ph type="dt" sz="half" idx="10"/>
          </p:nvPr>
        </p:nvSpPr>
        <p:spPr/>
        <p:txBody>
          <a:bodyPr/>
          <a:lstStyle/>
          <a:p>
            <a:fld id="{5893F30C-7EC9-44A0-80FB-CD41AFD6F3E4}" type="datetimeFigureOut">
              <a:rPr lang="en-US" smtClean="0"/>
              <a:t>7/14/2021</a:t>
            </a:fld>
            <a:endParaRPr lang="en-US"/>
          </a:p>
        </p:txBody>
      </p:sp>
      <p:sp>
        <p:nvSpPr>
          <p:cNvPr id="6" name="Footer Placeholder 5">
            <a:extLst>
              <a:ext uri="{FF2B5EF4-FFF2-40B4-BE49-F238E27FC236}">
                <a16:creationId xmlns:a16="http://schemas.microsoft.com/office/drawing/2014/main" id="{B10DAC13-2F6D-4F23-A1F1-09F70B7FC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887BC5-4CEC-4720-AF8F-E0AC1ADD41EB}"/>
              </a:ext>
            </a:extLst>
          </p:cNvPr>
          <p:cNvSpPr>
            <a:spLocks noGrp="1"/>
          </p:cNvSpPr>
          <p:nvPr>
            <p:ph type="sldNum" sz="quarter" idx="12"/>
          </p:nvPr>
        </p:nvSpPr>
        <p:spPr/>
        <p:txBody>
          <a:bodyPr/>
          <a:lstStyle/>
          <a:p>
            <a:fld id="{141E8401-8AD5-4F10-8D99-5F590A2335D9}" type="slidenum">
              <a:rPr lang="en-US" smtClean="0"/>
              <a:t>‹#›</a:t>
            </a:fld>
            <a:endParaRPr lang="en-US"/>
          </a:p>
        </p:txBody>
      </p:sp>
    </p:spTree>
    <p:extLst>
      <p:ext uri="{BB962C8B-B14F-4D97-AF65-F5344CB8AC3E}">
        <p14:creationId xmlns:p14="http://schemas.microsoft.com/office/powerpoint/2010/main" val="1080962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81BA6E-8BBF-4F68-85CC-6DE64BFB27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94A715-6BFC-4E67-95A3-1905AC997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03AB84-5572-4A1D-AAEE-74E620D85E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93F30C-7EC9-44A0-80FB-CD41AFD6F3E4}" type="datetimeFigureOut">
              <a:rPr lang="en-US" smtClean="0"/>
              <a:t>7/14/2021</a:t>
            </a:fld>
            <a:endParaRPr lang="en-US"/>
          </a:p>
        </p:txBody>
      </p:sp>
      <p:sp>
        <p:nvSpPr>
          <p:cNvPr id="5" name="Footer Placeholder 4">
            <a:extLst>
              <a:ext uri="{FF2B5EF4-FFF2-40B4-BE49-F238E27FC236}">
                <a16:creationId xmlns:a16="http://schemas.microsoft.com/office/drawing/2014/main" id="{63120CED-A40B-4082-859B-3CC45E4736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E1389D-41ED-45E1-BDB8-7DB6DF2F54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E8401-8AD5-4F10-8D99-5F590A2335D9}" type="slidenum">
              <a:rPr lang="en-US" smtClean="0"/>
              <a:t>‹#›</a:t>
            </a:fld>
            <a:endParaRPr lang="en-US"/>
          </a:p>
        </p:txBody>
      </p:sp>
    </p:spTree>
    <p:extLst>
      <p:ext uri="{BB962C8B-B14F-4D97-AF65-F5344CB8AC3E}">
        <p14:creationId xmlns:p14="http://schemas.microsoft.com/office/powerpoint/2010/main" val="2735671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24FA1">
            <a:alpha val="11947"/>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87B71-5E64-4CE8-B4C0-49F1563BBED5}"/>
              </a:ext>
            </a:extLst>
          </p:cNvPr>
          <p:cNvSpPr>
            <a:spLocks noGrp="1"/>
          </p:cNvSpPr>
          <p:nvPr>
            <p:ph type="ctrTitle"/>
          </p:nvPr>
        </p:nvSpPr>
        <p:spPr>
          <a:xfrm>
            <a:off x="1524000" y="868362"/>
            <a:ext cx="9144000" cy="2387600"/>
          </a:xfrm>
        </p:spPr>
        <p:txBody>
          <a:bodyPr/>
          <a:lstStyle/>
          <a:p>
            <a:r>
              <a:rPr lang="en-US" err="1">
                <a:solidFill>
                  <a:srgbClr val="524FA1"/>
                </a:solidFill>
                <a:latin typeface="Fira Sans Condensed Medium" panose="020B0603050000020004" pitchFamily="34" charset="0"/>
              </a:rPr>
              <a:t>RentHelpMN</a:t>
            </a:r>
            <a:r>
              <a:rPr lang="en-US">
                <a:solidFill>
                  <a:srgbClr val="524FA1"/>
                </a:solidFill>
                <a:latin typeface="Fira Sans Condensed Medium" panose="020B0603050000020004" pitchFamily="34" charset="0"/>
              </a:rPr>
              <a:t> and the Eviction Off-Ramp</a:t>
            </a:r>
          </a:p>
        </p:txBody>
      </p:sp>
      <p:sp>
        <p:nvSpPr>
          <p:cNvPr id="3" name="Subtitle 2">
            <a:extLst>
              <a:ext uri="{FF2B5EF4-FFF2-40B4-BE49-F238E27FC236}">
                <a16:creationId xmlns:a16="http://schemas.microsoft.com/office/drawing/2014/main" id="{2D8FB2B9-C155-4700-B68D-2C8E852D2448}"/>
              </a:ext>
            </a:extLst>
          </p:cNvPr>
          <p:cNvSpPr>
            <a:spLocks noGrp="1"/>
          </p:cNvSpPr>
          <p:nvPr>
            <p:ph type="subTitle" idx="1"/>
          </p:nvPr>
        </p:nvSpPr>
        <p:spPr>
          <a:xfrm>
            <a:off x="1524000" y="3429000"/>
            <a:ext cx="9144000" cy="1655762"/>
          </a:xfrm>
        </p:spPr>
        <p:txBody>
          <a:bodyPr/>
          <a:lstStyle/>
          <a:p>
            <a:r>
              <a:rPr lang="en-US" i="1">
                <a:solidFill>
                  <a:srgbClr val="EF7C32"/>
                </a:solidFill>
                <a:latin typeface="Fira Sans" panose="020B0503050000020004" pitchFamily="34" charset="0"/>
              </a:rPr>
              <a:t>Presented by Housing Justice Center</a:t>
            </a:r>
          </a:p>
        </p:txBody>
      </p:sp>
      <p:sp>
        <p:nvSpPr>
          <p:cNvPr id="9" name="Rectangle 8">
            <a:extLst>
              <a:ext uri="{FF2B5EF4-FFF2-40B4-BE49-F238E27FC236}">
                <a16:creationId xmlns:a16="http://schemas.microsoft.com/office/drawing/2014/main" id="{629B6002-F80A-CE4F-B7C9-3E58E67B68A4}"/>
              </a:ext>
            </a:extLst>
          </p:cNvPr>
          <p:cNvSpPr/>
          <p:nvPr/>
        </p:nvSpPr>
        <p:spPr>
          <a:xfrm>
            <a:off x="0" y="4429125"/>
            <a:ext cx="12192000" cy="2428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6C510F7-40DD-4242-A917-46D6645E456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1998" y="4805065"/>
            <a:ext cx="2408004" cy="1705669"/>
          </a:xfrm>
          <a:prstGeom prst="rect">
            <a:avLst/>
          </a:prstGeom>
        </p:spPr>
      </p:pic>
    </p:spTree>
    <p:extLst>
      <p:ext uri="{BB962C8B-B14F-4D97-AF65-F5344CB8AC3E}">
        <p14:creationId xmlns:p14="http://schemas.microsoft.com/office/powerpoint/2010/main" val="2152864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E8E5-2ABA-4DFB-A245-F3979AB305F7}"/>
              </a:ext>
            </a:extLst>
          </p:cNvPr>
          <p:cNvSpPr>
            <a:spLocks noGrp="1"/>
          </p:cNvSpPr>
          <p:nvPr>
            <p:ph type="title"/>
          </p:nvPr>
        </p:nvSpPr>
        <p:spPr/>
        <p:txBody>
          <a:bodyPr/>
          <a:lstStyle/>
          <a:p>
            <a:pPr algn="ctr"/>
            <a:r>
              <a:rPr lang="en-US">
                <a:solidFill>
                  <a:srgbClr val="EF7C32"/>
                </a:solidFill>
                <a:latin typeface="Fira Sans Condensed Medium" panose="020B0603050000020004" pitchFamily="34" charset="0"/>
              </a:rPr>
              <a:t>Frequently Asked Questions</a:t>
            </a:r>
          </a:p>
        </p:txBody>
      </p:sp>
      <p:sp>
        <p:nvSpPr>
          <p:cNvPr id="3" name="Content Placeholder 2">
            <a:extLst>
              <a:ext uri="{FF2B5EF4-FFF2-40B4-BE49-F238E27FC236}">
                <a16:creationId xmlns:a16="http://schemas.microsoft.com/office/drawing/2014/main" id="{6EA657AB-6F1D-4397-91F6-6AFB3EACE51D}"/>
              </a:ext>
            </a:extLst>
          </p:cNvPr>
          <p:cNvSpPr>
            <a:spLocks noGrp="1"/>
          </p:cNvSpPr>
          <p:nvPr>
            <p:ph idx="1"/>
          </p:nvPr>
        </p:nvSpPr>
        <p:spPr/>
        <p:txBody>
          <a:bodyPr/>
          <a:lstStyle/>
          <a:p>
            <a:pPr marL="0" indent="0">
              <a:buNone/>
            </a:pPr>
            <a:r>
              <a:rPr lang="en-US">
                <a:solidFill>
                  <a:srgbClr val="524FA1"/>
                </a:solidFill>
                <a:latin typeface="Fira Sans Condensed Medium" panose="020B0603050000020004" pitchFamily="34" charset="0"/>
              </a:rPr>
              <a:t>How do I check the status of my application? </a:t>
            </a:r>
          </a:p>
          <a:p>
            <a:pPr lvl="1"/>
            <a:r>
              <a:rPr lang="en-US">
                <a:solidFill>
                  <a:schemeClr val="tx1">
                    <a:lumMod val="75000"/>
                    <a:lumOff val="25000"/>
                  </a:schemeClr>
                </a:solidFill>
                <a:latin typeface="Fira Sans" panose="020B0503050000020004" pitchFamily="34" charset="0"/>
              </a:rPr>
              <a:t>Check your portal (regularly, if possible!), or call 211. </a:t>
            </a:r>
          </a:p>
          <a:p>
            <a:pPr marL="457200" lvl="1" indent="0">
              <a:buNone/>
            </a:pPr>
            <a:endParaRPr lang="en-US">
              <a:solidFill>
                <a:schemeClr val="tx1">
                  <a:lumMod val="75000"/>
                  <a:lumOff val="25000"/>
                </a:schemeClr>
              </a:solidFill>
              <a:latin typeface="Fira Sans" panose="020B0503050000020004" pitchFamily="34" charset="0"/>
            </a:endParaRPr>
          </a:p>
          <a:p>
            <a:pPr marL="0" indent="0">
              <a:buNone/>
            </a:pPr>
            <a:r>
              <a:rPr lang="en-US">
                <a:solidFill>
                  <a:srgbClr val="524FA1"/>
                </a:solidFill>
                <a:latin typeface="Fira Sans Condensed Medium" panose="020B0603050000020004" pitchFamily="34" charset="0"/>
              </a:rPr>
              <a:t>What if I don’t owe rent right now, but I’m worried about future months? </a:t>
            </a:r>
          </a:p>
          <a:p>
            <a:pPr lvl="1"/>
            <a:r>
              <a:rPr lang="en-US" err="1">
                <a:solidFill>
                  <a:schemeClr val="tx1">
                    <a:lumMod val="75000"/>
                    <a:lumOff val="25000"/>
                  </a:schemeClr>
                </a:solidFill>
                <a:latin typeface="Fira Sans" panose="020B0503050000020004" pitchFamily="34" charset="0"/>
              </a:rPr>
              <a:t>RentHelpMN</a:t>
            </a:r>
            <a:r>
              <a:rPr lang="en-US">
                <a:solidFill>
                  <a:schemeClr val="tx1">
                    <a:lumMod val="75000"/>
                    <a:lumOff val="25000"/>
                  </a:schemeClr>
                </a:solidFill>
                <a:latin typeface="Fira Sans" panose="020B0503050000020004" pitchFamily="34" charset="0"/>
              </a:rPr>
              <a:t> is currently in Phase 1, so you need to owe rent from previous months to be eligible for assistance right now. </a:t>
            </a:r>
          </a:p>
          <a:p>
            <a:pPr lvl="1"/>
            <a:r>
              <a:rPr lang="en-US">
                <a:solidFill>
                  <a:schemeClr val="tx1">
                    <a:lumMod val="75000"/>
                    <a:lumOff val="25000"/>
                  </a:schemeClr>
                </a:solidFill>
                <a:latin typeface="Fira Sans" panose="020B0503050000020004" pitchFamily="34" charset="0"/>
              </a:rPr>
              <a:t>When </a:t>
            </a:r>
            <a:r>
              <a:rPr lang="en-US" err="1">
                <a:solidFill>
                  <a:schemeClr val="tx1">
                    <a:lumMod val="75000"/>
                    <a:lumOff val="25000"/>
                  </a:schemeClr>
                </a:solidFill>
                <a:latin typeface="Fira Sans" panose="020B0503050000020004" pitchFamily="34" charset="0"/>
              </a:rPr>
              <a:t>RentHelpMN</a:t>
            </a:r>
            <a:r>
              <a:rPr lang="en-US">
                <a:solidFill>
                  <a:schemeClr val="tx1">
                    <a:lumMod val="75000"/>
                    <a:lumOff val="25000"/>
                  </a:schemeClr>
                </a:solidFill>
                <a:latin typeface="Fira Sans" panose="020B0503050000020004" pitchFamily="34" charset="0"/>
              </a:rPr>
              <a:t> moves to Phase 2 (date has not yet been announced), you can apply for help with future rent if your rent is not past due. </a:t>
            </a:r>
          </a:p>
        </p:txBody>
      </p:sp>
    </p:spTree>
    <p:extLst>
      <p:ext uri="{BB962C8B-B14F-4D97-AF65-F5344CB8AC3E}">
        <p14:creationId xmlns:p14="http://schemas.microsoft.com/office/powerpoint/2010/main" val="1361551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7BDF5-D4F4-44E5-B2AA-9F79D231FA11}"/>
              </a:ext>
            </a:extLst>
          </p:cNvPr>
          <p:cNvSpPr>
            <a:spLocks noGrp="1"/>
          </p:cNvSpPr>
          <p:nvPr>
            <p:ph type="title"/>
          </p:nvPr>
        </p:nvSpPr>
        <p:spPr/>
        <p:txBody>
          <a:bodyPr/>
          <a:lstStyle/>
          <a:p>
            <a:pPr algn="ctr"/>
            <a:r>
              <a:rPr lang="en-US">
                <a:solidFill>
                  <a:srgbClr val="EF7C32"/>
                </a:solidFill>
                <a:latin typeface="Fira Sans Condensed Medium" panose="020B0603050000020004" pitchFamily="34" charset="0"/>
              </a:rPr>
              <a:t>Thank you!</a:t>
            </a:r>
          </a:p>
        </p:txBody>
      </p:sp>
      <p:sp>
        <p:nvSpPr>
          <p:cNvPr id="3" name="Content Placeholder 2">
            <a:extLst>
              <a:ext uri="{FF2B5EF4-FFF2-40B4-BE49-F238E27FC236}">
                <a16:creationId xmlns:a16="http://schemas.microsoft.com/office/drawing/2014/main" id="{10E4D4CD-B0D0-4565-BD63-98B2A89B3C8C}"/>
              </a:ext>
            </a:extLst>
          </p:cNvPr>
          <p:cNvSpPr>
            <a:spLocks noGrp="1"/>
          </p:cNvSpPr>
          <p:nvPr>
            <p:ph idx="1"/>
          </p:nvPr>
        </p:nvSpPr>
        <p:spPr/>
        <p:txBody>
          <a:bodyPr/>
          <a:lstStyle/>
          <a:p>
            <a:pPr marL="0" indent="0">
              <a:buNone/>
            </a:pPr>
            <a:r>
              <a:rPr lang="en-US">
                <a:solidFill>
                  <a:srgbClr val="524FA1"/>
                </a:solidFill>
                <a:latin typeface="Fira Sans Condensed Medium" panose="020B0603050000020004" pitchFamily="34" charset="0"/>
              </a:rPr>
              <a:t>Contact Us</a:t>
            </a:r>
          </a:p>
          <a:p>
            <a:pPr marL="0" indent="0">
              <a:buNone/>
            </a:pPr>
            <a:r>
              <a:rPr lang="en-US" i="1">
                <a:solidFill>
                  <a:schemeClr val="tx1">
                    <a:lumMod val="75000"/>
                    <a:lumOff val="25000"/>
                  </a:schemeClr>
                </a:solidFill>
                <a:latin typeface="Fira Sans" panose="020B0503050000020004" pitchFamily="34" charset="0"/>
              </a:rPr>
              <a:t>General Inquiries: </a:t>
            </a:r>
            <a:r>
              <a:rPr lang="en-US">
                <a:solidFill>
                  <a:schemeClr val="tx1">
                    <a:lumMod val="75000"/>
                    <a:lumOff val="25000"/>
                  </a:schemeClr>
                </a:solidFill>
                <a:latin typeface="Fira Sans" panose="020B0503050000020004" pitchFamily="34" charset="0"/>
              </a:rPr>
              <a:t>(612) 807-1139 or </a:t>
            </a:r>
            <a:r>
              <a:rPr lang="en-US" err="1">
                <a:solidFill>
                  <a:schemeClr val="tx1">
                    <a:lumMod val="75000"/>
                    <a:lumOff val="25000"/>
                  </a:schemeClr>
                </a:solidFill>
                <a:latin typeface="Fira Sans" panose="020B0503050000020004" pitchFamily="34" charset="0"/>
              </a:rPr>
              <a:t>info@hjcmn.org</a:t>
            </a:r>
            <a:endParaRPr lang="en-US">
              <a:solidFill>
                <a:schemeClr val="tx1">
                  <a:lumMod val="75000"/>
                  <a:lumOff val="25000"/>
                </a:schemeClr>
              </a:solidFill>
              <a:latin typeface="Fira Sans" panose="020B0503050000020004" pitchFamily="34" charset="0"/>
            </a:endParaRPr>
          </a:p>
          <a:p>
            <a:pPr marL="0" indent="0">
              <a:buNone/>
            </a:pPr>
            <a:r>
              <a:rPr lang="en-US" i="1" err="1">
                <a:solidFill>
                  <a:schemeClr val="tx1">
                    <a:lumMod val="75000"/>
                    <a:lumOff val="25000"/>
                  </a:schemeClr>
                </a:solidFill>
                <a:latin typeface="Fira Sans" panose="020B0503050000020004" pitchFamily="34" charset="0"/>
              </a:rPr>
              <a:t>RentHelpMN</a:t>
            </a:r>
            <a:r>
              <a:rPr lang="en-US" i="1">
                <a:solidFill>
                  <a:schemeClr val="tx1">
                    <a:lumMod val="75000"/>
                    <a:lumOff val="25000"/>
                  </a:schemeClr>
                </a:solidFill>
                <a:latin typeface="Fira Sans" panose="020B0503050000020004" pitchFamily="34" charset="0"/>
              </a:rPr>
              <a:t> Appeals: </a:t>
            </a:r>
            <a:r>
              <a:rPr lang="en-US">
                <a:solidFill>
                  <a:schemeClr val="tx1">
                    <a:lumMod val="75000"/>
                    <a:lumOff val="25000"/>
                  </a:schemeClr>
                </a:solidFill>
                <a:latin typeface="Fira Sans" panose="020B0503050000020004" pitchFamily="34" charset="0"/>
              </a:rPr>
              <a:t>1 (800) 403-0476</a:t>
            </a:r>
          </a:p>
          <a:p>
            <a:pPr marL="0" indent="0">
              <a:buNone/>
            </a:pPr>
            <a:endParaRPr lang="en-US">
              <a:solidFill>
                <a:schemeClr val="tx1">
                  <a:lumMod val="75000"/>
                  <a:lumOff val="25000"/>
                </a:schemeClr>
              </a:solidFill>
              <a:latin typeface="Fira Sans" panose="020B0503050000020004" pitchFamily="34" charset="0"/>
            </a:endParaRPr>
          </a:p>
        </p:txBody>
      </p:sp>
    </p:spTree>
    <p:extLst>
      <p:ext uri="{BB962C8B-B14F-4D97-AF65-F5344CB8AC3E}">
        <p14:creationId xmlns:p14="http://schemas.microsoft.com/office/powerpoint/2010/main" val="940065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4A34C0-6BFC-4DB3-9CD5-D32F66EFF558}"/>
              </a:ext>
            </a:extLst>
          </p:cNvPr>
          <p:cNvSpPr>
            <a:spLocks noGrp="1"/>
          </p:cNvSpPr>
          <p:nvPr>
            <p:ph type="ctrTitle"/>
          </p:nvPr>
        </p:nvSpPr>
        <p:spPr/>
        <p:txBody>
          <a:bodyPr/>
          <a:lstStyle/>
          <a:p>
            <a:r>
              <a:rPr lang="en-US">
                <a:solidFill>
                  <a:srgbClr val="EF7C32"/>
                </a:solidFill>
                <a:latin typeface="Fira Sans Condensed Medium" panose="020B0603050000020004" pitchFamily="34" charset="0"/>
              </a:rPr>
              <a:t>Questions? </a:t>
            </a:r>
          </a:p>
        </p:txBody>
      </p:sp>
    </p:spTree>
    <p:extLst>
      <p:ext uri="{BB962C8B-B14F-4D97-AF65-F5344CB8AC3E}">
        <p14:creationId xmlns:p14="http://schemas.microsoft.com/office/powerpoint/2010/main" val="1405111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27571-51FC-4A30-B2C6-6F6E3D9552F2}"/>
              </a:ext>
            </a:extLst>
          </p:cNvPr>
          <p:cNvSpPr>
            <a:spLocks noGrp="1"/>
          </p:cNvSpPr>
          <p:nvPr>
            <p:ph type="title"/>
          </p:nvPr>
        </p:nvSpPr>
        <p:spPr/>
        <p:txBody>
          <a:bodyPr/>
          <a:lstStyle/>
          <a:p>
            <a:pPr algn="ctr"/>
            <a:r>
              <a:rPr lang="en-US">
                <a:solidFill>
                  <a:srgbClr val="EF7C32"/>
                </a:solidFill>
                <a:latin typeface="Fira Sans Condensed Medium" panose="020B0603050000020004" pitchFamily="34" charset="0"/>
              </a:rPr>
              <a:t>Who are we?</a:t>
            </a:r>
          </a:p>
        </p:txBody>
      </p:sp>
      <p:sp>
        <p:nvSpPr>
          <p:cNvPr id="3" name="Content Placeholder 2">
            <a:extLst>
              <a:ext uri="{FF2B5EF4-FFF2-40B4-BE49-F238E27FC236}">
                <a16:creationId xmlns:a16="http://schemas.microsoft.com/office/drawing/2014/main" id="{9AE9B4D7-CAFF-42A3-97C7-E839E21442CF}"/>
              </a:ext>
            </a:extLst>
          </p:cNvPr>
          <p:cNvSpPr>
            <a:spLocks noGrp="1"/>
          </p:cNvSpPr>
          <p:nvPr>
            <p:ph idx="1"/>
          </p:nvPr>
        </p:nvSpPr>
        <p:spPr/>
        <p:txBody>
          <a:bodyPr>
            <a:normAutofit/>
          </a:bodyPr>
          <a:lstStyle/>
          <a:p>
            <a:pPr marL="0" indent="0">
              <a:buNone/>
            </a:pPr>
            <a:r>
              <a:rPr lang="en-US" sz="2400">
                <a:solidFill>
                  <a:schemeClr val="tx1">
                    <a:lumMod val="75000"/>
                    <a:lumOff val="25000"/>
                  </a:schemeClr>
                </a:solidFill>
                <a:latin typeface="Fira Sans" panose="020B0503050000020004" pitchFamily="34" charset="0"/>
              </a:rPr>
              <a:t>Housing Justice Center is a nonprofit public interest advocacy and legal organization whose mission is to preserve, protect, and expand affordable housing for low-income individuals and families.</a:t>
            </a:r>
          </a:p>
          <a:p>
            <a:pPr marL="0" indent="0">
              <a:buNone/>
            </a:pPr>
            <a:r>
              <a:rPr lang="en-US" sz="2400">
                <a:solidFill>
                  <a:schemeClr val="tx1">
                    <a:lumMod val="75000"/>
                    <a:lumOff val="25000"/>
                  </a:schemeClr>
                </a:solidFill>
                <a:latin typeface="Fira Sans" panose="020B0503050000020004" pitchFamily="34" charset="0"/>
              </a:rPr>
              <a:t>We believe that housing is a human right, and we use tools such as legal advocacy, policy advocacy, education and research to bolster community-articulated strategies for housing justice.</a:t>
            </a:r>
          </a:p>
          <a:p>
            <a:pPr marL="0" indent="0">
              <a:buNone/>
            </a:pPr>
            <a:endParaRPr lang="en-US" sz="2400">
              <a:solidFill>
                <a:schemeClr val="tx1">
                  <a:lumMod val="75000"/>
                  <a:lumOff val="25000"/>
                </a:schemeClr>
              </a:solidFill>
              <a:latin typeface="Fira Sans" panose="020B0503050000020004" pitchFamily="34" charset="0"/>
            </a:endParaRPr>
          </a:p>
          <a:p>
            <a:pPr marL="0" indent="0">
              <a:buNone/>
            </a:pPr>
            <a:r>
              <a:rPr lang="en-US">
                <a:solidFill>
                  <a:srgbClr val="524FA1"/>
                </a:solidFill>
                <a:latin typeface="Fira Sans Condensed Medium" panose="020B0603050000020004" pitchFamily="34" charset="0"/>
              </a:rPr>
              <a:t>Contact Us</a:t>
            </a:r>
          </a:p>
          <a:p>
            <a:pPr marL="0" indent="0">
              <a:buNone/>
            </a:pPr>
            <a:r>
              <a:rPr lang="en-US" sz="2400" i="1">
                <a:solidFill>
                  <a:schemeClr val="tx1">
                    <a:lumMod val="75000"/>
                    <a:lumOff val="25000"/>
                  </a:schemeClr>
                </a:solidFill>
                <a:latin typeface="Fira Sans" panose="020B0503050000020004" pitchFamily="34" charset="0"/>
              </a:rPr>
              <a:t>General Inquiries: </a:t>
            </a:r>
            <a:r>
              <a:rPr lang="en-US" sz="2400">
                <a:solidFill>
                  <a:schemeClr val="tx1">
                    <a:lumMod val="75000"/>
                    <a:lumOff val="25000"/>
                  </a:schemeClr>
                </a:solidFill>
                <a:latin typeface="Fira Sans" panose="020B0503050000020004" pitchFamily="34" charset="0"/>
              </a:rPr>
              <a:t>(612) 807-1139 or </a:t>
            </a:r>
            <a:r>
              <a:rPr lang="en-US" sz="2400" err="1">
                <a:solidFill>
                  <a:schemeClr val="tx1">
                    <a:lumMod val="75000"/>
                    <a:lumOff val="25000"/>
                  </a:schemeClr>
                </a:solidFill>
                <a:latin typeface="Fira Sans" panose="020B0503050000020004" pitchFamily="34" charset="0"/>
              </a:rPr>
              <a:t>info@hjcmn.org</a:t>
            </a:r>
            <a:endParaRPr lang="en-US" sz="2400">
              <a:solidFill>
                <a:schemeClr val="tx1">
                  <a:lumMod val="75000"/>
                  <a:lumOff val="25000"/>
                </a:schemeClr>
              </a:solidFill>
              <a:latin typeface="Fira Sans" panose="020B0503050000020004" pitchFamily="34" charset="0"/>
            </a:endParaRPr>
          </a:p>
          <a:p>
            <a:pPr marL="0" indent="0">
              <a:buNone/>
            </a:pPr>
            <a:r>
              <a:rPr lang="en-US" sz="2400" i="1" err="1">
                <a:solidFill>
                  <a:schemeClr val="tx1">
                    <a:lumMod val="75000"/>
                    <a:lumOff val="25000"/>
                  </a:schemeClr>
                </a:solidFill>
                <a:latin typeface="Fira Sans" panose="020B0503050000020004" pitchFamily="34" charset="0"/>
              </a:rPr>
              <a:t>RentHelpMN</a:t>
            </a:r>
            <a:r>
              <a:rPr lang="en-US" sz="2400" i="1">
                <a:solidFill>
                  <a:schemeClr val="tx1">
                    <a:lumMod val="75000"/>
                    <a:lumOff val="25000"/>
                  </a:schemeClr>
                </a:solidFill>
                <a:latin typeface="Fira Sans" panose="020B0503050000020004" pitchFamily="34" charset="0"/>
              </a:rPr>
              <a:t> Appeals: </a:t>
            </a:r>
            <a:r>
              <a:rPr lang="en-US" sz="2400">
                <a:solidFill>
                  <a:schemeClr val="tx1">
                    <a:lumMod val="75000"/>
                    <a:lumOff val="25000"/>
                  </a:schemeClr>
                </a:solidFill>
                <a:latin typeface="Fira Sans" panose="020B0503050000020004" pitchFamily="34" charset="0"/>
              </a:rPr>
              <a:t>1 (800) 403-0476</a:t>
            </a:r>
          </a:p>
          <a:p>
            <a:pPr marL="0" indent="0">
              <a:buNone/>
            </a:pPr>
            <a:endParaRPr lang="en-US">
              <a:solidFill>
                <a:schemeClr val="tx1">
                  <a:lumMod val="75000"/>
                  <a:lumOff val="25000"/>
                </a:schemeClr>
              </a:solidFill>
              <a:latin typeface="Fira Sans" panose="020B0503050000020004" pitchFamily="34" charset="0"/>
            </a:endParaRPr>
          </a:p>
        </p:txBody>
      </p:sp>
    </p:spTree>
    <p:extLst>
      <p:ext uri="{BB962C8B-B14F-4D97-AF65-F5344CB8AC3E}">
        <p14:creationId xmlns:p14="http://schemas.microsoft.com/office/powerpoint/2010/main" val="4225579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669CF-D274-4F2B-8CE7-ED45725210F1}"/>
              </a:ext>
            </a:extLst>
          </p:cNvPr>
          <p:cNvSpPr>
            <a:spLocks noGrp="1"/>
          </p:cNvSpPr>
          <p:nvPr>
            <p:ph type="title"/>
          </p:nvPr>
        </p:nvSpPr>
        <p:spPr/>
        <p:txBody>
          <a:bodyPr/>
          <a:lstStyle/>
          <a:p>
            <a:pPr algn="ctr"/>
            <a:r>
              <a:rPr lang="en-US" err="1">
                <a:solidFill>
                  <a:srgbClr val="EF7C32"/>
                </a:solidFill>
                <a:latin typeface="Fira Sans Condensed Medium" panose="020B0603050000020004" pitchFamily="34" charset="0"/>
              </a:rPr>
              <a:t>RentHelpMN</a:t>
            </a:r>
            <a:r>
              <a:rPr lang="en-US">
                <a:solidFill>
                  <a:srgbClr val="EF7C32"/>
                </a:solidFill>
                <a:latin typeface="Fira Sans Condensed Medium" panose="020B0603050000020004" pitchFamily="34" charset="0"/>
              </a:rPr>
              <a:t> Basics </a:t>
            </a:r>
          </a:p>
        </p:txBody>
      </p:sp>
      <p:sp>
        <p:nvSpPr>
          <p:cNvPr id="3" name="Content Placeholder 2">
            <a:extLst>
              <a:ext uri="{FF2B5EF4-FFF2-40B4-BE49-F238E27FC236}">
                <a16:creationId xmlns:a16="http://schemas.microsoft.com/office/drawing/2014/main" id="{C137A2F0-F0A8-4290-97D7-B8A04B1E481A}"/>
              </a:ext>
            </a:extLst>
          </p:cNvPr>
          <p:cNvSpPr>
            <a:spLocks noGrp="1"/>
          </p:cNvSpPr>
          <p:nvPr>
            <p:ph idx="1"/>
          </p:nvPr>
        </p:nvSpPr>
        <p:spPr/>
        <p:txBody>
          <a:bodyPr/>
          <a:lstStyle/>
          <a:p>
            <a:pPr marL="0" indent="0">
              <a:buNone/>
            </a:pPr>
            <a:r>
              <a:rPr lang="en-US">
                <a:solidFill>
                  <a:srgbClr val="524FA1"/>
                </a:solidFill>
                <a:latin typeface="Fira Sans Condensed Medium" panose="020B0603050000020004" pitchFamily="34" charset="0"/>
              </a:rPr>
              <a:t>What is </a:t>
            </a:r>
            <a:r>
              <a:rPr lang="en-US" err="1">
                <a:solidFill>
                  <a:srgbClr val="524FA1"/>
                </a:solidFill>
                <a:latin typeface="Fira Sans Condensed Medium" panose="020B0603050000020004" pitchFamily="34" charset="0"/>
              </a:rPr>
              <a:t>RentHelpMN</a:t>
            </a:r>
            <a:r>
              <a:rPr lang="en-US">
                <a:solidFill>
                  <a:srgbClr val="524FA1"/>
                </a:solidFill>
                <a:latin typeface="Fira Sans Condensed Medium" panose="020B0603050000020004" pitchFamily="34" charset="0"/>
              </a:rPr>
              <a:t>? </a:t>
            </a:r>
          </a:p>
          <a:p>
            <a:pPr lvl="1"/>
            <a:r>
              <a:rPr lang="en-US">
                <a:solidFill>
                  <a:schemeClr val="tx1">
                    <a:lumMod val="75000"/>
                    <a:lumOff val="25000"/>
                  </a:schemeClr>
                </a:solidFill>
                <a:latin typeface="Fira Sans" panose="020B0503050000020004" pitchFamily="34" charset="0"/>
              </a:rPr>
              <a:t>COVID-19 Emergency Rental Assistance Program distributed by Minnesota Housing</a:t>
            </a:r>
          </a:p>
          <a:p>
            <a:pPr marL="0" indent="0">
              <a:buNone/>
            </a:pPr>
            <a:r>
              <a:rPr lang="en-US">
                <a:solidFill>
                  <a:srgbClr val="524FA1"/>
                </a:solidFill>
                <a:latin typeface="Fira Sans Condensed Medium" panose="020B0603050000020004" pitchFamily="34" charset="0"/>
              </a:rPr>
              <a:t>Who is eligible? </a:t>
            </a:r>
          </a:p>
          <a:p>
            <a:pPr marL="914400" lvl="1" indent="-457200">
              <a:buFont typeface="+mj-lt"/>
              <a:buAutoNum type="arabicPeriod"/>
            </a:pPr>
            <a:r>
              <a:rPr lang="en-US">
                <a:solidFill>
                  <a:schemeClr val="tx1">
                    <a:lumMod val="75000"/>
                    <a:lumOff val="25000"/>
                  </a:schemeClr>
                </a:solidFill>
                <a:latin typeface="Fira Sans" panose="020B0503050000020004" pitchFamily="34" charset="0"/>
              </a:rPr>
              <a:t>Be a low-income Minnesota renter</a:t>
            </a:r>
          </a:p>
          <a:p>
            <a:pPr marL="914400" lvl="1" indent="-457200">
              <a:buFont typeface="+mj-lt"/>
              <a:buAutoNum type="arabicPeriod"/>
            </a:pPr>
            <a:r>
              <a:rPr lang="en-US">
                <a:solidFill>
                  <a:schemeClr val="tx1">
                    <a:lumMod val="75000"/>
                    <a:lumOff val="25000"/>
                  </a:schemeClr>
                </a:solidFill>
                <a:latin typeface="Fira Sans" panose="020B0503050000020004" pitchFamily="34" charset="0"/>
              </a:rPr>
              <a:t>Be eligible for unemployment benefits OR have experienced financial hardship directly or indirectly due to the coronavirus outbreak</a:t>
            </a:r>
          </a:p>
          <a:p>
            <a:pPr marL="914400" lvl="1" indent="-457200">
              <a:buFont typeface="+mj-lt"/>
              <a:buAutoNum type="arabicPeriod"/>
            </a:pPr>
            <a:r>
              <a:rPr lang="en-US">
                <a:solidFill>
                  <a:schemeClr val="tx1">
                    <a:lumMod val="75000"/>
                    <a:lumOff val="25000"/>
                  </a:schemeClr>
                </a:solidFill>
                <a:latin typeface="Fira Sans" panose="020B0503050000020004" pitchFamily="34" charset="0"/>
              </a:rPr>
              <a:t>Can demonstrate a risk of experiencing homelessness or housing instability</a:t>
            </a:r>
          </a:p>
          <a:p>
            <a:pPr lvl="1"/>
            <a:endParaRPr lang="en-US"/>
          </a:p>
          <a:p>
            <a:pPr lvl="1"/>
            <a:endParaRPr lang="en-US"/>
          </a:p>
        </p:txBody>
      </p:sp>
    </p:spTree>
    <p:extLst>
      <p:ext uri="{BB962C8B-B14F-4D97-AF65-F5344CB8AC3E}">
        <p14:creationId xmlns:p14="http://schemas.microsoft.com/office/powerpoint/2010/main" val="3020073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5A24-B796-4476-8E8A-9EF240302D0A}"/>
              </a:ext>
            </a:extLst>
          </p:cNvPr>
          <p:cNvSpPr>
            <a:spLocks noGrp="1"/>
          </p:cNvSpPr>
          <p:nvPr>
            <p:ph type="title"/>
          </p:nvPr>
        </p:nvSpPr>
        <p:spPr/>
        <p:txBody>
          <a:bodyPr/>
          <a:lstStyle/>
          <a:p>
            <a:pPr algn="ctr"/>
            <a:r>
              <a:rPr lang="en-US" err="1">
                <a:solidFill>
                  <a:srgbClr val="EF7C32"/>
                </a:solidFill>
                <a:latin typeface="Fira Sans Condensed Medium" panose="020B0603050000020004" pitchFamily="34" charset="0"/>
              </a:rPr>
              <a:t>RentHelpMN</a:t>
            </a:r>
            <a:r>
              <a:rPr lang="en-US">
                <a:solidFill>
                  <a:srgbClr val="EF7C32"/>
                </a:solidFill>
                <a:latin typeface="Fira Sans Condensed Medium" panose="020B0603050000020004" pitchFamily="34" charset="0"/>
              </a:rPr>
              <a:t> Basics Cont. </a:t>
            </a:r>
          </a:p>
        </p:txBody>
      </p:sp>
      <p:sp>
        <p:nvSpPr>
          <p:cNvPr id="3" name="Content Placeholder 2">
            <a:extLst>
              <a:ext uri="{FF2B5EF4-FFF2-40B4-BE49-F238E27FC236}">
                <a16:creationId xmlns:a16="http://schemas.microsoft.com/office/drawing/2014/main" id="{5EC33139-BFB1-4C2E-AC2B-B7609F18DAFA}"/>
              </a:ext>
            </a:extLst>
          </p:cNvPr>
          <p:cNvSpPr>
            <a:spLocks noGrp="1"/>
          </p:cNvSpPr>
          <p:nvPr>
            <p:ph idx="1"/>
          </p:nvPr>
        </p:nvSpPr>
        <p:spPr/>
        <p:txBody>
          <a:bodyPr>
            <a:normAutofit fontScale="92500" lnSpcReduction="10000"/>
          </a:bodyPr>
          <a:lstStyle/>
          <a:p>
            <a:pPr marL="0" indent="0">
              <a:buNone/>
            </a:pPr>
            <a:r>
              <a:rPr lang="en-US" sz="3000">
                <a:solidFill>
                  <a:srgbClr val="524FA1"/>
                </a:solidFill>
                <a:latin typeface="Fira Sans Condensed Medium" panose="020B0603050000020004" pitchFamily="34" charset="0"/>
              </a:rPr>
              <a:t>What is low-income for </a:t>
            </a:r>
            <a:r>
              <a:rPr lang="en-US" sz="3000" err="1">
                <a:solidFill>
                  <a:srgbClr val="524FA1"/>
                </a:solidFill>
                <a:latin typeface="Fira Sans Condensed Medium" panose="020B0603050000020004" pitchFamily="34" charset="0"/>
              </a:rPr>
              <a:t>RentHelpMN</a:t>
            </a:r>
            <a:r>
              <a:rPr lang="en-US" sz="3000">
                <a:solidFill>
                  <a:srgbClr val="524FA1"/>
                </a:solidFill>
                <a:latin typeface="Fira Sans Condensed Medium" panose="020B0603050000020004" pitchFamily="34" charset="0"/>
              </a:rPr>
              <a:t>? </a:t>
            </a:r>
          </a:p>
          <a:p>
            <a:pPr lvl="1"/>
            <a:r>
              <a:rPr lang="en-US">
                <a:solidFill>
                  <a:schemeClr val="tx1">
                    <a:lumMod val="75000"/>
                    <a:lumOff val="25000"/>
                  </a:schemeClr>
                </a:solidFill>
                <a:latin typeface="Fira Sans" panose="020B0503050000020004" pitchFamily="34" charset="0"/>
              </a:rPr>
              <a:t>Renters must be at or below 80% of Area Median Income</a:t>
            </a:r>
          </a:p>
          <a:p>
            <a:pPr lvl="1"/>
            <a:r>
              <a:rPr lang="en-US">
                <a:solidFill>
                  <a:schemeClr val="tx1">
                    <a:lumMod val="75000"/>
                    <a:lumOff val="25000"/>
                  </a:schemeClr>
                </a:solidFill>
                <a:latin typeface="Fira Sans" panose="020B0503050000020004" pitchFamily="34" charset="0"/>
              </a:rPr>
              <a:t>Ramsey County AMI</a:t>
            </a:r>
          </a:p>
          <a:p>
            <a:pPr lvl="2"/>
            <a:r>
              <a:rPr lang="en-US">
                <a:solidFill>
                  <a:schemeClr val="tx1">
                    <a:lumMod val="75000"/>
                    <a:lumOff val="25000"/>
                  </a:schemeClr>
                </a:solidFill>
                <a:latin typeface="Fira Sans" panose="020B0503050000020004" pitchFamily="34" charset="0"/>
              </a:rPr>
              <a:t>1 Person Household - </a:t>
            </a:r>
            <a:r>
              <a:rPr lang="en-US" b="0" i="0">
                <a:solidFill>
                  <a:schemeClr val="tx1">
                    <a:lumMod val="75000"/>
                    <a:lumOff val="25000"/>
                  </a:schemeClr>
                </a:solidFill>
                <a:effectLst/>
                <a:latin typeface="Fira Sans" panose="020B0503050000020004" pitchFamily="34" charset="0"/>
              </a:rPr>
              <a:t>$55,950</a:t>
            </a:r>
          </a:p>
          <a:p>
            <a:pPr lvl="2"/>
            <a:r>
              <a:rPr lang="en-US">
                <a:solidFill>
                  <a:schemeClr val="tx1">
                    <a:lumMod val="75000"/>
                    <a:lumOff val="25000"/>
                  </a:schemeClr>
                </a:solidFill>
                <a:latin typeface="Fira Sans" panose="020B0503050000020004" pitchFamily="34" charset="0"/>
              </a:rPr>
              <a:t>2 Person Household – $63,950</a:t>
            </a:r>
          </a:p>
          <a:p>
            <a:pPr lvl="2"/>
            <a:r>
              <a:rPr lang="en-US">
                <a:solidFill>
                  <a:schemeClr val="tx1">
                    <a:lumMod val="75000"/>
                    <a:lumOff val="25000"/>
                  </a:schemeClr>
                </a:solidFill>
                <a:latin typeface="Fira Sans" panose="020B0503050000020004" pitchFamily="34" charset="0"/>
              </a:rPr>
              <a:t>3 Person Household - $71,950</a:t>
            </a:r>
          </a:p>
          <a:p>
            <a:pPr lvl="2"/>
            <a:r>
              <a:rPr lang="en-US">
                <a:solidFill>
                  <a:schemeClr val="tx1">
                    <a:lumMod val="75000"/>
                    <a:lumOff val="25000"/>
                  </a:schemeClr>
                </a:solidFill>
                <a:latin typeface="Fira Sans" panose="020B0503050000020004" pitchFamily="34" charset="0"/>
              </a:rPr>
              <a:t>4 Person Household - $79,900</a:t>
            </a:r>
          </a:p>
          <a:p>
            <a:pPr marL="914400" lvl="2" indent="0">
              <a:buNone/>
            </a:pPr>
            <a:endParaRPr lang="en-US">
              <a:solidFill>
                <a:schemeClr val="tx1">
                  <a:lumMod val="75000"/>
                  <a:lumOff val="25000"/>
                </a:schemeClr>
              </a:solidFill>
              <a:latin typeface="Fira Sans" panose="020B0503050000020004" pitchFamily="34" charset="0"/>
            </a:endParaRPr>
          </a:p>
          <a:p>
            <a:pPr marL="0" indent="0">
              <a:buNone/>
            </a:pPr>
            <a:r>
              <a:rPr lang="en-US" sz="3000">
                <a:solidFill>
                  <a:srgbClr val="524FA1"/>
                </a:solidFill>
                <a:latin typeface="Fira Sans Condensed Medium" panose="020B0603050000020004" pitchFamily="34" charset="0"/>
              </a:rPr>
              <a:t>Documentation for Income Certification</a:t>
            </a:r>
          </a:p>
          <a:p>
            <a:pPr lvl="1"/>
            <a:r>
              <a:rPr lang="en-US">
                <a:solidFill>
                  <a:schemeClr val="tx1">
                    <a:lumMod val="75000"/>
                    <a:lumOff val="25000"/>
                  </a:schemeClr>
                </a:solidFill>
                <a:latin typeface="Fira Sans" panose="020B0503050000020004" pitchFamily="34" charset="0"/>
              </a:rPr>
              <a:t>Form of ID for head of household – Must also document that they rent</a:t>
            </a:r>
          </a:p>
          <a:p>
            <a:pPr lvl="1"/>
            <a:r>
              <a:rPr lang="en-US">
                <a:solidFill>
                  <a:schemeClr val="tx1">
                    <a:lumMod val="75000"/>
                    <a:lumOff val="25000"/>
                  </a:schemeClr>
                </a:solidFill>
                <a:latin typeface="Fira Sans" panose="020B0503050000020004" pitchFamily="34" charset="0"/>
              </a:rPr>
              <a:t>Documentation of household income for all adults – Tax and pay documents, employer certification. </a:t>
            </a:r>
          </a:p>
          <a:p>
            <a:pPr lvl="2"/>
            <a:r>
              <a:rPr lang="en-US">
                <a:solidFill>
                  <a:schemeClr val="tx1">
                    <a:lumMod val="75000"/>
                    <a:lumOff val="25000"/>
                  </a:schemeClr>
                </a:solidFill>
                <a:latin typeface="Fira Sans" panose="020B0503050000020004" pitchFamily="34" charset="0"/>
              </a:rPr>
              <a:t>In limited circumstances self-certification is available</a:t>
            </a:r>
          </a:p>
          <a:p>
            <a:pPr marL="457200" lvl="1" indent="0">
              <a:buNone/>
            </a:pPr>
            <a:endParaRPr lang="en-US">
              <a:solidFill>
                <a:srgbClr val="003865"/>
              </a:solidFill>
              <a:latin typeface="BrandonGr-Regular"/>
            </a:endParaRPr>
          </a:p>
        </p:txBody>
      </p:sp>
    </p:spTree>
    <p:extLst>
      <p:ext uri="{BB962C8B-B14F-4D97-AF65-F5344CB8AC3E}">
        <p14:creationId xmlns:p14="http://schemas.microsoft.com/office/powerpoint/2010/main" val="181883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B5A24-B796-4476-8E8A-9EF240302D0A}"/>
              </a:ext>
            </a:extLst>
          </p:cNvPr>
          <p:cNvSpPr>
            <a:spLocks noGrp="1"/>
          </p:cNvSpPr>
          <p:nvPr>
            <p:ph type="title"/>
          </p:nvPr>
        </p:nvSpPr>
        <p:spPr/>
        <p:txBody>
          <a:bodyPr/>
          <a:lstStyle/>
          <a:p>
            <a:pPr algn="ctr"/>
            <a:r>
              <a:rPr lang="en-US" err="1">
                <a:solidFill>
                  <a:srgbClr val="EF7C32"/>
                </a:solidFill>
                <a:latin typeface="Fira Sans Condensed Medium" panose="020B0603050000020004" pitchFamily="34" charset="0"/>
              </a:rPr>
              <a:t>RentHelpMN</a:t>
            </a:r>
            <a:r>
              <a:rPr lang="en-US">
                <a:solidFill>
                  <a:srgbClr val="EF7C32"/>
                </a:solidFill>
                <a:latin typeface="Fira Sans Condensed Medium" panose="020B0603050000020004" pitchFamily="34" charset="0"/>
              </a:rPr>
              <a:t> Basics Cont. </a:t>
            </a:r>
          </a:p>
        </p:txBody>
      </p:sp>
      <p:sp>
        <p:nvSpPr>
          <p:cNvPr id="3" name="Content Placeholder 2">
            <a:extLst>
              <a:ext uri="{FF2B5EF4-FFF2-40B4-BE49-F238E27FC236}">
                <a16:creationId xmlns:a16="http://schemas.microsoft.com/office/drawing/2014/main" id="{5EC33139-BFB1-4C2E-AC2B-B7609F18DAFA}"/>
              </a:ext>
            </a:extLst>
          </p:cNvPr>
          <p:cNvSpPr>
            <a:spLocks noGrp="1"/>
          </p:cNvSpPr>
          <p:nvPr>
            <p:ph idx="1"/>
          </p:nvPr>
        </p:nvSpPr>
        <p:spPr/>
        <p:txBody>
          <a:bodyPr>
            <a:normAutofit fontScale="92500" lnSpcReduction="20000"/>
          </a:bodyPr>
          <a:lstStyle/>
          <a:p>
            <a:pPr marL="0" indent="0">
              <a:buNone/>
            </a:pPr>
            <a:r>
              <a:rPr lang="en-US" sz="3000">
                <a:solidFill>
                  <a:srgbClr val="524FA1"/>
                </a:solidFill>
                <a:latin typeface="Fira Sans Condensed Medium" panose="020B0603050000020004" pitchFamily="34" charset="0"/>
              </a:rPr>
              <a:t>What types of rental properties are eligible for assistance?</a:t>
            </a:r>
          </a:p>
          <a:p>
            <a:pPr lvl="1"/>
            <a:r>
              <a:rPr lang="en-US">
                <a:solidFill>
                  <a:schemeClr val="tx1">
                    <a:lumMod val="75000"/>
                    <a:lumOff val="25000"/>
                  </a:schemeClr>
                </a:solidFill>
                <a:latin typeface="Fira Sans" panose="020B0503050000020004" pitchFamily="34" charset="0"/>
              </a:rPr>
              <a:t>Apartments</a:t>
            </a:r>
          </a:p>
          <a:p>
            <a:pPr lvl="1"/>
            <a:r>
              <a:rPr lang="en-US">
                <a:solidFill>
                  <a:schemeClr val="tx1">
                    <a:lumMod val="75000"/>
                    <a:lumOff val="25000"/>
                  </a:schemeClr>
                </a:solidFill>
                <a:latin typeface="Fira Sans" panose="020B0503050000020004" pitchFamily="34" charset="0"/>
              </a:rPr>
              <a:t>Single-family homes</a:t>
            </a:r>
          </a:p>
          <a:p>
            <a:pPr lvl="1"/>
            <a:r>
              <a:rPr lang="en-US">
                <a:solidFill>
                  <a:schemeClr val="tx1">
                    <a:lumMod val="75000"/>
                    <a:lumOff val="25000"/>
                  </a:schemeClr>
                </a:solidFill>
                <a:latin typeface="Fira Sans" panose="020B0503050000020004" pitchFamily="34" charset="0"/>
              </a:rPr>
              <a:t>Rented manufactured homes</a:t>
            </a:r>
          </a:p>
          <a:p>
            <a:pPr lvl="1"/>
            <a:r>
              <a:rPr lang="en-US">
                <a:solidFill>
                  <a:schemeClr val="tx1">
                    <a:lumMod val="75000"/>
                    <a:lumOff val="25000"/>
                  </a:schemeClr>
                </a:solidFill>
                <a:latin typeface="Fira Sans" panose="020B0503050000020004" pitchFamily="34" charset="0"/>
              </a:rPr>
              <a:t>Hotels, motel stays if they are the renter’s primary residence</a:t>
            </a:r>
          </a:p>
          <a:p>
            <a:pPr lvl="1"/>
            <a:r>
              <a:rPr lang="en-US">
                <a:solidFill>
                  <a:schemeClr val="tx1">
                    <a:lumMod val="75000"/>
                    <a:lumOff val="25000"/>
                  </a:schemeClr>
                </a:solidFill>
                <a:latin typeface="Fira Sans" panose="020B0503050000020004" pitchFamily="34" charset="0"/>
              </a:rPr>
              <a:t>Other informal lease agreements subject to review by the program</a:t>
            </a:r>
          </a:p>
          <a:p>
            <a:pPr marL="914400" lvl="2" indent="0">
              <a:buNone/>
            </a:pPr>
            <a:endParaRPr lang="en-US">
              <a:solidFill>
                <a:schemeClr val="tx1">
                  <a:lumMod val="75000"/>
                  <a:lumOff val="25000"/>
                </a:schemeClr>
              </a:solidFill>
              <a:latin typeface="Fira Sans" panose="020B0503050000020004" pitchFamily="34" charset="0"/>
            </a:endParaRPr>
          </a:p>
          <a:p>
            <a:pPr marL="0" indent="0">
              <a:buNone/>
            </a:pPr>
            <a:r>
              <a:rPr lang="en-US" sz="3000">
                <a:solidFill>
                  <a:srgbClr val="524FA1"/>
                </a:solidFill>
                <a:latin typeface="Fira Sans Condensed Medium" panose="020B0603050000020004" pitchFamily="34" charset="0"/>
              </a:rPr>
              <a:t>What costs will be covered? </a:t>
            </a:r>
          </a:p>
          <a:p>
            <a:pPr lvl="1"/>
            <a:r>
              <a:rPr lang="en-US">
                <a:solidFill>
                  <a:schemeClr val="tx1">
                    <a:lumMod val="75000"/>
                    <a:lumOff val="25000"/>
                  </a:schemeClr>
                </a:solidFill>
                <a:latin typeface="Fira Sans" panose="020B0503050000020004" pitchFamily="34" charset="0"/>
              </a:rPr>
              <a:t>Assistance for up to 12 months of back rent</a:t>
            </a:r>
          </a:p>
          <a:p>
            <a:pPr lvl="1"/>
            <a:r>
              <a:rPr lang="en-US">
                <a:solidFill>
                  <a:schemeClr val="tx1">
                    <a:lumMod val="75000"/>
                    <a:lumOff val="25000"/>
                  </a:schemeClr>
                </a:solidFill>
                <a:latin typeface="Fira Sans" panose="020B0503050000020004" pitchFamily="34" charset="0"/>
              </a:rPr>
              <a:t>IF YOU HAVE BACK RENT – utility costs (minus phone or internet) + up to 3 months of forward rent. Late fees are covered as well. </a:t>
            </a:r>
          </a:p>
          <a:p>
            <a:pPr lvl="1"/>
            <a:r>
              <a:rPr lang="en-US">
                <a:solidFill>
                  <a:schemeClr val="tx1">
                    <a:lumMod val="75000"/>
                    <a:lumOff val="25000"/>
                  </a:schemeClr>
                </a:solidFill>
                <a:latin typeface="Fira Sans" panose="020B0503050000020004" pitchFamily="34" charset="0"/>
              </a:rPr>
              <a:t>Do not apply IF 1) only requesting forward rent OR 2) only requesting utilities</a:t>
            </a:r>
          </a:p>
          <a:p>
            <a:pPr lvl="2"/>
            <a:r>
              <a:rPr lang="en-US">
                <a:solidFill>
                  <a:schemeClr val="tx1">
                    <a:lumMod val="75000"/>
                    <a:lumOff val="25000"/>
                  </a:schemeClr>
                </a:solidFill>
                <a:latin typeface="Fira Sans" panose="020B0503050000020004" pitchFamily="34" charset="0"/>
              </a:rPr>
              <a:t>Applications for these will be opened up at a later date (TBD). </a:t>
            </a:r>
          </a:p>
          <a:p>
            <a:pPr marL="457200" lvl="1" indent="0">
              <a:buNone/>
            </a:pPr>
            <a:endParaRPr lang="en-US">
              <a:solidFill>
                <a:srgbClr val="003865"/>
              </a:solidFill>
              <a:latin typeface="BrandonGr-Regular"/>
            </a:endParaRPr>
          </a:p>
        </p:txBody>
      </p:sp>
    </p:spTree>
    <p:extLst>
      <p:ext uri="{BB962C8B-B14F-4D97-AF65-F5344CB8AC3E}">
        <p14:creationId xmlns:p14="http://schemas.microsoft.com/office/powerpoint/2010/main" val="3876376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24FA1">
            <a:alpha val="1211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2894D-8040-4519-9D72-1130AC69E561}"/>
              </a:ext>
            </a:extLst>
          </p:cNvPr>
          <p:cNvSpPr>
            <a:spLocks noGrp="1"/>
          </p:cNvSpPr>
          <p:nvPr>
            <p:ph type="title"/>
          </p:nvPr>
        </p:nvSpPr>
        <p:spPr/>
        <p:txBody>
          <a:bodyPr/>
          <a:lstStyle/>
          <a:p>
            <a:pPr algn="ctr"/>
            <a:r>
              <a:rPr lang="en-US">
                <a:solidFill>
                  <a:srgbClr val="EF7C32"/>
                </a:solidFill>
                <a:latin typeface="Fira Sans Condensed Medium" panose="020B0603050000020004" pitchFamily="34" charset="0"/>
              </a:rPr>
              <a:t>How do I apply? </a:t>
            </a:r>
          </a:p>
        </p:txBody>
      </p:sp>
      <p:sp>
        <p:nvSpPr>
          <p:cNvPr id="3" name="Content Placeholder 2">
            <a:extLst>
              <a:ext uri="{FF2B5EF4-FFF2-40B4-BE49-F238E27FC236}">
                <a16:creationId xmlns:a16="http://schemas.microsoft.com/office/drawing/2014/main" id="{71E78C59-FF7E-42B2-85EA-D98ADE7581EF}"/>
              </a:ext>
            </a:extLst>
          </p:cNvPr>
          <p:cNvSpPr>
            <a:spLocks noGrp="1"/>
          </p:cNvSpPr>
          <p:nvPr>
            <p:ph idx="1"/>
          </p:nvPr>
        </p:nvSpPr>
        <p:spPr/>
        <p:txBody>
          <a:bodyPr/>
          <a:lstStyle/>
          <a:p>
            <a:pPr marL="0" indent="0">
              <a:buNone/>
            </a:pPr>
            <a:r>
              <a:rPr lang="en-US">
                <a:solidFill>
                  <a:srgbClr val="524FA1"/>
                </a:solidFill>
                <a:latin typeface="Fira Sans Condensed Medium" panose="020B0603050000020004" pitchFamily="34" charset="0"/>
              </a:rPr>
              <a:t>Option 1: Apply online at </a:t>
            </a:r>
            <a:r>
              <a:rPr lang="en-US" err="1">
                <a:solidFill>
                  <a:srgbClr val="524FA1"/>
                </a:solidFill>
                <a:latin typeface="Fira Sans Condensed Medium" panose="020B0603050000020004" pitchFamily="34" charset="0"/>
              </a:rPr>
              <a:t>RentHelpMN.org</a:t>
            </a:r>
            <a:r>
              <a:rPr lang="en-US">
                <a:solidFill>
                  <a:srgbClr val="524FA1"/>
                </a:solidFill>
                <a:latin typeface="Fira Sans Condensed Medium" panose="020B0603050000020004" pitchFamily="34" charset="0"/>
              </a:rPr>
              <a:t> or by calling 2-1-1</a:t>
            </a:r>
          </a:p>
          <a:p>
            <a:pPr marL="0" indent="0">
              <a:buNone/>
            </a:pPr>
            <a:r>
              <a:rPr lang="en-US">
                <a:solidFill>
                  <a:srgbClr val="524FA1"/>
                </a:solidFill>
                <a:latin typeface="Fira Sans Condensed Medium" panose="020B0603050000020004" pitchFamily="34" charset="0"/>
              </a:rPr>
              <a:t>Option 2: Apply by paper via mail or fax</a:t>
            </a:r>
          </a:p>
          <a:p>
            <a:pPr lvl="1"/>
            <a:r>
              <a:rPr lang="en-US">
                <a:solidFill>
                  <a:schemeClr val="tx1">
                    <a:lumMod val="75000"/>
                    <a:lumOff val="25000"/>
                  </a:schemeClr>
                </a:solidFill>
                <a:latin typeface="Fira Sans" panose="020B0503050000020004" pitchFamily="34" charset="0"/>
              </a:rPr>
              <a:t>Include cover letter or cover page (if faxing) </a:t>
            </a:r>
          </a:p>
        </p:txBody>
      </p:sp>
    </p:spTree>
    <p:extLst>
      <p:ext uri="{BB962C8B-B14F-4D97-AF65-F5344CB8AC3E}">
        <p14:creationId xmlns:p14="http://schemas.microsoft.com/office/powerpoint/2010/main" val="745704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524FA1">
            <a:alpha val="11991"/>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BCAEB-83DD-4189-A562-9DF2F41CB9A8}"/>
              </a:ext>
            </a:extLst>
          </p:cNvPr>
          <p:cNvSpPr>
            <a:spLocks noGrp="1"/>
          </p:cNvSpPr>
          <p:nvPr>
            <p:ph type="title"/>
          </p:nvPr>
        </p:nvSpPr>
        <p:spPr/>
        <p:txBody>
          <a:bodyPr/>
          <a:lstStyle/>
          <a:p>
            <a:pPr algn="ctr"/>
            <a:r>
              <a:rPr lang="en-US">
                <a:solidFill>
                  <a:srgbClr val="EF7C32"/>
                </a:solidFill>
                <a:latin typeface="Fira Sans Condensed Medium" panose="020B0603050000020004" pitchFamily="34" charset="0"/>
              </a:rPr>
              <a:t>How does the end of the Eviction Moratorium affect </a:t>
            </a:r>
            <a:r>
              <a:rPr lang="en-US" err="1">
                <a:solidFill>
                  <a:srgbClr val="EF7C32"/>
                </a:solidFill>
                <a:latin typeface="Fira Sans Condensed Medium" panose="020B0603050000020004" pitchFamily="34" charset="0"/>
              </a:rPr>
              <a:t>RentHelpMN</a:t>
            </a:r>
            <a:r>
              <a:rPr lang="en-US">
                <a:solidFill>
                  <a:srgbClr val="EF7C32"/>
                </a:solidFill>
                <a:latin typeface="Fira Sans Condensed Medium" panose="020B0603050000020004" pitchFamily="34" charset="0"/>
              </a:rPr>
              <a:t>?</a:t>
            </a:r>
          </a:p>
        </p:txBody>
      </p:sp>
      <p:sp>
        <p:nvSpPr>
          <p:cNvPr id="3" name="Content Placeholder 2">
            <a:extLst>
              <a:ext uri="{FF2B5EF4-FFF2-40B4-BE49-F238E27FC236}">
                <a16:creationId xmlns:a16="http://schemas.microsoft.com/office/drawing/2014/main" id="{E7F06838-3559-4F66-BFB5-C826271D863A}"/>
              </a:ext>
            </a:extLst>
          </p:cNvPr>
          <p:cNvSpPr>
            <a:spLocks noGrp="1"/>
          </p:cNvSpPr>
          <p:nvPr>
            <p:ph idx="1"/>
          </p:nvPr>
        </p:nvSpPr>
        <p:spPr/>
        <p:txBody>
          <a:bodyPr>
            <a:normAutofit fontScale="92500" lnSpcReduction="10000"/>
          </a:bodyPr>
          <a:lstStyle/>
          <a:p>
            <a:pPr marL="0" indent="0">
              <a:buNone/>
            </a:pPr>
            <a:r>
              <a:rPr lang="en-US">
                <a:solidFill>
                  <a:srgbClr val="524FA1"/>
                </a:solidFill>
                <a:latin typeface="Fira Sans Condensed Medium" panose="020B0603050000020004" pitchFamily="34" charset="0"/>
              </a:rPr>
              <a:t>The Eviction Off-Ramp</a:t>
            </a:r>
          </a:p>
          <a:p>
            <a:pPr lvl="1"/>
            <a:r>
              <a:rPr lang="en-US">
                <a:solidFill>
                  <a:schemeClr val="tx1">
                    <a:lumMod val="75000"/>
                    <a:lumOff val="25000"/>
                  </a:schemeClr>
                </a:solidFill>
                <a:latin typeface="Fira Sans" panose="020B0503050000020004" pitchFamily="34" charset="0"/>
              </a:rPr>
              <a:t>June 30, 2021 – Landlords can give lease termination or nonrenewal notices for material lease violations (NOT for nonpayment of rent). Evictions can be started for tenants who owe rent and are eligible for COVID-19 rental assistance, but refuse to apply or comply with the application process</a:t>
            </a:r>
          </a:p>
          <a:p>
            <a:pPr lvl="1"/>
            <a:r>
              <a:rPr lang="en-US">
                <a:solidFill>
                  <a:schemeClr val="tx1">
                    <a:lumMod val="75000"/>
                    <a:lumOff val="25000"/>
                  </a:schemeClr>
                </a:solidFill>
                <a:latin typeface="Fira Sans" panose="020B0503050000020004" pitchFamily="34" charset="0"/>
              </a:rPr>
              <a:t>July 14 – Evictions ONLY for material violations of leases (excludes non-payment of rent)</a:t>
            </a:r>
          </a:p>
          <a:p>
            <a:pPr lvl="1"/>
            <a:r>
              <a:rPr lang="en-US">
                <a:solidFill>
                  <a:schemeClr val="tx1">
                    <a:lumMod val="75000"/>
                    <a:lumOff val="25000"/>
                  </a:schemeClr>
                </a:solidFill>
                <a:latin typeface="Fira Sans" panose="020B0503050000020004" pitchFamily="34" charset="0"/>
              </a:rPr>
              <a:t>August 13 – Leases can be Terminated for Non-payment of rent, but only for those who are not eligible for COVID-19 rental assistance</a:t>
            </a:r>
          </a:p>
          <a:p>
            <a:pPr lvl="1"/>
            <a:r>
              <a:rPr lang="en-US">
                <a:solidFill>
                  <a:schemeClr val="tx1">
                    <a:lumMod val="75000"/>
                    <a:lumOff val="25000"/>
                  </a:schemeClr>
                </a:solidFill>
                <a:latin typeface="Fira Sans" panose="020B0503050000020004" pitchFamily="34" charset="0"/>
              </a:rPr>
              <a:t>September 12 – Evictions for Non-payment of rent, but only for those who are not eligible for COVID-19 rental assistance</a:t>
            </a:r>
          </a:p>
          <a:p>
            <a:pPr lvl="1"/>
            <a:r>
              <a:rPr lang="en-US">
                <a:solidFill>
                  <a:schemeClr val="tx1">
                    <a:lumMod val="75000"/>
                    <a:lumOff val="25000"/>
                  </a:schemeClr>
                </a:solidFill>
                <a:latin typeface="Fira Sans" panose="020B0503050000020004" pitchFamily="34" charset="0"/>
              </a:rPr>
              <a:t>October 12 – All lease terminations or evictions allowed BUT not for those with </a:t>
            </a:r>
            <a:r>
              <a:rPr lang="en-US" b="1">
                <a:solidFill>
                  <a:schemeClr val="tx1">
                    <a:lumMod val="75000"/>
                    <a:lumOff val="25000"/>
                  </a:schemeClr>
                </a:solidFill>
                <a:latin typeface="Fira Sans" panose="020B0503050000020004" pitchFamily="34" charset="0"/>
              </a:rPr>
              <a:t>pending COVID-19 </a:t>
            </a:r>
            <a:r>
              <a:rPr lang="en-US">
                <a:solidFill>
                  <a:schemeClr val="tx1">
                    <a:lumMod val="75000"/>
                    <a:lumOff val="25000"/>
                  </a:schemeClr>
                </a:solidFill>
                <a:latin typeface="Fira Sans" panose="020B0503050000020004" pitchFamily="34" charset="0"/>
              </a:rPr>
              <a:t>rental assistance applications</a:t>
            </a:r>
          </a:p>
          <a:p>
            <a:pPr lvl="1"/>
            <a:r>
              <a:rPr lang="en-US">
                <a:solidFill>
                  <a:schemeClr val="tx1">
                    <a:lumMod val="75000"/>
                    <a:lumOff val="25000"/>
                  </a:schemeClr>
                </a:solidFill>
                <a:latin typeface="Fira Sans" panose="020B0503050000020004" pitchFamily="34" charset="0"/>
              </a:rPr>
              <a:t>June 1, 2022 – End of ALL COVID-19 renter protections</a:t>
            </a:r>
          </a:p>
          <a:p>
            <a:pPr lvl="1"/>
            <a:endParaRPr lang="en-US"/>
          </a:p>
        </p:txBody>
      </p:sp>
    </p:spTree>
    <p:extLst>
      <p:ext uri="{BB962C8B-B14F-4D97-AF65-F5344CB8AC3E}">
        <p14:creationId xmlns:p14="http://schemas.microsoft.com/office/powerpoint/2010/main" val="315817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5517-2397-4279-AE02-CB8CA6C60E1A}"/>
              </a:ext>
            </a:extLst>
          </p:cNvPr>
          <p:cNvSpPr>
            <a:spLocks noGrp="1"/>
          </p:cNvSpPr>
          <p:nvPr>
            <p:ph type="title"/>
          </p:nvPr>
        </p:nvSpPr>
        <p:spPr/>
        <p:txBody>
          <a:bodyPr/>
          <a:lstStyle/>
          <a:p>
            <a:pPr algn="ctr"/>
            <a:r>
              <a:rPr lang="en-US">
                <a:solidFill>
                  <a:srgbClr val="EF7C32"/>
                </a:solidFill>
                <a:latin typeface="Fira Sans Condensed Medium" panose="020B0603050000020004" pitchFamily="34" charset="0"/>
              </a:rPr>
              <a:t>What if I was denied? 	</a:t>
            </a:r>
          </a:p>
        </p:txBody>
      </p:sp>
      <p:sp>
        <p:nvSpPr>
          <p:cNvPr id="3" name="Content Placeholder 2">
            <a:extLst>
              <a:ext uri="{FF2B5EF4-FFF2-40B4-BE49-F238E27FC236}">
                <a16:creationId xmlns:a16="http://schemas.microsoft.com/office/drawing/2014/main" id="{94770B8E-43F6-43B4-9136-E2B644224D0A}"/>
              </a:ext>
            </a:extLst>
          </p:cNvPr>
          <p:cNvSpPr>
            <a:spLocks noGrp="1"/>
          </p:cNvSpPr>
          <p:nvPr>
            <p:ph idx="1"/>
          </p:nvPr>
        </p:nvSpPr>
        <p:spPr/>
        <p:txBody>
          <a:bodyPr/>
          <a:lstStyle/>
          <a:p>
            <a:pPr marL="0" indent="0">
              <a:buNone/>
            </a:pPr>
            <a:r>
              <a:rPr lang="en-US">
                <a:solidFill>
                  <a:srgbClr val="524FA1"/>
                </a:solidFill>
                <a:latin typeface="Fira Sans Condensed Medium" panose="020B0603050000020004" pitchFamily="34" charset="0"/>
              </a:rPr>
              <a:t>Option 1: Appeal</a:t>
            </a:r>
          </a:p>
          <a:p>
            <a:pPr lvl="1"/>
            <a:r>
              <a:rPr lang="en-US">
                <a:solidFill>
                  <a:schemeClr val="tx1">
                    <a:lumMod val="75000"/>
                    <a:lumOff val="25000"/>
                  </a:schemeClr>
                </a:solidFill>
                <a:latin typeface="Fira Sans" panose="020B0503050000020004" pitchFamily="34" charset="0"/>
              </a:rPr>
              <a:t>By mail or by fax</a:t>
            </a:r>
          </a:p>
          <a:p>
            <a:pPr lvl="1"/>
            <a:r>
              <a:rPr lang="en-US">
                <a:solidFill>
                  <a:schemeClr val="tx1">
                    <a:lumMod val="75000"/>
                    <a:lumOff val="25000"/>
                  </a:schemeClr>
                </a:solidFill>
                <a:latin typeface="Fira Sans" panose="020B0503050000020004" pitchFamily="34" charset="0"/>
              </a:rPr>
              <a:t>Must be done within 10 days</a:t>
            </a:r>
          </a:p>
          <a:p>
            <a:pPr lvl="1"/>
            <a:r>
              <a:rPr lang="en-US">
                <a:solidFill>
                  <a:schemeClr val="tx1">
                    <a:lumMod val="75000"/>
                    <a:lumOff val="25000"/>
                  </a:schemeClr>
                </a:solidFill>
                <a:latin typeface="Fira Sans" panose="020B0503050000020004" pitchFamily="34" charset="0"/>
              </a:rPr>
              <a:t>No specific form – a letter will do</a:t>
            </a:r>
          </a:p>
          <a:p>
            <a:pPr lvl="2"/>
            <a:r>
              <a:rPr lang="en-US">
                <a:solidFill>
                  <a:schemeClr val="tx1">
                    <a:lumMod val="75000"/>
                    <a:lumOff val="25000"/>
                  </a:schemeClr>
                </a:solidFill>
                <a:latin typeface="Fira Sans" panose="020B0503050000020004" pitchFamily="34" charset="0"/>
              </a:rPr>
              <a:t>State the following in the letter:</a:t>
            </a:r>
          </a:p>
          <a:p>
            <a:pPr lvl="3"/>
            <a:r>
              <a:rPr lang="en-US">
                <a:solidFill>
                  <a:schemeClr val="tx1">
                    <a:lumMod val="75000"/>
                    <a:lumOff val="25000"/>
                  </a:schemeClr>
                </a:solidFill>
                <a:latin typeface="Fira Sans" panose="020B0503050000020004" pitchFamily="34" charset="0"/>
              </a:rPr>
              <a:t>Who you are; Name, Address, Application ID # (if known)</a:t>
            </a:r>
          </a:p>
          <a:p>
            <a:pPr lvl="3"/>
            <a:r>
              <a:rPr lang="en-US">
                <a:solidFill>
                  <a:schemeClr val="tx1">
                    <a:lumMod val="75000"/>
                    <a:lumOff val="25000"/>
                  </a:schemeClr>
                </a:solidFill>
                <a:latin typeface="Fira Sans" panose="020B0503050000020004" pitchFamily="34" charset="0"/>
              </a:rPr>
              <a:t>Why you were denied (if known)</a:t>
            </a:r>
          </a:p>
          <a:p>
            <a:pPr lvl="4"/>
            <a:r>
              <a:rPr lang="en-US">
                <a:solidFill>
                  <a:schemeClr val="tx1">
                    <a:lumMod val="75000"/>
                    <a:lumOff val="25000"/>
                  </a:schemeClr>
                </a:solidFill>
                <a:latin typeface="Fira Sans" panose="020B0503050000020004" pitchFamily="34" charset="0"/>
              </a:rPr>
              <a:t>Why this denial was in error</a:t>
            </a:r>
          </a:p>
          <a:p>
            <a:pPr lvl="3"/>
            <a:r>
              <a:rPr lang="en-US">
                <a:solidFill>
                  <a:schemeClr val="tx1">
                    <a:lumMod val="75000"/>
                    <a:lumOff val="25000"/>
                  </a:schemeClr>
                </a:solidFill>
                <a:latin typeface="Fira Sans" panose="020B0503050000020004" pitchFamily="34" charset="0"/>
              </a:rPr>
              <a:t>Why you should be eligible</a:t>
            </a:r>
          </a:p>
          <a:p>
            <a:pPr marL="0" indent="0">
              <a:buNone/>
            </a:pPr>
            <a:r>
              <a:rPr lang="en-US">
                <a:solidFill>
                  <a:srgbClr val="524FA1"/>
                </a:solidFill>
                <a:latin typeface="Fira Sans Condensed Medium" panose="020B0603050000020004" pitchFamily="34" charset="0"/>
              </a:rPr>
              <a:t>Option 2: Reapply</a:t>
            </a:r>
          </a:p>
          <a:p>
            <a:pPr lvl="1"/>
            <a:r>
              <a:rPr lang="en-US">
                <a:solidFill>
                  <a:schemeClr val="tx1">
                    <a:lumMod val="75000"/>
                    <a:lumOff val="25000"/>
                  </a:schemeClr>
                </a:solidFill>
                <a:latin typeface="Fira Sans" panose="020B0503050000020004" pitchFamily="34" charset="0"/>
              </a:rPr>
              <a:t>Feature just came out today. Details TBD. </a:t>
            </a:r>
          </a:p>
          <a:p>
            <a:pPr marL="457200" lvl="1" indent="0">
              <a:buNone/>
            </a:pPr>
            <a:endParaRPr lang="en-US">
              <a:solidFill>
                <a:schemeClr val="tx1">
                  <a:lumMod val="75000"/>
                  <a:lumOff val="25000"/>
                </a:schemeClr>
              </a:solidFill>
              <a:latin typeface="Fira Sans" panose="020B0503050000020004" pitchFamily="34" charset="0"/>
            </a:endParaRPr>
          </a:p>
          <a:p>
            <a:pPr lvl="3"/>
            <a:endParaRPr lang="en-US"/>
          </a:p>
        </p:txBody>
      </p:sp>
    </p:spTree>
    <p:extLst>
      <p:ext uri="{BB962C8B-B14F-4D97-AF65-F5344CB8AC3E}">
        <p14:creationId xmlns:p14="http://schemas.microsoft.com/office/powerpoint/2010/main" val="1549125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524FA1">
            <a:alpha val="12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E8E5-2ABA-4DFB-A245-F3979AB305F7}"/>
              </a:ext>
            </a:extLst>
          </p:cNvPr>
          <p:cNvSpPr>
            <a:spLocks noGrp="1"/>
          </p:cNvSpPr>
          <p:nvPr>
            <p:ph type="title"/>
          </p:nvPr>
        </p:nvSpPr>
        <p:spPr/>
        <p:txBody>
          <a:bodyPr/>
          <a:lstStyle/>
          <a:p>
            <a:pPr algn="ctr"/>
            <a:r>
              <a:rPr lang="en-US">
                <a:solidFill>
                  <a:srgbClr val="EF7C32"/>
                </a:solidFill>
                <a:latin typeface="Fira Sans Condensed Medium" panose="020B0603050000020004" pitchFamily="34" charset="0"/>
              </a:rPr>
              <a:t>Frequently Asked Questions</a:t>
            </a:r>
          </a:p>
        </p:txBody>
      </p:sp>
      <p:sp>
        <p:nvSpPr>
          <p:cNvPr id="3" name="Content Placeholder 2">
            <a:extLst>
              <a:ext uri="{FF2B5EF4-FFF2-40B4-BE49-F238E27FC236}">
                <a16:creationId xmlns:a16="http://schemas.microsoft.com/office/drawing/2014/main" id="{6EA657AB-6F1D-4397-91F6-6AFB3EACE51D}"/>
              </a:ext>
            </a:extLst>
          </p:cNvPr>
          <p:cNvSpPr>
            <a:spLocks noGrp="1"/>
          </p:cNvSpPr>
          <p:nvPr>
            <p:ph idx="1"/>
          </p:nvPr>
        </p:nvSpPr>
        <p:spPr/>
        <p:txBody>
          <a:bodyPr/>
          <a:lstStyle/>
          <a:p>
            <a:pPr marL="0" indent="0">
              <a:buNone/>
            </a:pPr>
            <a:r>
              <a:rPr lang="en-US">
                <a:solidFill>
                  <a:srgbClr val="524FA1"/>
                </a:solidFill>
                <a:latin typeface="Fira Sans Condensed Medium" panose="020B0603050000020004" pitchFamily="34" charset="0"/>
              </a:rPr>
              <a:t>Does my landlord have to participate in the </a:t>
            </a:r>
            <a:r>
              <a:rPr lang="en-US" err="1">
                <a:solidFill>
                  <a:srgbClr val="524FA1"/>
                </a:solidFill>
                <a:latin typeface="Fira Sans Condensed Medium" panose="020B0603050000020004" pitchFamily="34" charset="0"/>
              </a:rPr>
              <a:t>RentHelpMN</a:t>
            </a:r>
            <a:r>
              <a:rPr lang="en-US">
                <a:solidFill>
                  <a:srgbClr val="524FA1"/>
                </a:solidFill>
                <a:latin typeface="Fira Sans Condensed Medium" panose="020B0603050000020004" pitchFamily="34" charset="0"/>
              </a:rPr>
              <a:t> process? </a:t>
            </a:r>
          </a:p>
          <a:p>
            <a:pPr lvl="1"/>
            <a:r>
              <a:rPr lang="en-US">
                <a:solidFill>
                  <a:schemeClr val="tx1">
                    <a:lumMod val="75000"/>
                    <a:lumOff val="25000"/>
                  </a:schemeClr>
                </a:solidFill>
                <a:latin typeface="Fira Sans" panose="020B0503050000020004" pitchFamily="34" charset="0"/>
              </a:rPr>
              <a:t>No, but landlord non-participation may slow down the application. However, in the event of landlord non-participation, money will be paid directly to the tenant instead of the landlord. </a:t>
            </a:r>
          </a:p>
          <a:p>
            <a:pPr marL="457200" lvl="1" indent="0">
              <a:buNone/>
            </a:pPr>
            <a:endParaRPr lang="en-US">
              <a:solidFill>
                <a:schemeClr val="tx1">
                  <a:lumMod val="75000"/>
                  <a:lumOff val="25000"/>
                </a:schemeClr>
              </a:solidFill>
              <a:latin typeface="Fira Sans" panose="020B0503050000020004" pitchFamily="34" charset="0"/>
            </a:endParaRPr>
          </a:p>
          <a:p>
            <a:pPr marL="0" indent="0">
              <a:buNone/>
            </a:pPr>
            <a:r>
              <a:rPr lang="en-US">
                <a:solidFill>
                  <a:srgbClr val="524FA1"/>
                </a:solidFill>
                <a:latin typeface="Fira Sans Condensed Medium" panose="020B0603050000020004" pitchFamily="34" charset="0"/>
              </a:rPr>
              <a:t>What if I have moved or plan to move before I would be approved for </a:t>
            </a:r>
            <a:r>
              <a:rPr lang="en-US" err="1">
                <a:solidFill>
                  <a:srgbClr val="524FA1"/>
                </a:solidFill>
                <a:latin typeface="Fira Sans Condensed Medium" panose="020B0603050000020004" pitchFamily="34" charset="0"/>
              </a:rPr>
              <a:t>RentHelpMN</a:t>
            </a:r>
            <a:r>
              <a:rPr lang="en-US">
                <a:solidFill>
                  <a:srgbClr val="524FA1"/>
                </a:solidFill>
                <a:latin typeface="Fira Sans Condensed Medium" panose="020B0603050000020004" pitchFamily="34" charset="0"/>
              </a:rPr>
              <a:t>?</a:t>
            </a:r>
          </a:p>
          <a:p>
            <a:pPr lvl="1"/>
            <a:r>
              <a:rPr lang="en-US">
                <a:solidFill>
                  <a:schemeClr val="tx1">
                    <a:lumMod val="75000"/>
                    <a:lumOff val="25000"/>
                  </a:schemeClr>
                </a:solidFill>
                <a:latin typeface="Fira Sans" panose="020B0503050000020004" pitchFamily="34" charset="0"/>
              </a:rPr>
              <a:t>At this time, if you have moved or if you move before receiving rental funds your application will be deemed ineligible.</a:t>
            </a:r>
          </a:p>
        </p:txBody>
      </p:sp>
    </p:spTree>
    <p:extLst>
      <p:ext uri="{BB962C8B-B14F-4D97-AF65-F5344CB8AC3E}">
        <p14:creationId xmlns:p14="http://schemas.microsoft.com/office/powerpoint/2010/main" val="39702270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845</Words>
  <Application>Microsoft Office PowerPoint</Application>
  <PresentationFormat>Widescreen</PresentationFormat>
  <Paragraphs>84</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BrandonGr-Regular</vt:lpstr>
      <vt:lpstr>Calibri</vt:lpstr>
      <vt:lpstr>Calibri Light</vt:lpstr>
      <vt:lpstr>Fira Sans</vt:lpstr>
      <vt:lpstr>Fira Sans Condensed Medium</vt:lpstr>
      <vt:lpstr>Office Theme</vt:lpstr>
      <vt:lpstr>RentHelpMN and the Eviction Off-Ramp</vt:lpstr>
      <vt:lpstr>Who are we?</vt:lpstr>
      <vt:lpstr>RentHelpMN Basics </vt:lpstr>
      <vt:lpstr>RentHelpMN Basics Cont. </vt:lpstr>
      <vt:lpstr>RentHelpMN Basics Cont. </vt:lpstr>
      <vt:lpstr>How do I apply? </vt:lpstr>
      <vt:lpstr>How does the end of the Eviction Moratorium affect RentHelpMN?</vt:lpstr>
      <vt:lpstr>What if I was denied?  </vt:lpstr>
      <vt:lpstr>Frequently Asked Questions</vt:lpstr>
      <vt:lpstr>Frequently Asked Questions</vt:lpstr>
      <vt:lpstr>Thank you!</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RentHelpMN and the Eviction Off-Ramp</dc:title>
  <dc:creator>Max</dc:creator>
  <cp:lastModifiedBy>Max Tsai</cp:lastModifiedBy>
  <cp:revision>1</cp:revision>
  <dcterms:created xsi:type="dcterms:W3CDTF">2021-07-14T14:30:44Z</dcterms:created>
  <dcterms:modified xsi:type="dcterms:W3CDTF">2021-07-15T01:02:12Z</dcterms:modified>
</cp:coreProperties>
</file>