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notesMasterIdLst>
    <p:notesMasterId r:id="rId46"/>
  </p:notesMasterIdLst>
  <p:sldIdLst>
    <p:sldId id="256" r:id="rId2"/>
    <p:sldId id="417" r:id="rId3"/>
    <p:sldId id="424" r:id="rId4"/>
    <p:sldId id="425" r:id="rId5"/>
    <p:sldId id="426" r:id="rId6"/>
    <p:sldId id="427" r:id="rId7"/>
    <p:sldId id="428" r:id="rId8"/>
    <p:sldId id="406" r:id="rId9"/>
    <p:sldId id="357" r:id="rId10"/>
    <p:sldId id="358" r:id="rId11"/>
    <p:sldId id="441" r:id="rId12"/>
    <p:sldId id="443" r:id="rId13"/>
    <p:sldId id="429" r:id="rId14"/>
    <p:sldId id="430" r:id="rId15"/>
    <p:sldId id="365" r:id="rId16"/>
    <p:sldId id="360" r:id="rId17"/>
    <p:sldId id="309" r:id="rId18"/>
    <p:sldId id="367" r:id="rId19"/>
    <p:sldId id="368" r:id="rId20"/>
    <p:sldId id="369" r:id="rId21"/>
    <p:sldId id="370" r:id="rId22"/>
    <p:sldId id="407" r:id="rId23"/>
    <p:sldId id="442" r:id="rId24"/>
    <p:sldId id="436" r:id="rId25"/>
    <p:sldId id="414" r:id="rId26"/>
    <p:sldId id="437" r:id="rId27"/>
    <p:sldId id="408" r:id="rId28"/>
    <p:sldId id="409" r:id="rId29"/>
    <p:sldId id="410" r:id="rId30"/>
    <p:sldId id="416" r:id="rId31"/>
    <p:sldId id="422" r:id="rId32"/>
    <p:sldId id="420" r:id="rId33"/>
    <p:sldId id="431" r:id="rId34"/>
    <p:sldId id="432" r:id="rId35"/>
    <p:sldId id="433" r:id="rId36"/>
    <p:sldId id="434" r:id="rId37"/>
    <p:sldId id="438" r:id="rId38"/>
    <p:sldId id="439" r:id="rId39"/>
    <p:sldId id="440" r:id="rId40"/>
    <p:sldId id="412" r:id="rId41"/>
    <p:sldId id="418" r:id="rId42"/>
    <p:sldId id="419" r:id="rId43"/>
    <p:sldId id="413" r:id="rId44"/>
    <p:sldId id="316"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6" d="100"/>
          <a:sy n="56" d="100"/>
        </p:scale>
        <p:origin x="-2838"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012C07-63B1-42A9-99E9-B0E1D5479EBA}" type="datetimeFigureOut">
              <a:rPr lang="en-US" smtClean="0"/>
              <a:t>2/1/2021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AC51BA-0374-44A5-B821-87D9B3696A60}" type="slidenum">
              <a:rPr lang="en-US" smtClean="0"/>
              <a:t>‹#›</a:t>
            </a:fld>
            <a:endParaRPr lang="en-US" dirty="0"/>
          </a:p>
        </p:txBody>
      </p:sp>
    </p:spTree>
    <p:extLst>
      <p:ext uri="{BB962C8B-B14F-4D97-AF65-F5344CB8AC3E}">
        <p14:creationId xmlns:p14="http://schemas.microsoft.com/office/powerpoint/2010/main" val="30640430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EAC51BA-0374-44A5-B821-87D9B3696A60}" type="slidenum">
              <a:rPr lang="en-US" smtClean="0"/>
              <a:t>1</a:t>
            </a:fld>
            <a:endParaRPr lang="en-US" dirty="0"/>
          </a:p>
        </p:txBody>
      </p:sp>
    </p:spTree>
    <p:extLst>
      <p:ext uri="{BB962C8B-B14F-4D97-AF65-F5344CB8AC3E}">
        <p14:creationId xmlns:p14="http://schemas.microsoft.com/office/powerpoint/2010/main" val="29720144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3"/>
        <p:cNvGrpSpPr/>
        <p:nvPr/>
      </p:nvGrpSpPr>
      <p:grpSpPr>
        <a:xfrm>
          <a:off x="0" y="0"/>
          <a:ext cx="0" cy="0"/>
          <a:chOff x="0" y="0"/>
          <a:chExt cx="0" cy="0"/>
        </a:xfrm>
      </p:grpSpPr>
      <p:sp>
        <p:nvSpPr>
          <p:cNvPr id="484" name="Google Shape;484;p5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485" name="Google Shape;485;p5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016553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a:t>Click to edit Master subtitle style</a:t>
            </a:r>
          </a:p>
        </p:txBody>
      </p:sp>
      <p:sp>
        <p:nvSpPr>
          <p:cNvPr id="28" name="Date Placeholder 27"/>
          <p:cNvSpPr>
            <a:spLocks noGrp="1"/>
          </p:cNvSpPr>
          <p:nvPr>
            <p:ph type="dt" sz="half" idx="10"/>
          </p:nvPr>
        </p:nvSpPr>
        <p:spPr/>
        <p:txBody>
          <a:bodyPr/>
          <a:lstStyle/>
          <a:p>
            <a:fld id="{4882A252-7ED7-4885-B9E3-896792DCD5D2}" type="datetimeFigureOut">
              <a:rPr lang="en-US" smtClean="0"/>
              <a:t>2/1/2021</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BD7B3D0-04C8-426D-AD2C-61B1CD15FD75}" type="slidenum">
              <a:rPr lang="en-US" smtClean="0"/>
              <a:t>‹#›</a:t>
            </a:fld>
            <a:endParaRPr lang="en-US"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dirty="0"/>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882A252-7ED7-4885-B9E3-896792DCD5D2}" type="datetimeFigureOut">
              <a:rPr lang="en-US" smtClean="0"/>
              <a:t>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BD7B3D0-04C8-426D-AD2C-61B1CD15FD75}"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6915912" y="3009901"/>
            <a:ext cx="457200" cy="441325"/>
          </a:xfrm>
        </p:spPr>
        <p:txBody>
          <a:bodyPr/>
          <a:lstStyle/>
          <a:p>
            <a:fld id="{CBD7B3D0-04C8-426D-AD2C-61B1CD15FD75}" type="slidenum">
              <a:rPr lang="en-US" smtClean="0"/>
              <a:t>‹#›</a:t>
            </a:fld>
            <a:endParaRPr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882A252-7ED7-4885-B9E3-896792DCD5D2}" type="datetimeFigureOut">
              <a:rPr lang="en-US" smtClean="0"/>
              <a:t>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dirty="0"/>
              <a:t>Click to edit Master title style</a:t>
            </a:r>
          </a:p>
        </p:txBody>
      </p:sp>
      <p:sp>
        <p:nvSpPr>
          <p:cNvPr id="4" name="Date Placeholder 3"/>
          <p:cNvSpPr>
            <a:spLocks noGrp="1"/>
          </p:cNvSpPr>
          <p:nvPr>
            <p:ph type="dt" sz="half" idx="10"/>
          </p:nvPr>
        </p:nvSpPr>
        <p:spPr/>
        <p:txBody>
          <a:bodyPr/>
          <a:lstStyle/>
          <a:p>
            <a:fld id="{4882A252-7ED7-4885-B9E3-896792DCD5D2}" type="datetimeFigureOut">
              <a:rPr lang="en-US" smtClean="0"/>
              <a:t>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4361688" y="1026372"/>
            <a:ext cx="457200" cy="441325"/>
          </a:xfrm>
        </p:spPr>
        <p:txBody>
          <a:bodyPr/>
          <a:lstStyle/>
          <a:p>
            <a:fld id="{CBD7B3D0-04C8-426D-AD2C-61B1CD15FD75}" type="slidenum">
              <a:rPr lang="en-US" smtClean="0"/>
              <a:t>‹#›</a:t>
            </a:fld>
            <a:endParaRPr lang="en-US" dirty="0"/>
          </a:p>
        </p:txBody>
      </p:sp>
      <p:sp>
        <p:nvSpPr>
          <p:cNvPr id="8" name="Content Placeholder 7"/>
          <p:cNvSpPr>
            <a:spLocks noGrp="1"/>
          </p:cNvSpPr>
          <p:nvPr>
            <p:ph sz="quarter" idx="1"/>
          </p:nvPr>
        </p:nvSpPr>
        <p:spPr>
          <a:xfrm>
            <a:off x="301752" y="1527048"/>
            <a:ext cx="8503920" cy="4572000"/>
          </a:xfrm>
        </p:spPr>
        <p:txBody>
          <a:bodyPr/>
          <a:lstStyle>
            <a:lvl1pPr marL="0" indent="0">
              <a:buNone/>
              <a:defRPr/>
            </a:lvl1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4882A252-7ED7-4885-B9E3-896792DCD5D2}" type="datetimeFigureOut">
              <a:rPr lang="en-US" smtClean="0"/>
              <a:t>2/1/2021</a:t>
            </a:fld>
            <a:endParaRPr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BD7B3D0-04C8-426D-AD2C-61B1CD15FD75}" type="slidenum">
              <a:rPr lang="en-US" smtClean="0"/>
              <a:t>‹#›</a:t>
            </a:fld>
            <a:endParaRPr lang="en-US"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a:t>Click to edit Master title style</a:t>
            </a:r>
          </a:p>
        </p:txBody>
      </p:sp>
      <p:sp>
        <p:nvSpPr>
          <p:cNvPr id="5" name="Date Placeholder 4"/>
          <p:cNvSpPr>
            <a:spLocks noGrp="1"/>
          </p:cNvSpPr>
          <p:nvPr>
            <p:ph type="dt" sz="half" idx="10"/>
          </p:nvPr>
        </p:nvSpPr>
        <p:spPr>
          <a:xfrm>
            <a:off x="5791200" y="6409944"/>
            <a:ext cx="3044952" cy="365760"/>
          </a:xfrm>
        </p:spPr>
        <p:txBody>
          <a:bodyPr/>
          <a:lstStyle/>
          <a:p>
            <a:fld id="{4882A252-7ED7-4885-B9E3-896792DCD5D2}" type="datetimeFigureOut">
              <a:rPr lang="en-US" smtClean="0"/>
              <a:t>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BD7B3D0-04C8-426D-AD2C-61B1CD15FD75}" type="slidenum">
              <a:rPr lang="en-US" smtClean="0"/>
              <a:t>‹#›</a:t>
            </a:fld>
            <a:endParaRPr lang="en-US" dirty="0"/>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4882A252-7ED7-4885-B9E3-896792DCD5D2}" type="datetimeFigureOut">
              <a:rPr lang="en-US" smtClean="0"/>
              <a:t>2/1/2021</a:t>
            </a:fld>
            <a:endParaRPr lang="en-US" dirty="0"/>
          </a:p>
        </p:txBody>
      </p:sp>
      <p:sp>
        <p:nvSpPr>
          <p:cNvPr id="8" name="Footer Placeholder 7"/>
          <p:cNvSpPr>
            <a:spLocks noGrp="1"/>
          </p:cNvSpPr>
          <p:nvPr>
            <p:ph type="ftr" sz="quarter" idx="11"/>
          </p:nvPr>
        </p:nvSpPr>
        <p:spPr>
          <a:xfrm>
            <a:off x="304800" y="6409944"/>
            <a:ext cx="3581400" cy="365760"/>
          </a:xfrm>
        </p:spPr>
        <p:txBody>
          <a:bodyPr/>
          <a:lstStyle/>
          <a:p>
            <a:endParaRPr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CBD7B3D0-04C8-426D-AD2C-61B1CD15FD75}" type="slidenum">
              <a:rPr lang="en-US" smtClean="0"/>
              <a:t>‹#›</a:t>
            </a:fld>
            <a:endParaRPr lang="en-US" dirty="0"/>
          </a:p>
        </p:txBody>
      </p:sp>
      <p:sp>
        <p:nvSpPr>
          <p:cNvPr id="23" name="Title 22"/>
          <p:cNvSpPr>
            <a:spLocks noGrp="1"/>
          </p:cNvSpPr>
          <p:nvPr>
            <p:ph type="title"/>
          </p:nvPr>
        </p:nvSpPr>
        <p:spPr/>
        <p:txBody>
          <a:bodyPr rtlCol="0" anchor="b" anchorCtr="0"/>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4882A252-7ED7-4885-B9E3-896792DCD5D2}" type="datetimeFigureOut">
              <a:rPr lang="en-US" smtClean="0"/>
              <a:t>2/1/2021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4343400" y="1036020"/>
            <a:ext cx="457200" cy="441325"/>
          </a:xfrm>
        </p:spPr>
        <p:txBody>
          <a:bodyPr/>
          <a:lstStyle/>
          <a:p>
            <a:fld id="{CBD7B3D0-04C8-426D-AD2C-61B1CD15FD75}"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4882A252-7ED7-4885-B9E3-896792DCD5D2}" type="datetimeFigureOut">
              <a:rPr lang="en-US" smtClean="0"/>
              <a:t>2/1/2021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CBD7B3D0-04C8-426D-AD2C-61B1CD15FD75}"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CBD7B3D0-04C8-426D-AD2C-61B1CD15FD75}" type="slidenum">
              <a:rPr lang="en-US" smtClean="0"/>
              <a:t>‹#›</a:t>
            </a:fld>
            <a:endParaRPr lang="en-US"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p:txBody>
          <a:bodyPr/>
          <a:lstStyle/>
          <a:p>
            <a:fld id="{4882A252-7ED7-4885-B9E3-896792DCD5D2}" type="datetimeFigureOut">
              <a:rPr lang="en-US" smtClean="0"/>
              <a:t>2/1/2021</a:t>
            </a:fld>
            <a:endParaRPr lang="en-US" dirty="0"/>
          </a:p>
        </p:txBody>
      </p:sp>
      <p:sp>
        <p:nvSpPr>
          <p:cNvPr id="6" name="Footer Placeholder 5"/>
          <p:cNvSpPr>
            <a:spLocks noGrp="1"/>
          </p:cNvSpPr>
          <p:nvPr>
            <p:ph type="ftr" sz="quarter" idx="11"/>
          </p:nvPr>
        </p:nvSpPr>
        <p:spPr>
          <a:xfrm>
            <a:off x="301752" y="6410848"/>
            <a:ext cx="3383280" cy="365760"/>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p>
            <a:fld id="{CBD7B3D0-04C8-426D-AD2C-61B1CD15FD75}" type="slidenum">
              <a:rPr lang="en-US" smtClean="0"/>
              <a:t>‹#›</a:t>
            </a:fld>
            <a:endParaRPr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dirty="0"/>
              <a:t>Click icon to add picture</a:t>
            </a:r>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a:xfrm>
            <a:off x="5788152" y="6404984"/>
            <a:ext cx="3044952" cy="365760"/>
          </a:xfrm>
        </p:spPr>
        <p:txBody>
          <a:bodyPr/>
          <a:lstStyle/>
          <a:p>
            <a:fld id="{4882A252-7ED7-4885-B9E3-896792DCD5D2}" type="datetimeFigureOut">
              <a:rPr lang="en-US" smtClean="0"/>
              <a:t>2/1/2021</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4882A252-7ED7-4885-B9E3-896792DCD5D2}" type="datetimeFigureOut">
              <a:rPr lang="en-US" smtClean="0"/>
              <a:t>2/1/2021</a:t>
            </a:fld>
            <a:endParaRPr 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CBD7B3D0-04C8-426D-AD2C-61B1CD15FD75}" type="slidenum">
              <a:rPr lang="en-US" smtClean="0"/>
              <a:t>‹#›</a:t>
            </a:fld>
            <a:endParaRPr lang="en-US"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homelinemn.org/wp-content/uploads/2018/06/Evictions-in-Greater-Minnesota-Report-with-Appendix.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cdn2.hubspot.net/hubfs/4408380/PDF/Eviction-Reports-Articles-Cities-States/Minnesota_humphrey-report-eviction-homelessness-may-2018.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mprnews.org/story/2020/01/31/report-more-middleincome-renters-burdened-by-housing-costs" TargetMode="External"/><Relationship Id="rId2" Type="http://schemas.openxmlformats.org/officeDocument/2006/relationships/hyperlink" Target="https://www.jchs.harvard.edu/cost-burdens-rise-middle-income-households-most-metros" TargetMode="External"/><Relationship Id="rId1" Type="http://schemas.openxmlformats.org/officeDocument/2006/relationships/slideLayout" Target="../slideLayouts/slideLayout2.xml"/><Relationship Id="rId5" Type="http://schemas.openxmlformats.org/officeDocument/2006/relationships/hyperlink" Target="https://www.pewtrusts.org/en/research-and-analysis/reports/2018/04/american-families-face-a-growing-rent-burden" TargetMode="External"/><Relationship Id="rId4" Type="http://schemas.openxmlformats.org/officeDocument/2006/relationships/hyperlink" Target="https://nationalequityatlas.org/indicators/Housing_burden#/"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public.tableau.com/profile/magda.olson#!/vizhome/HousingCosts_15849937311970/HousingCosts"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deptofnumbers.com/unemployment/minnesota/" TargetMode="External"/><Relationship Id="rId2" Type="http://schemas.openxmlformats.org/officeDocument/2006/relationships/hyperlink" Target="https://mn.gov/deed/data/current-econ-highlights/state-national-employment.jsp"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n.gov/deed/data/data-tools/unemployment-insurance-statistic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mn.gov/deed/data/data-tools/laus/" TargetMode="External"/></Relationships>
</file>

<file path=ppt/slides/_rels/slide18.xml.rels><?xml version="1.0" encoding="UTF-8" standalone="yes"?>
<Relationships xmlns="http://schemas.openxmlformats.org/package/2006/relationships"><Relationship Id="rId2" Type="http://schemas.openxmlformats.org/officeDocument/2006/relationships/hyperlink" Target="https://www.census.gov/data/experimental-data-products/household-pulse-survey.html"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census.gov/data/tables/2021/demo/hhp/hhp22.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povertylaw.homestead.com/Biolarrymcdonough.html" TargetMode="External"/><Relationship Id="rId2" Type="http://schemas.openxmlformats.org/officeDocument/2006/relationships/hyperlink" Target="mailto:mcdon056@umn.edu" TargetMode="External"/><Relationship Id="rId1" Type="http://schemas.openxmlformats.org/officeDocument/2006/relationships/slideLayout" Target="../slideLayouts/slideLayout2.xml"/><Relationship Id="rId4" Type="http://schemas.openxmlformats.org/officeDocument/2006/relationships/hyperlink" Target="http://povertylaw.homestead.com/HousingLawinMinnesota.html" TargetMode="External"/></Relationships>
</file>

<file path=ppt/slides/_rels/slide20.xml.rels><?xml version="1.0" encoding="UTF-8" standalone="yes"?>
<Relationships xmlns="http://schemas.openxmlformats.org/package/2006/relationships"><Relationship Id="rId2" Type="http://schemas.openxmlformats.org/officeDocument/2006/relationships/hyperlink" Target="http://www.mhponline.org/images/stories/images/research/SOTS-2019/2019FullSOTSFinal-small.pdf"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2.census.gov/programs-surveys/demo/tables/hhp/2021/wk22/housing2b_week22.xls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www2.census.gov/programs-surveys/demo/tables/hhp/2021/wk22/housing3b_week22.xls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www2.census.gov/programs-surveys/demo/tables/hhp/2021/wk22/housing2b_week22.xls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www2.census.gov/programs-surveys/demo/tables/hhp/2021/wk22/housing3b_week22.xls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www.startribune.com/minnesota-s-homeless-population-reaches-record-high-number/507437932/" TargetMode="External"/><Relationship Id="rId2" Type="http://schemas.openxmlformats.org/officeDocument/2006/relationships/hyperlink" Target="https://www.startribune.com/hennepin-county-weekly-cost-of-housing-homeless-during-pandemic-could-reach-1-million/569128792/"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minnpost.com/wp-content/uploads/2018/11/2018-Eviction-Representation-Results-Study-with-logos.pdf" TargetMode="External"/><Relationship Id="rId2" Type="http://schemas.openxmlformats.org/officeDocument/2006/relationships/hyperlink" Target="https://www.startribune.com/hennepin-county-poised-to-spend-22-million-on-6-new-sites-to-help-the-homeless/572655742/"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app.powerbi.com/view?r=eyJrIjoiNzRhYjg2NzAtMGE1MC00NmNjLTllOTMtYjM2NjFmOTA4ZjMyIiwidCI6Ijc5MGJmNjk2LTE3NDYtNGE4OS1hZjI0LTc4ZGE5Y2RhZGE2MSIsImMiOjN9"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www.aspeninstitute.org/blog-posts/20-million-renters-are-at-risk-of-eviction/"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victionlab.org/covid-policy-scorecard/" TargetMode="External"/><Relationship Id="rId2" Type="http://schemas.openxmlformats.org/officeDocument/2006/relationships/hyperlink" Target="https://docs.google.com/spreadsheets/u/1/d/e/2PACX-1vTH8dUIbfnt3X52TrY3dEHQCAm60e5nqo0Rn1rNCf15dPGeXxM9QN9UdxUfEjxwvfTKzbCbZxJMdR7X/pubhtml"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www.medrxiv.org/content/10.1101/2020.10.27.20220897v1.full.pdf" TargetMode="External"/><Relationship Id="rId2" Type="http://schemas.openxmlformats.org/officeDocument/2006/relationships/hyperlink" Target="https://www.medrxiv.org/content/10.1101/2020.10.27.20220897v1"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nlihc.org/resource/recording-available-nlihcs-september-8-national-call-coronavirus-disasters-housing-and"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ssrn.com/abstract=3736457"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ssrn.com/abstract=3739576"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www.census.gov/data/tables/time-series/demo/popest/2010s-state-total.html" TargetMode="External"/><Relationship Id="rId2" Type="http://schemas.openxmlformats.org/officeDocument/2006/relationships/hyperlink" Target="https://www2.census.gov/programs-surveys/popest/tables/2010-2019/state/totals/nst-est2019-01.xlsx"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drive.google.com/file/d/1x8qezy_mXiaw7eKsU_D9zQnQYY0YMfgP/view"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drive.google.com/file/d/1x8qezy_mXiaw7eKsU_D9zQnQYY0YMfgP/view"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www.health.state.mn.us/diseases/coronavirus/situation.html" TargetMode="External"/><Relationship Id="rId2" Type="http://schemas.openxmlformats.org/officeDocument/2006/relationships/hyperlink" Target="https://www.nytimes.com/interactive/2020/us/coronavirus-us-cases.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n.gov/governor/assets/EO%2020-79%20Final%20Signed%20and%20Filed%20%28002%29_tcm1055-440501.pdf"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hyperlink" Target="https://lsnmlaw.org/" TargetMode="External"/><Relationship Id="rId3" Type="http://schemas.openxmlformats.org/officeDocument/2006/relationships/hyperlink" Target="https://www.centralmnlegal.org/" TargetMode="External"/><Relationship Id="rId7" Type="http://schemas.openxmlformats.org/officeDocument/2006/relationships/hyperlink" Target="http://laocmn.org/" TargetMode="External"/><Relationship Id="rId2" Type="http://schemas.openxmlformats.org/officeDocument/2006/relationships/hyperlink" Target="https://alslegal.org/" TargetMode="External"/><Relationship Id="rId1" Type="http://schemas.openxmlformats.org/officeDocument/2006/relationships/slideLayout" Target="../slideLayouts/slideLayout2.xml"/><Relationship Id="rId6" Type="http://schemas.openxmlformats.org/officeDocument/2006/relationships/hyperlink" Target="http://www.dakotalegal.org/" TargetMode="External"/><Relationship Id="rId11" Type="http://schemas.openxmlformats.org/officeDocument/2006/relationships/hyperlink" Target="https://www.vlnmn.org/" TargetMode="External"/><Relationship Id="rId5" Type="http://schemas.openxmlformats.org/officeDocument/2006/relationships/hyperlink" Target="http://lasnem.org/" TargetMode="External"/><Relationship Id="rId10" Type="http://schemas.openxmlformats.org/officeDocument/2006/relationships/hyperlink" Target="https://www.smrls.org/" TargetMode="External"/><Relationship Id="rId4" Type="http://schemas.openxmlformats.org/officeDocument/2006/relationships/hyperlink" Target="http://www.anokajudicare.org/" TargetMode="External"/><Relationship Id="rId9" Type="http://schemas.openxmlformats.org/officeDocument/2006/relationships/hyperlink" Target="https://mylegalaid.org/"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homelinemn.org/" TargetMode="External"/><Relationship Id="rId2" Type="http://schemas.openxmlformats.org/officeDocument/2006/relationships/hyperlink" Target="https://www.mnlegaladvice.org/" TargetMode="External"/><Relationship Id="rId1" Type="http://schemas.openxmlformats.org/officeDocument/2006/relationships/slideLayout" Target="../slideLayouts/slideLayout2.xml"/><Relationship Id="rId6" Type="http://schemas.openxmlformats.org/officeDocument/2006/relationships/hyperlink" Target="https://www.inquilinxsunidxs.org/" TargetMode="External"/><Relationship Id="rId5" Type="http://schemas.openxmlformats.org/officeDocument/2006/relationships/hyperlink" Target="https://communitymediationmn.org/" TargetMode="External"/><Relationship Id="rId4" Type="http://schemas.openxmlformats.org/officeDocument/2006/relationships/hyperlink" Target="https://www.mnjustice.org/" TargetMode="External"/></Relationships>
</file>

<file path=ppt/slides/_rels/slide42.xml.rels><?xml version="1.0" encoding="UTF-8" standalone="yes"?>
<Relationships xmlns="http://schemas.openxmlformats.org/package/2006/relationships"><Relationship Id="rId8" Type="http://schemas.openxmlformats.org/officeDocument/2006/relationships/hyperlink" Target="https://www.vlnmn.org/" TargetMode="External"/><Relationship Id="rId3" Type="http://schemas.openxmlformats.org/officeDocument/2006/relationships/hyperlink" Target="https://www.hjcmn.org/" TargetMode="External"/><Relationship Id="rId7" Type="http://schemas.openxmlformats.org/officeDocument/2006/relationships/hyperlink" Target="https://www.inquilinxsunidxs.org/" TargetMode="External"/><Relationship Id="rId2" Type="http://schemas.openxmlformats.org/officeDocument/2006/relationships/hyperlink" Target="https://homelinemn.org/" TargetMode="External"/><Relationship Id="rId1" Type="http://schemas.openxmlformats.org/officeDocument/2006/relationships/slideLayout" Target="../slideLayouts/slideLayout2.xml"/><Relationship Id="rId6" Type="http://schemas.openxmlformats.org/officeDocument/2006/relationships/hyperlink" Target="https://www.lawyerscommittee.org/" TargetMode="External"/><Relationship Id="rId5" Type="http://schemas.openxmlformats.org/officeDocument/2006/relationships/hyperlink" Target="https://mylegalaid.org/" TargetMode="External"/><Relationship Id="rId10" Type="http://schemas.openxmlformats.org/officeDocument/2006/relationships/hyperlink" Target="https://nlihc.org/" TargetMode="External"/><Relationship Id="rId4" Type="http://schemas.openxmlformats.org/officeDocument/2006/relationships/hyperlink" Target="http://povertylaw.homestead.com/HousingLawinMinnesota.html" TargetMode="External"/><Relationship Id="rId9" Type="http://schemas.openxmlformats.org/officeDocument/2006/relationships/hyperlink" Target="https://www.nhlp.org/" TargetMode="External"/></Relationships>
</file>

<file path=ppt/slides/_rels/slide43.xml.rels><?xml version="1.0" encoding="UTF-8" standalone="yes"?>
<Relationships xmlns="http://schemas.openxmlformats.org/package/2006/relationships"><Relationship Id="rId8" Type="http://schemas.openxmlformats.org/officeDocument/2006/relationships/hyperlink" Target="https://mn.gov/portal/government/local/counties/" TargetMode="External"/><Relationship Id="rId13" Type="http://schemas.openxmlformats.org/officeDocument/2006/relationships/hyperlink" Target="https://www.senate.gov/" TargetMode="External"/><Relationship Id="rId3" Type="http://schemas.openxmlformats.org/officeDocument/2006/relationships/hyperlink" Target="http://www.ag.state.mn.us/" TargetMode="External"/><Relationship Id="rId7" Type="http://schemas.openxmlformats.org/officeDocument/2006/relationships/hyperlink" Target="https://www.house.leg.state.mn.us/members/" TargetMode="External"/><Relationship Id="rId12" Type="http://schemas.openxmlformats.org/officeDocument/2006/relationships/hyperlink" Target="https://buildbackbetter.gov/" TargetMode="External"/><Relationship Id="rId2" Type="http://schemas.openxmlformats.org/officeDocument/2006/relationships/hyperlink" Target="https://mn.gov/governor/about/timwalz/" TargetMode="External"/><Relationship Id="rId16" Type="http://schemas.openxmlformats.org/officeDocument/2006/relationships/hyperlink" Target="https://www.hud.gov/" TargetMode="External"/><Relationship Id="rId1" Type="http://schemas.openxmlformats.org/officeDocument/2006/relationships/slideLayout" Target="../slideLayouts/slideLayout2.xml"/><Relationship Id="rId6" Type="http://schemas.openxmlformats.org/officeDocument/2006/relationships/hyperlink" Target="https://www.senate.mn/" TargetMode="External"/><Relationship Id="rId11" Type="http://schemas.openxmlformats.org/officeDocument/2006/relationships/hyperlink" Target="https://www.mncourts.gov/Find-Courts.aspx" TargetMode="External"/><Relationship Id="rId5" Type="http://schemas.openxmlformats.org/officeDocument/2006/relationships/hyperlink" Target="https://mn.gov/mdhr/about/staff/commissioner.jsp" TargetMode="External"/><Relationship Id="rId15" Type="http://schemas.openxmlformats.org/officeDocument/2006/relationships/hyperlink" Target="https://www.cdc.gov/" TargetMode="External"/><Relationship Id="rId10" Type="http://schemas.openxmlformats.org/officeDocument/2006/relationships/hyperlink" Target="https://www.mncourts.gov/SupremeCourt.aspx" TargetMode="External"/><Relationship Id="rId4" Type="http://schemas.openxmlformats.org/officeDocument/2006/relationships/hyperlink" Target="http://www.mnhousing.gov/sites/np/leadership" TargetMode="External"/><Relationship Id="rId9" Type="http://schemas.openxmlformats.org/officeDocument/2006/relationships/hyperlink" Target="https://mn.gov/portal/government/local/cities/" TargetMode="External"/><Relationship Id="rId14" Type="http://schemas.openxmlformats.org/officeDocument/2006/relationships/hyperlink" Target="https://www.house.gov/"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povertylaw.homestead.com/Biolarrymcdonough.html" TargetMode="External"/><Relationship Id="rId2" Type="http://schemas.openxmlformats.org/officeDocument/2006/relationships/hyperlink" Target="mailto:mcdon056@umn.edu" TargetMode="External"/><Relationship Id="rId1" Type="http://schemas.openxmlformats.org/officeDocument/2006/relationships/slideLayout" Target="../slideLayouts/slideLayout2.xml"/><Relationship Id="rId4" Type="http://schemas.openxmlformats.org/officeDocument/2006/relationships/hyperlink" Target="http://povertylaw.homestead.com/HousingLawinMinnesota.html"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library.nclc.org/major-consumer-protections-announced-response-covid-19#content-1" TargetMode="External"/><Relationship Id="rId2" Type="http://schemas.openxmlformats.org/officeDocument/2006/relationships/hyperlink" Target="https://library.nclc.org/sec-4024-temporary-moratorium-eviction-filing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cdc.gov/coronavirus/2019-ncov/downloads/eviction-moratoria-order-faqs.pdf" TargetMode="External"/><Relationship Id="rId7" Type="http://schemas.openxmlformats.org/officeDocument/2006/relationships/image" Target="../media/image3.png"/><Relationship Id="rId2" Type="http://schemas.openxmlformats.org/officeDocument/2006/relationships/hyperlink" Target="https://www.cdc.gov/coronavirus/2019-ncov/covid-eviction-declaration.html" TargetMode="External"/><Relationship Id="rId1" Type="http://schemas.openxmlformats.org/officeDocument/2006/relationships/slideLayout" Target="../slideLayouts/slideLayout2.xml"/><Relationship Id="rId6" Type="http://schemas.openxmlformats.org/officeDocument/2006/relationships/slide" Target="slide7.xml"/><Relationship Id="rId5" Type="http://schemas.openxmlformats.org/officeDocument/2006/relationships/image" Target="../media/image3.png"/><Relationship Id="rId4" Type="http://schemas.openxmlformats.org/officeDocument/2006/relationships/hyperlink" Target="https://www.cdc.gov/media/releases/2021/s0121-eviction-moratorium.html"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nhlp.org/campaign/protecting-renter-and-homeowner-rights-during-our-national-health-crisis-2/" TargetMode="External"/><Relationship Id="rId2" Type="http://schemas.openxmlformats.org/officeDocument/2006/relationships/hyperlink" Target="https://www.cdc.gov/coronavirus/2019-ncov/downloads/declaration-form.pdf" TargetMode="External"/><Relationship Id="rId1" Type="http://schemas.openxmlformats.org/officeDocument/2006/relationships/slideLayout" Target="../slideLayouts/slideLayout2.xml"/><Relationship Id="rId6" Type="http://schemas.openxmlformats.org/officeDocument/2006/relationships/hyperlink" Target="https://nlihc.org/sites/default/files/Overview-of-National-Eviction-Moratorium.pdf" TargetMode="External"/><Relationship Id="rId5" Type="http://schemas.openxmlformats.org/officeDocument/2006/relationships/hyperlink" Target="https://nlihc.org/coronavirus-and-housing-homelessness/national-eviction-moratorium" TargetMode="External"/><Relationship Id="rId4" Type="http://schemas.openxmlformats.org/officeDocument/2006/relationships/hyperlink" Target="https://www.nhlp.org/wp-content/uploads/CDC-FAQ-for-Renters.pdf"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www.211unitedway.org/" TargetMode="External"/><Relationship Id="rId3" Type="http://schemas.openxmlformats.org/officeDocument/2006/relationships/hyperlink" Target="https://www.hennepin.us/rent-help" TargetMode="External"/><Relationship Id="rId7" Type="http://schemas.openxmlformats.org/officeDocument/2006/relationships/hyperlink" Target="https://applymn.dhs.mn.gov/online-app-web/spring/public/process-login?execution=e1s1" TargetMode="External"/><Relationship Id="rId2" Type="http://schemas.openxmlformats.org/officeDocument/2006/relationships/hyperlink" Target="http://www.mnhousing.gov/sites/np/covid19housingassistanceprogramFAQ" TargetMode="External"/><Relationship Id="rId1" Type="http://schemas.openxmlformats.org/officeDocument/2006/relationships/slideLayout" Target="../slideLayouts/slideLayout2.xml"/><Relationship Id="rId6" Type="http://schemas.openxmlformats.org/officeDocument/2006/relationships/hyperlink" Target="https://www.anokacounty.us/2689/Basic-Needs" TargetMode="External"/><Relationship Id="rId5" Type="http://schemas.openxmlformats.org/officeDocument/2006/relationships/hyperlink" Target="https://www.ramseycounty.us/residents/assistance-support/assistance/financial-assistance/emergency-assistance" TargetMode="External"/><Relationship Id="rId4" Type="http://schemas.openxmlformats.org/officeDocument/2006/relationships/hyperlink" Target="http://neighb.org/" TargetMode="External"/><Relationship Id="rId9" Type="http://schemas.openxmlformats.org/officeDocument/2006/relationships/hyperlink" Target="https://nlihc.org/rental-assistance"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www.mncourts.gov/Emergency.aspx" TargetMode="External"/><Relationship Id="rId2" Type="http://schemas.openxmlformats.org/officeDocument/2006/relationships/hyperlink" Target="http://mncourts.gov/About-The-Courts/NewsAndAnnouncements/ItemDetail.aspx?id=1900" TargetMode="External"/><Relationship Id="rId1" Type="http://schemas.openxmlformats.org/officeDocument/2006/relationships/slideLayout" Target="../slideLayouts/slideLayout2.xml"/><Relationship Id="rId4" Type="http://schemas.openxmlformats.org/officeDocument/2006/relationships/hyperlink" Target="https://www.revisor.mn.gov/laws/2020/0/Session+Law/Chapter/74/"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819400"/>
            <a:ext cx="6400800" cy="3124200"/>
          </a:xfrm>
        </p:spPr>
        <p:txBody>
          <a:bodyPr>
            <a:normAutofit/>
          </a:bodyPr>
          <a:lstStyle/>
          <a:p>
            <a:endParaRPr lang="en-US" dirty="0"/>
          </a:p>
          <a:p>
            <a:endParaRPr lang="en-US" dirty="0"/>
          </a:p>
          <a:p>
            <a:r>
              <a:rPr lang="en-US" dirty="0"/>
              <a:t>Lawrence R. McDonough </a:t>
            </a:r>
          </a:p>
          <a:p>
            <a:r>
              <a:rPr lang="en-US" dirty="0"/>
              <a:t>Attorney at Law </a:t>
            </a:r>
          </a:p>
          <a:p>
            <a:endParaRPr lang="en-US" dirty="0"/>
          </a:p>
          <a:p>
            <a:r>
              <a:rPr lang="en-US" dirty="0"/>
              <a:t>January 27, 2021</a:t>
            </a:r>
          </a:p>
        </p:txBody>
      </p:sp>
      <p:sp>
        <p:nvSpPr>
          <p:cNvPr id="2" name="Title 1"/>
          <p:cNvSpPr>
            <a:spLocks noGrp="1"/>
          </p:cNvSpPr>
          <p:nvPr>
            <p:ph type="ctrTitle"/>
          </p:nvPr>
        </p:nvSpPr>
        <p:spPr>
          <a:xfrm>
            <a:off x="685800" y="914400"/>
            <a:ext cx="7772400" cy="1143000"/>
          </a:xfrm>
        </p:spPr>
        <p:txBody>
          <a:bodyPr>
            <a:noAutofit/>
          </a:bodyPr>
          <a:lstStyle/>
          <a:p>
            <a:r>
              <a:rPr lang="en-US" sz="3200" dirty="0"/>
              <a:t>Housing Issues in the Justice Tsunami: Legal Issues Now and Eviction Estimates When Minnesota Reopens</a:t>
            </a:r>
          </a:p>
        </p:txBody>
      </p:sp>
    </p:spTree>
    <p:extLst>
      <p:ext uri="{BB962C8B-B14F-4D97-AF65-F5344CB8AC3E}">
        <p14:creationId xmlns:p14="http://schemas.microsoft.com/office/powerpoint/2010/main" val="12507207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Eviction Tsunami</a:t>
            </a:r>
          </a:p>
        </p:txBody>
      </p:sp>
      <p:sp>
        <p:nvSpPr>
          <p:cNvPr id="3" name="Content Placeholder 2"/>
          <p:cNvSpPr>
            <a:spLocks noGrp="1"/>
          </p:cNvSpPr>
          <p:nvPr>
            <p:ph sz="quarter" idx="1"/>
          </p:nvPr>
        </p:nvSpPr>
        <p:spPr/>
        <p:txBody>
          <a:bodyPr>
            <a:noAutofit/>
          </a:bodyPr>
          <a:lstStyle/>
          <a:p>
            <a:r>
              <a:rPr lang="en-US" sz="2000" dirty="0"/>
              <a:t>16,000 eviction court actions were filed in Minnesota in 2017, or 1,333 per month. S. Spaid, </a:t>
            </a:r>
            <a:r>
              <a:rPr lang="en-US" sz="2000" i="1" dirty="0"/>
              <a:t>Evictions in Greater Minnesota Report</a:t>
            </a:r>
            <a:r>
              <a:rPr lang="en-US" sz="2000" dirty="0"/>
              <a:t> at 2 (HOME Line June 1, 2018) </a:t>
            </a:r>
            <a:r>
              <a:rPr lang="en-US" sz="2000" dirty="0">
                <a:hlinkClick r:id="rId2"/>
              </a:rPr>
              <a:t>https://homelinemn.org/wp-content/uploads/2018/06/Evictions-in-Greater-Minnesota-Report-with-Appendix.pdf</a:t>
            </a:r>
            <a:endParaRPr lang="en-US" sz="2000" dirty="0"/>
          </a:p>
          <a:p>
            <a:endParaRPr lang="en-US" sz="2000" dirty="0"/>
          </a:p>
          <a:p>
            <a:r>
              <a:rPr lang="en-US" sz="2000" dirty="0"/>
              <a:t>A random analysis of 203 of those eviction actions in 2017 found 69.0% of the eviction actions were for nonpayment of rent or holding over after notice that would have been prevented by Emergency Executive Order 20-79. The remaining 31.0% alleged breach of lease, but it is unclear how many of them would have fit the limited exceptions under Emergency Executive Order 20-79. </a:t>
            </a:r>
            <a:r>
              <a:rPr lang="en-US" sz="2000" i="1" dirty="0"/>
              <a:t>See</a:t>
            </a:r>
            <a:r>
              <a:rPr lang="en-US" sz="2000" dirty="0"/>
              <a:t> </a:t>
            </a:r>
            <a:r>
              <a:rPr lang="en-US" sz="2000" i="1" dirty="0"/>
              <a:t>Id.</a:t>
            </a:r>
            <a:r>
              <a:rPr lang="en-US" sz="2000" dirty="0"/>
              <a:t> at 9-11.</a:t>
            </a:r>
          </a:p>
          <a:p>
            <a:r>
              <a:rPr lang="en-US" sz="2000" dirty="0">
                <a:hlinkClick r:id="rId2"/>
              </a:rPr>
              <a:t>https://homelinemn.org/wp-content/uploads/2018/06/Evictions-in-Greater-Minnesota-Report-with-Appendix.pdf</a:t>
            </a:r>
            <a:endParaRPr lang="en-US" sz="2000" dirty="0"/>
          </a:p>
          <a:p>
            <a:endParaRPr lang="en-US" sz="2000" dirty="0"/>
          </a:p>
        </p:txBody>
      </p:sp>
    </p:spTree>
    <p:extLst>
      <p:ext uri="{BB962C8B-B14F-4D97-AF65-F5344CB8AC3E}">
        <p14:creationId xmlns:p14="http://schemas.microsoft.com/office/powerpoint/2010/main" val="23160546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C8575F-1F6E-497E-A913-C1A12C13F025}"/>
              </a:ext>
            </a:extLst>
          </p:cNvPr>
          <p:cNvSpPr>
            <a:spLocks noGrp="1"/>
          </p:cNvSpPr>
          <p:nvPr>
            <p:ph type="title"/>
          </p:nvPr>
        </p:nvSpPr>
        <p:spPr/>
        <p:txBody>
          <a:bodyPr/>
          <a:lstStyle/>
          <a:p>
            <a:r>
              <a:rPr lang="en-US" dirty="0"/>
              <a:t>The Eviction Tsunami</a:t>
            </a:r>
          </a:p>
        </p:txBody>
      </p:sp>
      <p:sp>
        <p:nvSpPr>
          <p:cNvPr id="3" name="Content Placeholder 2">
            <a:extLst>
              <a:ext uri="{FF2B5EF4-FFF2-40B4-BE49-F238E27FC236}">
                <a16:creationId xmlns:a16="http://schemas.microsoft.com/office/drawing/2014/main" id="{6E55E929-2566-4A86-B7E0-8045101A9F42}"/>
              </a:ext>
            </a:extLst>
          </p:cNvPr>
          <p:cNvSpPr>
            <a:spLocks noGrp="1"/>
          </p:cNvSpPr>
          <p:nvPr>
            <p:ph sz="quarter" idx="1"/>
          </p:nvPr>
        </p:nvSpPr>
        <p:spPr/>
        <p:txBody>
          <a:bodyPr>
            <a:normAutofit fontScale="92500" lnSpcReduction="20000"/>
          </a:bodyPr>
          <a:lstStyle/>
          <a:p>
            <a:r>
              <a:rPr lang="en-US" sz="2800" dirty="0"/>
              <a:t>In the Fourth Judicial District for Hennepin County, there are around 6,000 annual eviction actions, or 500 per month. A. Holdener, et. al, </a:t>
            </a:r>
            <a:r>
              <a:rPr lang="en-US" sz="2800" i="1" dirty="0"/>
              <a:t>Eviction and Homelessness in Hennepin County</a:t>
            </a:r>
            <a:r>
              <a:rPr lang="en-US" sz="2800" dirty="0"/>
              <a:t>, at 2 (Hubert H. Humphrey School of Public Affairs May 19, 2018) </a:t>
            </a:r>
            <a:r>
              <a:rPr lang="en-US" sz="2800" dirty="0">
                <a:hlinkClick r:id="rId2"/>
              </a:rPr>
              <a:t>https://cdn2.hubspot.net/hubfs/4408380/PDF/Eviction-Reports-Articles-Cities-States/Minnesota_humphrey-report-eviction-homelessness-may-2018.pdf</a:t>
            </a:r>
            <a:endParaRPr lang="en-US" sz="2800" dirty="0"/>
          </a:p>
          <a:p>
            <a:endParaRPr lang="en-US" sz="2800" dirty="0"/>
          </a:p>
          <a:p>
            <a:r>
              <a:rPr lang="en-US" sz="2800" dirty="0"/>
              <a:t>In the Tenth Judicial District in 2019, Anoka County had 1080 eviction cases, or 90 per month. Email from John Murphy, Anoka County Law Library Director, to Lawrence McDonough (Oct. 26, 2020).</a:t>
            </a:r>
          </a:p>
          <a:p>
            <a:endParaRPr lang="en-US" sz="2800" dirty="0"/>
          </a:p>
          <a:p>
            <a:endParaRPr lang="en-US" dirty="0"/>
          </a:p>
        </p:txBody>
      </p:sp>
    </p:spTree>
    <p:extLst>
      <p:ext uri="{BB962C8B-B14F-4D97-AF65-F5344CB8AC3E}">
        <p14:creationId xmlns:p14="http://schemas.microsoft.com/office/powerpoint/2010/main" val="2296444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115764-6C49-4BC5-909F-87AC7706CA85}"/>
              </a:ext>
            </a:extLst>
          </p:cNvPr>
          <p:cNvSpPr>
            <a:spLocks noGrp="1"/>
          </p:cNvSpPr>
          <p:nvPr>
            <p:ph type="title"/>
          </p:nvPr>
        </p:nvSpPr>
        <p:spPr/>
        <p:txBody>
          <a:bodyPr/>
          <a:lstStyle/>
          <a:p>
            <a:r>
              <a:rPr lang="en-US" dirty="0"/>
              <a:t>The Eviction Tsunami</a:t>
            </a:r>
          </a:p>
        </p:txBody>
      </p:sp>
      <p:sp>
        <p:nvSpPr>
          <p:cNvPr id="3" name="Content Placeholder 2">
            <a:extLst>
              <a:ext uri="{FF2B5EF4-FFF2-40B4-BE49-F238E27FC236}">
                <a16:creationId xmlns:a16="http://schemas.microsoft.com/office/drawing/2014/main" id="{C860EB9F-1170-4CD8-931B-1081605560C5}"/>
              </a:ext>
            </a:extLst>
          </p:cNvPr>
          <p:cNvSpPr>
            <a:spLocks noGrp="1"/>
          </p:cNvSpPr>
          <p:nvPr>
            <p:ph sz="quarter" idx="1"/>
          </p:nvPr>
        </p:nvSpPr>
        <p:spPr/>
        <p:txBody>
          <a:bodyPr>
            <a:noAutofit/>
          </a:bodyPr>
          <a:lstStyle/>
          <a:p>
            <a:r>
              <a:rPr lang="en-US" sz="2200" dirty="0"/>
              <a:t>In the Third Judicial District, in 2019 there were 1050 (88 per month) eviction actions, with the highest numbers in Olmsted County (377, or 31 per month), Winona County (123, or 10 per month), Mower County (121, or 10 per month), and Steele County (108, or 9 per month). Email from Angie Hutchins, Third Judicial District Deputy District Administrator, to Lawrence McDonough (Jan. 14, 2121).</a:t>
            </a:r>
          </a:p>
          <a:p>
            <a:endParaRPr lang="en-US" sz="2200" dirty="0"/>
          </a:p>
          <a:p>
            <a:r>
              <a:rPr lang="en-US" sz="2200" dirty="0"/>
              <a:t>In the Ninth Judicial District, in 2019 there were 574 (48 per month) eviction actions, with the highest numbers in Crow Wing County (139, or 12 per month), Beltrami County (94, or 8 per month), Itasca County (91, or 8 per month), and Polk County (70, or 6 per month). </a:t>
            </a:r>
            <a:r>
              <a:rPr lang="en-US" sz="2200" i="1" dirty="0"/>
              <a:t>Pandemic Eviction Filings &gt; March 24, 2020 through December 18, 2020 </a:t>
            </a:r>
            <a:r>
              <a:rPr lang="en-US" sz="2200" dirty="0"/>
              <a:t>(Minn. Dist. Ct. 9th Dist. Dec. 18, 2020).</a:t>
            </a:r>
          </a:p>
          <a:p>
            <a:endParaRPr lang="en-US" sz="2200" dirty="0"/>
          </a:p>
          <a:p>
            <a:endParaRPr lang="en-US" sz="2200" dirty="0"/>
          </a:p>
        </p:txBody>
      </p:sp>
    </p:spTree>
    <p:extLst>
      <p:ext uri="{BB962C8B-B14F-4D97-AF65-F5344CB8AC3E}">
        <p14:creationId xmlns:p14="http://schemas.microsoft.com/office/powerpoint/2010/main" val="3111100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50540-298E-45F5-AC24-01A8D3635DFC}"/>
              </a:ext>
            </a:extLst>
          </p:cNvPr>
          <p:cNvSpPr>
            <a:spLocks noGrp="1"/>
          </p:cNvSpPr>
          <p:nvPr>
            <p:ph type="title"/>
          </p:nvPr>
        </p:nvSpPr>
        <p:spPr/>
        <p:txBody>
          <a:bodyPr/>
          <a:lstStyle/>
          <a:p>
            <a:r>
              <a:rPr lang="en-US" dirty="0"/>
              <a:t>The Eviction Tsunami</a:t>
            </a:r>
          </a:p>
        </p:txBody>
      </p:sp>
      <p:sp>
        <p:nvSpPr>
          <p:cNvPr id="3" name="Content Placeholder 2">
            <a:extLst>
              <a:ext uri="{FF2B5EF4-FFF2-40B4-BE49-F238E27FC236}">
                <a16:creationId xmlns:a16="http://schemas.microsoft.com/office/drawing/2014/main" id="{41C1CDA3-62F5-4E1F-B15D-4F94D494D140}"/>
              </a:ext>
            </a:extLst>
          </p:cNvPr>
          <p:cNvSpPr>
            <a:spLocks noGrp="1"/>
          </p:cNvSpPr>
          <p:nvPr>
            <p:ph sz="quarter" idx="1"/>
          </p:nvPr>
        </p:nvSpPr>
        <p:spPr/>
        <p:txBody>
          <a:bodyPr>
            <a:noAutofit/>
          </a:bodyPr>
          <a:lstStyle/>
          <a:p>
            <a:r>
              <a:rPr lang="en-US" sz="1600" dirty="0"/>
              <a:t>If the suspension were to end January 31, 2021, it will have been in place for a little more than 9 months. With no other factors present, on February 1, 2121, evictions on hold would amount to:</a:t>
            </a:r>
          </a:p>
          <a:p>
            <a:endParaRPr lang="en-US" sz="1600" dirty="0"/>
          </a:p>
          <a:p>
            <a:pPr marL="285750" indent="-285750">
              <a:buFont typeface="Arial" panose="020B0604020202020204" pitchFamily="34" charset="0"/>
              <a:buChar char="•"/>
            </a:pPr>
            <a:r>
              <a:rPr lang="en-US" sz="1600" dirty="0"/>
              <a:t>13,330 eviction court actions statewide, </a:t>
            </a:r>
          </a:p>
          <a:p>
            <a:pPr marL="285750" indent="-285750">
              <a:buFont typeface="Arial" panose="020B0604020202020204" pitchFamily="34" charset="0"/>
              <a:buChar char="•"/>
            </a:pPr>
            <a:r>
              <a:rPr lang="en-US" sz="1600" dirty="0"/>
              <a:t>5,000 in Hennepin County, </a:t>
            </a:r>
          </a:p>
          <a:p>
            <a:pPr marL="285750" indent="-285750">
              <a:buFont typeface="Arial" panose="020B0604020202020204" pitchFamily="34" charset="0"/>
              <a:buChar char="•"/>
            </a:pPr>
            <a:r>
              <a:rPr lang="en-US" sz="1600" dirty="0"/>
              <a:t>720 in Anoka County, </a:t>
            </a:r>
          </a:p>
          <a:p>
            <a:pPr marL="285750" indent="-285750">
              <a:buFont typeface="Arial" panose="020B0604020202020204" pitchFamily="34" charset="0"/>
              <a:buChar char="•"/>
            </a:pPr>
            <a:r>
              <a:rPr lang="en-US" sz="1600" dirty="0"/>
              <a:t>880 in the Third District, with 310 in Olmsted County, 100 each in Winona and Mower Counties, and 90 in Steele County, and </a:t>
            </a:r>
          </a:p>
          <a:p>
            <a:pPr marL="285750" indent="-285750">
              <a:buFont typeface="Arial" panose="020B0604020202020204" pitchFamily="34" charset="0"/>
              <a:buChar char="•"/>
            </a:pPr>
            <a:r>
              <a:rPr lang="en-US" sz="1600" dirty="0"/>
              <a:t>480 in the Ninth District, with 120 in Crow Wing County, 80 in each of Beltrami and Itasca Counties, and 60 Polk County.</a:t>
            </a:r>
          </a:p>
          <a:p>
            <a:endParaRPr lang="en-US" sz="1600" dirty="0"/>
          </a:p>
          <a:p>
            <a:r>
              <a:rPr lang="en-US" sz="1600" dirty="0"/>
              <a:t>Some tenants have moved, some tenants have negotiated with their landlords, some tenants have received assistance, and some landlords were able to file eviction actions within the exceptions of Emergency Executive Order 20-79, perhaps lowering the number, </a:t>
            </a:r>
            <a:r>
              <a:rPr lang="en-US" sz="1600" i="1" dirty="0"/>
              <a:t>if the economy is ignored.</a:t>
            </a:r>
          </a:p>
          <a:p>
            <a:endParaRPr lang="en-US" sz="1600" dirty="0"/>
          </a:p>
          <a:p>
            <a:r>
              <a:rPr lang="en-US" sz="1600" b="1" i="1" u="sng" dirty="0"/>
              <a:t>But, what about economy?</a:t>
            </a:r>
          </a:p>
          <a:p>
            <a:endParaRPr lang="en-US" sz="1600" dirty="0"/>
          </a:p>
        </p:txBody>
      </p:sp>
    </p:spTree>
    <p:extLst>
      <p:ext uri="{BB962C8B-B14F-4D97-AF65-F5344CB8AC3E}">
        <p14:creationId xmlns:p14="http://schemas.microsoft.com/office/powerpoint/2010/main" val="35922099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D0A70-1A7A-4F8B-A213-FCC21D2C660D}"/>
              </a:ext>
            </a:extLst>
          </p:cNvPr>
          <p:cNvSpPr>
            <a:spLocks noGrp="1"/>
          </p:cNvSpPr>
          <p:nvPr>
            <p:ph type="title"/>
          </p:nvPr>
        </p:nvSpPr>
        <p:spPr/>
        <p:txBody>
          <a:bodyPr/>
          <a:lstStyle/>
          <a:p>
            <a:r>
              <a:rPr lang="en-US" dirty="0"/>
              <a:t>Tenants Already Were Rent Burdened</a:t>
            </a:r>
          </a:p>
        </p:txBody>
      </p:sp>
      <p:sp>
        <p:nvSpPr>
          <p:cNvPr id="3" name="Content Placeholder 2">
            <a:extLst>
              <a:ext uri="{FF2B5EF4-FFF2-40B4-BE49-F238E27FC236}">
                <a16:creationId xmlns:a16="http://schemas.microsoft.com/office/drawing/2014/main" id="{7831C7C3-3A63-4E3A-A194-94D3A4C4D6F2}"/>
              </a:ext>
            </a:extLst>
          </p:cNvPr>
          <p:cNvSpPr>
            <a:spLocks noGrp="1"/>
          </p:cNvSpPr>
          <p:nvPr>
            <p:ph sz="quarter" idx="1"/>
          </p:nvPr>
        </p:nvSpPr>
        <p:spPr/>
        <p:txBody>
          <a:bodyPr>
            <a:noAutofit/>
          </a:bodyPr>
          <a:lstStyle/>
          <a:p>
            <a:r>
              <a:rPr lang="en-US" sz="1600" i="1" dirty="0"/>
              <a:t>Cost Burdens Rise for Middle-Income Households in Most Metros </a:t>
            </a:r>
            <a:r>
              <a:rPr lang="en-US" sz="1600" dirty="0"/>
              <a:t>(Harvard Joint Center for Housing Studies January 2020) </a:t>
            </a:r>
            <a:r>
              <a:rPr lang="en-US" sz="1600" dirty="0">
                <a:hlinkClick r:id="rId2"/>
              </a:rPr>
              <a:t>https://www.jchs.harvard.edu/cost-burdens-rise-middle-income-households-most-metros</a:t>
            </a:r>
            <a:r>
              <a:rPr lang="en-US" sz="1600" dirty="0"/>
              <a:t> (viewed Jan. 12, 2121) </a:t>
            </a:r>
          </a:p>
          <a:p>
            <a:endParaRPr lang="en-US" sz="1600" dirty="0"/>
          </a:p>
          <a:p>
            <a:r>
              <a:rPr lang="en-US" sz="1600" dirty="0"/>
              <a:t>M. Moylan, </a:t>
            </a:r>
            <a:r>
              <a:rPr lang="en-US" sz="1600" i="1" dirty="0"/>
              <a:t>Report: More Middle-income Renters Burdened by Housing Costs </a:t>
            </a:r>
            <a:r>
              <a:rPr lang="en-US" sz="1600" dirty="0"/>
              <a:t>(Minnesota Public Radio Jan. 31, 2020) </a:t>
            </a:r>
            <a:r>
              <a:rPr lang="en-US" sz="1600" dirty="0">
                <a:hlinkClick r:id="rId3"/>
              </a:rPr>
              <a:t>https://www.mprnews.org/story/2020/01/31/report-more-middleincome-renters-burdened-by-housing-costs</a:t>
            </a:r>
            <a:r>
              <a:rPr lang="en-US" sz="1600" dirty="0"/>
              <a:t> (viewed Jan. 12, 2121) </a:t>
            </a:r>
          </a:p>
          <a:p>
            <a:endParaRPr lang="en-US" sz="1600" dirty="0"/>
          </a:p>
          <a:p>
            <a:r>
              <a:rPr lang="en-US" sz="1600" i="1" dirty="0"/>
              <a:t>Housing Burden: All Residents Should Have Access to Quality, Affordable Homes </a:t>
            </a:r>
            <a:r>
              <a:rPr lang="en-US" sz="1600" dirty="0"/>
              <a:t>(National Equity Atlas)</a:t>
            </a:r>
          </a:p>
          <a:p>
            <a:r>
              <a:rPr lang="en-US" sz="1600" u="sng" dirty="0">
                <a:hlinkClick r:id="rId4"/>
              </a:rPr>
              <a:t>https://nationalequityatlas.org/indicators/Housing_burden#/ </a:t>
            </a:r>
            <a:r>
              <a:rPr lang="en-US" sz="1600" dirty="0"/>
              <a:t>(viewed Jan. 12, 2121) </a:t>
            </a:r>
          </a:p>
          <a:p>
            <a:endParaRPr lang="en-US" sz="1600" dirty="0"/>
          </a:p>
          <a:p>
            <a:r>
              <a:rPr lang="en-US" sz="1600" i="1" dirty="0"/>
              <a:t>American Families Face a Growing Rent Burden - High Housing Costs Threaten Financial Security and Put Homeownership out of Reach for Many </a:t>
            </a:r>
            <a:r>
              <a:rPr lang="en-US" sz="1600" dirty="0"/>
              <a:t>(The Pew Charitable Trusts April 19, 2018)</a:t>
            </a:r>
          </a:p>
          <a:p>
            <a:r>
              <a:rPr lang="en-US" sz="1600" dirty="0">
                <a:hlinkClick r:id="rId5"/>
              </a:rPr>
              <a:t>https://www.pewtrusts.org/en/research-and-analysis/reports/2018/04/american-families-face-a-growing-rent-burden</a:t>
            </a:r>
            <a:r>
              <a:rPr lang="en-US" sz="1600" dirty="0"/>
              <a:t> (viewed Jan. 12, 2121)</a:t>
            </a:r>
          </a:p>
        </p:txBody>
      </p:sp>
    </p:spTree>
    <p:extLst>
      <p:ext uri="{BB962C8B-B14F-4D97-AF65-F5344CB8AC3E}">
        <p14:creationId xmlns:p14="http://schemas.microsoft.com/office/powerpoint/2010/main" val="10028198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Tenants Already Were Rent Burdened</a:t>
            </a:r>
          </a:p>
        </p:txBody>
      </p:sp>
      <p:sp>
        <p:nvSpPr>
          <p:cNvPr id="3" name="Content Placeholder 2"/>
          <p:cNvSpPr>
            <a:spLocks noGrp="1"/>
          </p:cNvSpPr>
          <p:nvPr>
            <p:ph sz="quarter" idx="1"/>
          </p:nvPr>
        </p:nvSpPr>
        <p:spPr/>
        <p:txBody>
          <a:bodyPr>
            <a:normAutofit fontScale="62500" lnSpcReduction="20000"/>
          </a:bodyPr>
          <a:lstStyle/>
          <a:p>
            <a:r>
              <a:rPr lang="en-US" dirty="0"/>
              <a:t>The percent of occupied units paying rent that are spending more than 30% of income The percent of occupied units paying rent that are spending more than 30% of income on rent costs in selected counties in Minnesota:</a:t>
            </a:r>
          </a:p>
          <a:p>
            <a:endParaRPr lang="en-US" dirty="0"/>
          </a:p>
          <a:p>
            <a:r>
              <a:rPr lang="en-US" dirty="0"/>
              <a:t>Hennepin County: 47.1%</a:t>
            </a:r>
          </a:p>
          <a:p>
            <a:r>
              <a:rPr lang="en-US" dirty="0"/>
              <a:t>Ramsey County: 49.4%</a:t>
            </a:r>
          </a:p>
          <a:p>
            <a:r>
              <a:rPr lang="en-US" dirty="0"/>
              <a:t>Anoka County: 46.5%</a:t>
            </a:r>
          </a:p>
          <a:p>
            <a:r>
              <a:rPr lang="en-US" dirty="0"/>
              <a:t>Stevens County: 54.1%</a:t>
            </a:r>
          </a:p>
          <a:p>
            <a:r>
              <a:rPr lang="en-US" dirty="0"/>
              <a:t>Itasca County: 54.1%</a:t>
            </a:r>
          </a:p>
          <a:p>
            <a:r>
              <a:rPr lang="en-US" dirty="0"/>
              <a:t>Waseca County: 54.2%</a:t>
            </a:r>
          </a:p>
          <a:p>
            <a:r>
              <a:rPr lang="en-US" dirty="0"/>
              <a:t>Wilkin County: 55.0%</a:t>
            </a:r>
          </a:p>
          <a:p>
            <a:r>
              <a:rPr lang="en-US" dirty="0"/>
              <a:t>Clay County: 55.7%</a:t>
            </a:r>
          </a:p>
          <a:p>
            <a:endParaRPr lang="en-US" dirty="0"/>
          </a:p>
          <a:p>
            <a:r>
              <a:rPr lang="en-US" i="1" dirty="0"/>
              <a:t>Percent of Occupied Units Paying Rent That Are Spending More than 30% of Income on Rent Costs </a:t>
            </a:r>
            <a:r>
              <a:rPr lang="en-US" dirty="0"/>
              <a:t>(Tableau Public Mar. 24, 2020)</a:t>
            </a:r>
          </a:p>
          <a:p>
            <a:r>
              <a:rPr lang="en-US" dirty="0">
                <a:hlinkClick r:id="rId2"/>
              </a:rPr>
              <a:t>https://public.tableau.com/profile/magda.olson#!/vizhome/HousingCosts_15849937311970/HousingCosts</a:t>
            </a:r>
            <a:r>
              <a:rPr lang="en-US" dirty="0"/>
              <a:t> (viewed Jan. 12, 2121) </a:t>
            </a:r>
          </a:p>
          <a:p>
            <a:endParaRPr lang="en-US" dirty="0"/>
          </a:p>
          <a:p>
            <a:endParaRPr lang="en-US" dirty="0"/>
          </a:p>
        </p:txBody>
      </p:sp>
    </p:spTree>
    <p:extLst>
      <p:ext uri="{BB962C8B-B14F-4D97-AF65-F5344CB8AC3E}">
        <p14:creationId xmlns:p14="http://schemas.microsoft.com/office/powerpoint/2010/main" val="18205795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Unemployment</a:t>
            </a:r>
          </a:p>
        </p:txBody>
      </p:sp>
      <p:sp>
        <p:nvSpPr>
          <p:cNvPr id="3" name="Content Placeholder 2"/>
          <p:cNvSpPr>
            <a:spLocks noGrp="1"/>
          </p:cNvSpPr>
          <p:nvPr>
            <p:ph sz="quarter" idx="1"/>
          </p:nvPr>
        </p:nvSpPr>
        <p:spPr>
          <a:xfrm>
            <a:off x="301752" y="1524000"/>
            <a:ext cx="8503920" cy="4572000"/>
          </a:xfrm>
        </p:spPr>
        <p:txBody>
          <a:bodyPr>
            <a:noAutofit/>
          </a:bodyPr>
          <a:lstStyle/>
          <a:p>
            <a:r>
              <a:rPr lang="en-US" sz="2000" dirty="0"/>
              <a:t>Unemployment is high. The Minnesota unemployment rate in December 2020 was 4.4.%, down from 7.4% in August and 9.9% in May, but still up from 2.9% in March.</a:t>
            </a:r>
          </a:p>
          <a:p>
            <a:endParaRPr lang="en-US" sz="2000" dirty="0"/>
          </a:p>
          <a:p>
            <a:r>
              <a:rPr lang="en-US" sz="2000" i="1" dirty="0"/>
              <a:t>State and National Employment and Unemployment Current Data </a:t>
            </a:r>
            <a:r>
              <a:rPr lang="en-US" sz="2000" dirty="0"/>
              <a:t>(Minnesota Department of Employment and Economic Development - viewed Jan. 27, 2121) </a:t>
            </a:r>
          </a:p>
          <a:p>
            <a:r>
              <a:rPr lang="en-US" sz="2000" dirty="0">
                <a:hlinkClick r:id="rId2"/>
              </a:rPr>
              <a:t>https://mn.gov/deed/data/current-econ-highlights/state-national-employment.jsp</a:t>
            </a:r>
            <a:endParaRPr lang="en-US" sz="2000" dirty="0"/>
          </a:p>
          <a:p>
            <a:endParaRPr lang="en-US" sz="2000" i="1" dirty="0"/>
          </a:p>
          <a:p>
            <a:r>
              <a:rPr lang="en-US" sz="2000" i="1" dirty="0"/>
              <a:t>Minnesota Unemployment </a:t>
            </a:r>
            <a:r>
              <a:rPr lang="en-US" sz="2000" dirty="0"/>
              <a:t>(Department of Numbers - viewed Jan. 27, 2121) </a:t>
            </a:r>
          </a:p>
          <a:p>
            <a:r>
              <a:rPr lang="en-US" sz="2000" u="sng" dirty="0">
                <a:hlinkClick r:id="rId3"/>
              </a:rPr>
              <a:t>https://www.deptofnumbers.com/unemployment/minnesota/</a:t>
            </a:r>
            <a:endParaRPr lang="en-US" sz="2000" dirty="0">
              <a:hlinkClick r:id="rId3"/>
            </a:endParaRPr>
          </a:p>
          <a:p>
            <a:endParaRPr lang="en-US" sz="2000" dirty="0"/>
          </a:p>
        </p:txBody>
      </p:sp>
    </p:spTree>
    <p:extLst>
      <p:ext uri="{BB962C8B-B14F-4D97-AF65-F5344CB8AC3E}">
        <p14:creationId xmlns:p14="http://schemas.microsoft.com/office/powerpoint/2010/main" val="965183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486"/>
        <p:cNvGrpSpPr/>
        <p:nvPr/>
      </p:nvGrpSpPr>
      <p:grpSpPr>
        <a:xfrm>
          <a:off x="0" y="0"/>
          <a:ext cx="0" cy="0"/>
          <a:chOff x="0" y="0"/>
          <a:chExt cx="0" cy="0"/>
        </a:xfrm>
      </p:grpSpPr>
      <p:sp>
        <p:nvSpPr>
          <p:cNvPr id="487" name="Google Shape;487;p53"/>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dirty="0"/>
              <a:t>Unemployment</a:t>
            </a:r>
            <a:endParaRPr dirty="0"/>
          </a:p>
        </p:txBody>
      </p:sp>
      <p:sp>
        <p:nvSpPr>
          <p:cNvPr id="488" name="Google Shape;488;p53"/>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lnSpcReduction="10000"/>
          </a:bodyPr>
          <a:lstStyle/>
          <a:p>
            <a:pPr marL="0"/>
            <a:r>
              <a:rPr lang="en-US" sz="1500" dirty="0"/>
              <a:t>Minnesota cumulative unemployment insurance applicants by county from March 16 to January 21, 2021 as a share of 2019 annual labor force:</a:t>
            </a:r>
          </a:p>
          <a:p>
            <a:pPr marL="0"/>
            <a:endParaRPr lang="en-US" sz="1500" dirty="0"/>
          </a:p>
          <a:p>
            <a:pPr marL="228600" indent="-457200">
              <a:buFont typeface="Arial" panose="020B0604020202020204" pitchFamily="34" charset="0"/>
              <a:buChar char="•"/>
            </a:pPr>
            <a:r>
              <a:rPr lang="en-US" sz="1500" dirty="0"/>
              <a:t>Fourth Judicial District - Hennepin County: 278,889 (</a:t>
            </a:r>
            <a:r>
              <a:rPr lang="en-US" sz="1500" b="1" i="1" dirty="0"/>
              <a:t>39.2%) </a:t>
            </a:r>
            <a:r>
              <a:rPr lang="en-US" sz="1500" dirty="0"/>
              <a:t>of 711,530</a:t>
            </a:r>
          </a:p>
          <a:p>
            <a:pPr marL="228600" indent="-457200">
              <a:buFont typeface="Arial" panose="020B0604020202020204" pitchFamily="34" charset="0"/>
              <a:buChar char="•"/>
            </a:pPr>
            <a:r>
              <a:rPr lang="en-US" sz="1500" dirty="0"/>
              <a:t>Tenth Judicial District - Anoka County: 82,317 (</a:t>
            </a:r>
            <a:r>
              <a:rPr lang="en-US" sz="1500" b="1" i="1" dirty="0"/>
              <a:t>41.4%) </a:t>
            </a:r>
            <a:r>
              <a:rPr lang="en-US" sz="1500" dirty="0"/>
              <a:t>of 198,938</a:t>
            </a:r>
          </a:p>
          <a:p>
            <a:pPr marL="228600" indent="-457200">
              <a:buFont typeface="Arial" panose="020B0604020202020204" pitchFamily="34" charset="0"/>
              <a:buChar char="•"/>
            </a:pPr>
            <a:r>
              <a:rPr lang="en-US" sz="1500" dirty="0"/>
              <a:t>Third Judicial District - Olmsted County: 36,037 (</a:t>
            </a:r>
            <a:r>
              <a:rPr lang="en-US" sz="1500" b="1" i="1" dirty="0"/>
              <a:t>40.2%) </a:t>
            </a:r>
            <a:r>
              <a:rPr lang="en-US" sz="1500" dirty="0"/>
              <a:t>of 89,730; Winona County: 9,370 (</a:t>
            </a:r>
            <a:r>
              <a:rPr lang="en-US" sz="1500" b="1" i="1" dirty="0"/>
              <a:t>32.3%) </a:t>
            </a:r>
            <a:r>
              <a:rPr lang="en-US" sz="1500" dirty="0"/>
              <a:t>of 29,053; Steele County: 7,629 (</a:t>
            </a:r>
            <a:r>
              <a:rPr lang="en-US" sz="1500" b="1" i="1" dirty="0"/>
              <a:t>37.3%) </a:t>
            </a:r>
            <a:r>
              <a:rPr lang="en-US" sz="1500" dirty="0"/>
              <a:t>of 20,451</a:t>
            </a:r>
          </a:p>
          <a:p>
            <a:pPr marL="228600" indent="-457200">
              <a:buFont typeface="Arial" panose="020B0604020202020204" pitchFamily="34" charset="0"/>
              <a:buChar char="•"/>
            </a:pPr>
            <a:r>
              <a:rPr lang="en-US" sz="1500" dirty="0"/>
              <a:t>Ninth Judicial District - Beltrami County: 8,299 (</a:t>
            </a:r>
            <a:r>
              <a:rPr lang="en-US" sz="1500" b="1" i="1" dirty="0"/>
              <a:t>33.5%) </a:t>
            </a:r>
            <a:r>
              <a:rPr lang="en-US" sz="1500" dirty="0"/>
              <a:t>of 24,779; Crow Wing County: 13,825 (</a:t>
            </a:r>
            <a:r>
              <a:rPr lang="en-US" sz="1500" b="1" i="1" dirty="0"/>
              <a:t>42.0%) </a:t>
            </a:r>
            <a:r>
              <a:rPr lang="en-US" sz="1500" dirty="0"/>
              <a:t>of 32,904; Roseau County: 5,743 (</a:t>
            </a:r>
            <a:r>
              <a:rPr lang="en-US" sz="1500" b="1" i="1" dirty="0"/>
              <a:t>72.0%) </a:t>
            </a:r>
            <a:r>
              <a:rPr lang="en-US" sz="1500" dirty="0"/>
              <a:t>of 7,972</a:t>
            </a:r>
          </a:p>
          <a:p>
            <a:pPr marL="0"/>
            <a:endParaRPr lang="en-US" sz="1500" dirty="0"/>
          </a:p>
          <a:p>
            <a:pPr marL="0"/>
            <a:r>
              <a:rPr lang="en-US" sz="1500" i="1" dirty="0"/>
              <a:t>Unemployment Insurance Statistics </a:t>
            </a:r>
            <a:r>
              <a:rPr lang="en-US" sz="1500" dirty="0"/>
              <a:t>(Minnesota Department of Employment and Economic Development - viewed Jan. 27, 2121) </a:t>
            </a:r>
          </a:p>
          <a:p>
            <a:pPr marL="0"/>
            <a:r>
              <a:rPr lang="en-US" sz="1500" dirty="0">
                <a:hlinkClick r:id="rId3"/>
              </a:rPr>
              <a:t>https://mn.gov/deed/data/data-tools/unemployment-insurance-statistics/</a:t>
            </a:r>
            <a:endParaRPr lang="en-US" sz="1500" dirty="0"/>
          </a:p>
          <a:p>
            <a:pPr marL="0"/>
            <a:endParaRPr lang="en-US" sz="1500" i="1" dirty="0"/>
          </a:p>
          <a:p>
            <a:pPr marL="0"/>
            <a:r>
              <a:rPr lang="en-US" sz="1500" i="1" dirty="0"/>
              <a:t>Local Area Unemployment Statistics (LAUS) </a:t>
            </a:r>
            <a:r>
              <a:rPr lang="en-US" sz="1500" dirty="0"/>
              <a:t>(Minnesota Department of Employment and Economic Development - viewed Jan. 27, 2121) (selected Data Tool, Minnesota Counties, County, Historical Data, Annual and Labor Force)</a:t>
            </a:r>
          </a:p>
          <a:p>
            <a:pPr marL="0"/>
            <a:r>
              <a:rPr lang="en-US" sz="1500" dirty="0">
                <a:hlinkClick r:id="rId4"/>
              </a:rPr>
              <a:t>https://mn.gov/deed/data/data-tools/laus/</a:t>
            </a:r>
            <a:endParaRPr lang="en-US" sz="1500" dirty="0"/>
          </a:p>
          <a:p>
            <a:pPr marL="0"/>
            <a:endParaRPr lang="en-US" sz="1500" dirty="0"/>
          </a:p>
          <a:p>
            <a:pPr marL="0" lvl="0" indent="0" algn="l" rtl="0">
              <a:lnSpc>
                <a:spcPct val="80000"/>
              </a:lnSpc>
              <a:spcBef>
                <a:spcPts val="418"/>
              </a:spcBef>
              <a:spcAft>
                <a:spcPts val="0"/>
              </a:spcAft>
              <a:buSzPts val="1778"/>
              <a:buNone/>
            </a:pPr>
            <a:endParaRPr sz="1500" dirty="0"/>
          </a:p>
        </p:txBody>
      </p:sp>
    </p:spTree>
    <p:extLst>
      <p:ext uri="{BB962C8B-B14F-4D97-AF65-F5344CB8AC3E}">
        <p14:creationId xmlns:p14="http://schemas.microsoft.com/office/powerpoint/2010/main" val="34707621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14400"/>
          </a:xfrm>
        </p:spPr>
        <p:txBody>
          <a:bodyPr>
            <a:normAutofit fontScale="90000"/>
          </a:bodyPr>
          <a:lstStyle/>
          <a:p>
            <a:r>
              <a:rPr lang="en-US" dirty="0"/>
              <a:t>Census Data: Tenants, </a:t>
            </a:r>
            <a:br>
              <a:rPr lang="en-US" dirty="0"/>
            </a:br>
            <a:r>
              <a:rPr lang="en-US" dirty="0"/>
              <a:t>Unemployment, and Rents</a:t>
            </a:r>
          </a:p>
        </p:txBody>
      </p:sp>
      <p:sp>
        <p:nvSpPr>
          <p:cNvPr id="3" name="Content Placeholder 2"/>
          <p:cNvSpPr>
            <a:spLocks noGrp="1"/>
          </p:cNvSpPr>
          <p:nvPr>
            <p:ph sz="quarter" idx="1"/>
          </p:nvPr>
        </p:nvSpPr>
        <p:spPr/>
        <p:txBody>
          <a:bodyPr>
            <a:normAutofit fontScale="92500" lnSpcReduction="10000"/>
          </a:bodyPr>
          <a:lstStyle/>
          <a:p>
            <a:r>
              <a:rPr lang="en-US" dirty="0"/>
              <a:t>The United States Census Bureau produces data on the social and economic effects of coronavirus on American households. The Household Pulse Survey collects data to measure household experiences during the coronavirus pandemic.</a:t>
            </a:r>
          </a:p>
          <a:p>
            <a:endParaRPr lang="en-US" dirty="0"/>
          </a:p>
          <a:p>
            <a:r>
              <a:rPr lang="en-US" i="1" dirty="0"/>
              <a:t>Measuring Household Experiences during the Coronavirus Pandemic, Household Pulse Survey – Phase 3 (October 28, 2020 – March 1, 2021) </a:t>
            </a:r>
          </a:p>
          <a:p>
            <a:r>
              <a:rPr lang="en-US" dirty="0"/>
              <a:t>(United States Department of Commerce - viewed Jan. 27, 2121)</a:t>
            </a:r>
          </a:p>
          <a:p>
            <a:r>
              <a:rPr lang="en-US" dirty="0">
                <a:hlinkClick r:id="rId2"/>
              </a:rPr>
              <a:t>https://www.census.gov/data/experimental-data-products/household-pulse-survey.html</a:t>
            </a:r>
            <a:endParaRPr lang="en-US" dirty="0"/>
          </a:p>
          <a:p>
            <a:endParaRPr lang="en-US" dirty="0"/>
          </a:p>
        </p:txBody>
      </p:sp>
    </p:spTree>
    <p:extLst>
      <p:ext uri="{BB962C8B-B14F-4D97-AF65-F5344CB8AC3E}">
        <p14:creationId xmlns:p14="http://schemas.microsoft.com/office/powerpoint/2010/main" val="40032047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838200"/>
          </a:xfrm>
        </p:spPr>
        <p:txBody>
          <a:bodyPr>
            <a:normAutofit fontScale="90000"/>
          </a:bodyPr>
          <a:lstStyle/>
          <a:p>
            <a:r>
              <a:rPr lang="en-US" dirty="0"/>
              <a:t>Census Data: Tenants, </a:t>
            </a:r>
            <a:br>
              <a:rPr lang="en-US" dirty="0"/>
            </a:br>
            <a:r>
              <a:rPr lang="en-US" dirty="0"/>
              <a:t>Unemployment, and Rents</a:t>
            </a:r>
          </a:p>
        </p:txBody>
      </p:sp>
      <p:sp>
        <p:nvSpPr>
          <p:cNvPr id="3" name="Content Placeholder 2"/>
          <p:cNvSpPr>
            <a:spLocks noGrp="1"/>
          </p:cNvSpPr>
          <p:nvPr>
            <p:ph sz="quarter" idx="1"/>
          </p:nvPr>
        </p:nvSpPr>
        <p:spPr/>
        <p:txBody>
          <a:bodyPr>
            <a:noAutofit/>
          </a:bodyPr>
          <a:lstStyle/>
          <a:p>
            <a:r>
              <a:rPr lang="en-US" sz="1500" dirty="0"/>
              <a:t>The tables below show data that were collected from January 6 through January 18, 2021.</a:t>
            </a:r>
          </a:p>
          <a:p>
            <a:endParaRPr lang="en-US" sz="1500" dirty="0"/>
          </a:p>
          <a:p>
            <a:pPr marL="857250" indent="-857250">
              <a:buFont typeface="Arial" panose="020B0604020202020204" pitchFamily="34" charset="0"/>
              <a:buChar char="•"/>
            </a:pPr>
            <a:r>
              <a:rPr lang="en-US" sz="1500" dirty="0"/>
              <a:t>Table 1a. Last Month's Payment Status for Owner Occupied Housing Units, by Select Characteristics   </a:t>
            </a:r>
          </a:p>
          <a:p>
            <a:pPr marL="857250" indent="-857250">
              <a:buFont typeface="Arial" panose="020B0604020202020204" pitchFamily="34" charset="0"/>
              <a:buChar char="•"/>
            </a:pPr>
            <a:r>
              <a:rPr lang="en-US" sz="1500" dirty="0"/>
              <a:t>Table 1b. Last Month's Payment Status for Renter Occupied Housing Units, by Select Characteristics   </a:t>
            </a:r>
          </a:p>
          <a:p>
            <a:pPr marL="857250" indent="-857250">
              <a:buFont typeface="Arial" panose="020B0604020202020204" pitchFamily="34" charset="0"/>
              <a:buChar char="•"/>
            </a:pPr>
            <a:r>
              <a:rPr lang="en-US" sz="1500" dirty="0"/>
              <a:t>Table 2a. Confidence in Ability to Make Next Month's Payment for Owner Occupied Housing Units, by Select Characteristics   </a:t>
            </a:r>
          </a:p>
          <a:p>
            <a:pPr marL="857250" indent="-857250">
              <a:buFont typeface="Arial" panose="020B0604020202020204" pitchFamily="34" charset="0"/>
              <a:buChar char="•"/>
            </a:pPr>
            <a:r>
              <a:rPr lang="en-US" sz="1500" dirty="0"/>
              <a:t>Table 2b. Confidence in Ability to Make Next Month's Payment for Renter Occupied Housing Units, by Select Characteristics   </a:t>
            </a:r>
          </a:p>
          <a:p>
            <a:pPr marL="857250" indent="-857250">
              <a:buFont typeface="Arial" panose="020B0604020202020204" pitchFamily="34" charset="0"/>
              <a:buChar char="•"/>
            </a:pPr>
            <a:r>
              <a:rPr lang="en-US" sz="1500" dirty="0"/>
              <a:t>Table 3a. Likelihood of Having to Leave this House in Next Two Months Due to Foreclosure, by Select Characteristics   </a:t>
            </a:r>
          </a:p>
          <a:p>
            <a:pPr marL="857250" indent="-857250">
              <a:buFont typeface="Arial" panose="020B0604020202020204" pitchFamily="34" charset="0"/>
              <a:buChar char="•"/>
            </a:pPr>
            <a:r>
              <a:rPr lang="en-US" sz="1500" dirty="0"/>
              <a:t>Table 3b. Likelihood of Having to Leave this House in Next Two Months Due to Eviction, by Select Characteristics  </a:t>
            </a:r>
          </a:p>
          <a:p>
            <a:endParaRPr lang="en-US" sz="1500" dirty="0"/>
          </a:p>
          <a:p>
            <a:r>
              <a:rPr lang="en-US" sz="1500" i="1" dirty="0"/>
              <a:t>Week 22 Household Pulse Survey: January 6 – January 18 </a:t>
            </a:r>
            <a:r>
              <a:rPr lang="en-US" sz="1500" dirty="0"/>
              <a:t>(United States Department of Commerce Jan. 27, 2121, viewed Jan. 27, 2121) </a:t>
            </a:r>
          </a:p>
          <a:p>
            <a:r>
              <a:rPr lang="en-US" sz="1500" dirty="0">
                <a:hlinkClick r:id="rId2"/>
              </a:rPr>
              <a:t>https://www.census.gov/data/tables/2021/demo/hhp/hhp22.html</a:t>
            </a:r>
            <a:endParaRPr lang="en-US" sz="1500" dirty="0"/>
          </a:p>
          <a:p>
            <a:endParaRPr lang="en-US" sz="1500" dirty="0"/>
          </a:p>
          <a:p>
            <a:endParaRPr lang="en-US" sz="1500" dirty="0"/>
          </a:p>
        </p:txBody>
      </p:sp>
    </p:spTree>
    <p:extLst>
      <p:ext uri="{BB962C8B-B14F-4D97-AF65-F5344CB8AC3E}">
        <p14:creationId xmlns:p14="http://schemas.microsoft.com/office/powerpoint/2010/main" val="29749379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112E9-5FD4-4BF3-9B2F-A851B6DC11AD}"/>
              </a:ext>
            </a:extLst>
          </p:cNvPr>
          <p:cNvSpPr>
            <a:spLocks noGrp="1"/>
          </p:cNvSpPr>
          <p:nvPr>
            <p:ph type="title"/>
          </p:nvPr>
        </p:nvSpPr>
        <p:spPr/>
        <p:txBody>
          <a:bodyPr/>
          <a:lstStyle/>
          <a:p>
            <a:r>
              <a:rPr lang="en-US" dirty="0"/>
              <a:t>Presentations</a:t>
            </a:r>
          </a:p>
        </p:txBody>
      </p:sp>
      <p:sp>
        <p:nvSpPr>
          <p:cNvPr id="3" name="Content Placeholder 2">
            <a:extLst>
              <a:ext uri="{FF2B5EF4-FFF2-40B4-BE49-F238E27FC236}">
                <a16:creationId xmlns:a16="http://schemas.microsoft.com/office/drawing/2014/main" id="{E905B04F-1A38-4EA6-B6E8-6A6C86809D1F}"/>
              </a:ext>
            </a:extLst>
          </p:cNvPr>
          <p:cNvSpPr>
            <a:spLocks noGrp="1"/>
          </p:cNvSpPr>
          <p:nvPr>
            <p:ph sz="quarter" idx="1"/>
          </p:nvPr>
        </p:nvSpPr>
        <p:spPr/>
        <p:txBody>
          <a:bodyPr>
            <a:noAutofit/>
          </a:bodyPr>
          <a:lstStyle/>
          <a:p>
            <a:r>
              <a:rPr lang="en-US" sz="1400" dirty="0"/>
              <a:t>Revised from Prior Presentations:</a:t>
            </a:r>
          </a:p>
          <a:p>
            <a:r>
              <a:rPr lang="en-US" sz="1400" dirty="0"/>
              <a:t>Minnesota Continuing Legal Education (MCLE):  Consumer Law - December 22, 2020</a:t>
            </a:r>
          </a:p>
          <a:p>
            <a:r>
              <a:rPr lang="en-US" sz="1400" dirty="0"/>
              <a:t>Hennepin County Bar Association Landlord Tenant Law Section - December 14, 2020</a:t>
            </a:r>
          </a:p>
          <a:p>
            <a:r>
              <a:rPr lang="en-US" sz="1400" dirty="0"/>
              <a:t>HOME Line - November 18, 2020</a:t>
            </a:r>
          </a:p>
          <a:p>
            <a:r>
              <a:rPr lang="en-US" sz="1400" dirty="0"/>
              <a:t>Minnesota Justice Foundation - November 9, 2020</a:t>
            </a:r>
          </a:p>
          <a:p>
            <a:r>
              <a:rPr lang="en-US" sz="1400" dirty="0"/>
              <a:t>Heading Home Anoka Housing Collaborative Prevention and Outreach Subcommittee - November 4, 2020</a:t>
            </a:r>
          </a:p>
          <a:p>
            <a:r>
              <a:rPr lang="en-US" sz="1400" dirty="0"/>
              <a:t>The Minnesota Council on Foundations - October 23, 2020</a:t>
            </a:r>
          </a:p>
          <a:p>
            <a:endParaRPr lang="en-US" sz="1400" dirty="0"/>
          </a:p>
          <a:p>
            <a:r>
              <a:rPr lang="en-US" sz="1400" dirty="0"/>
              <a:t>Lawrence McDonough</a:t>
            </a:r>
          </a:p>
          <a:p>
            <a:r>
              <a:rPr lang="en-US" sz="1400" dirty="0"/>
              <a:t>Attorney at Law</a:t>
            </a:r>
          </a:p>
          <a:p>
            <a:r>
              <a:rPr lang="en-US" sz="1400" dirty="0"/>
              <a:t>Adjunct Professor of Law, University of Minnesota School of Law </a:t>
            </a:r>
          </a:p>
          <a:p>
            <a:r>
              <a:rPr lang="en-US" sz="1400" dirty="0"/>
              <a:t>Senior Minnesota Counsel, Lawyers' Committee for Civil Rights Under Law</a:t>
            </a:r>
          </a:p>
          <a:p>
            <a:r>
              <a:rPr lang="en-US" sz="1400" dirty="0"/>
              <a:t>651-398-8053</a:t>
            </a:r>
          </a:p>
          <a:p>
            <a:r>
              <a:rPr lang="en-US" sz="1400" dirty="0">
                <a:hlinkClick r:id="rId2"/>
              </a:rPr>
              <a:t>mcdon056@umn.edu</a:t>
            </a:r>
            <a:endParaRPr lang="en-US" sz="1400" dirty="0"/>
          </a:p>
          <a:p>
            <a:r>
              <a:rPr lang="en-US" sz="1400" dirty="0">
                <a:hlinkClick r:id="rId3"/>
              </a:rPr>
              <a:t>http://povertylaw.homestead.com/Biolarrymcdonough.html</a:t>
            </a:r>
            <a:endParaRPr lang="en-US" sz="1400" dirty="0"/>
          </a:p>
          <a:p>
            <a:r>
              <a:rPr lang="en-US" sz="1400" dirty="0"/>
              <a:t>Housing Law in Minnesota</a:t>
            </a:r>
          </a:p>
          <a:p>
            <a:r>
              <a:rPr lang="en-US" sz="1400" dirty="0">
                <a:hlinkClick r:id="rId4"/>
              </a:rPr>
              <a:t>http://povertylaw.homestead.com/HousingLawinMinnesota.html</a:t>
            </a:r>
            <a:endParaRPr lang="en-US" sz="1400" dirty="0"/>
          </a:p>
          <a:p>
            <a:endParaRPr lang="en-US" sz="1400" dirty="0"/>
          </a:p>
          <a:p>
            <a:endParaRPr lang="en-US" sz="1400" dirty="0"/>
          </a:p>
        </p:txBody>
      </p:sp>
    </p:spTree>
    <p:extLst>
      <p:ext uri="{BB962C8B-B14F-4D97-AF65-F5344CB8AC3E}">
        <p14:creationId xmlns:p14="http://schemas.microsoft.com/office/powerpoint/2010/main" val="38231591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14400"/>
          </a:xfrm>
        </p:spPr>
        <p:txBody>
          <a:bodyPr>
            <a:normAutofit fontScale="90000"/>
          </a:bodyPr>
          <a:lstStyle/>
          <a:p>
            <a:r>
              <a:rPr lang="en-US" dirty="0"/>
              <a:t>Census Data on Tenants, </a:t>
            </a:r>
            <a:br>
              <a:rPr lang="en-US" dirty="0"/>
            </a:br>
            <a:r>
              <a:rPr lang="en-US" dirty="0"/>
              <a:t>Unemployment, and Rents</a:t>
            </a:r>
          </a:p>
        </p:txBody>
      </p:sp>
      <p:sp>
        <p:nvSpPr>
          <p:cNvPr id="3" name="Content Placeholder 2"/>
          <p:cNvSpPr>
            <a:spLocks noGrp="1"/>
          </p:cNvSpPr>
          <p:nvPr>
            <p:ph sz="quarter" idx="1"/>
          </p:nvPr>
        </p:nvSpPr>
        <p:spPr/>
        <p:txBody>
          <a:bodyPr>
            <a:noAutofit/>
          </a:bodyPr>
          <a:lstStyle/>
          <a:p>
            <a:r>
              <a:rPr lang="en-US" sz="1400" dirty="0"/>
              <a:t>The Census Bureau Household Pulse Survey estimated that in Minnesota through January 18, 2121, there were 608,418 tenant households. From its survey responses, it estimated:</a:t>
            </a:r>
          </a:p>
          <a:p>
            <a:endParaRPr lang="en-US" sz="1400" dirty="0"/>
          </a:p>
          <a:p>
            <a:r>
              <a:rPr lang="en-US" sz="1400" b="1" i="1" u="sng" dirty="0"/>
              <a:t>69,988 (11.5%) not currently caught up on rent payments,</a:t>
            </a:r>
          </a:p>
          <a:p>
            <a:r>
              <a:rPr lang="en-US" sz="1400" b="1" i="1" u="sng" dirty="0"/>
              <a:t>217,481 (35.7%) unemployed, and</a:t>
            </a:r>
          </a:p>
          <a:p>
            <a:r>
              <a:rPr lang="en-US" sz="1400" b="1" i="1" u="sng" dirty="0"/>
              <a:t>378,127 (62.1%) experiencing loss of employment income of a household member.</a:t>
            </a:r>
            <a:endParaRPr lang="en-US" sz="1400" dirty="0"/>
          </a:p>
          <a:p>
            <a:endParaRPr lang="en-US" sz="1400" dirty="0"/>
          </a:p>
          <a:p>
            <a:r>
              <a:rPr lang="en-US" sz="1400" i="1" dirty="0"/>
              <a:t>Table 1b. Last Month's Payment Status for Renter Occupied Housing Units, by Select Characteristics: Minnesota </a:t>
            </a:r>
            <a:r>
              <a:rPr lang="en-US" sz="1400" dirty="0"/>
              <a:t>(United States Department of Commerce Jan. 27, 2021) </a:t>
            </a:r>
          </a:p>
          <a:p>
            <a:r>
              <a:rPr lang="en-US" sz="1400" dirty="0"/>
              <a:t>https://www2.census.gov/programs-surveys/demo/tables/hhp/2021/wk22/housing1b_week22.xlsx</a:t>
            </a:r>
          </a:p>
          <a:p>
            <a:r>
              <a:rPr lang="en-US" sz="1400" dirty="0"/>
              <a:t>(downloaded Jan. 27, 2121)</a:t>
            </a:r>
          </a:p>
          <a:p>
            <a:endParaRPr lang="en-US" sz="1400" dirty="0"/>
          </a:p>
          <a:p>
            <a:r>
              <a:rPr lang="en-US" sz="1400" dirty="0"/>
              <a:t>The Census estimate of the number of total tenant households is strong. In 2019, there were 611,160 renter households in Minnesota. </a:t>
            </a:r>
          </a:p>
          <a:p>
            <a:r>
              <a:rPr lang="en-US" sz="1400" i="1" dirty="0"/>
              <a:t>State of the State’s Housing 2019 - Biennial report of the Minnesota Housing Partnership</a:t>
            </a:r>
            <a:r>
              <a:rPr lang="en-US" sz="1400" dirty="0"/>
              <a:t> at 4, 6</a:t>
            </a:r>
          </a:p>
          <a:p>
            <a:r>
              <a:rPr lang="en-US" sz="1400" dirty="0">
                <a:hlinkClick r:id="rId2"/>
              </a:rPr>
              <a:t>http://www.mhponline.org/images/stories/images/research/SOTS-2019/2019FullSOTSFinal-small.pdf</a:t>
            </a:r>
            <a:endParaRPr lang="en-US" sz="1400" dirty="0"/>
          </a:p>
          <a:p>
            <a:r>
              <a:rPr lang="en-US" sz="1400" dirty="0"/>
              <a:t>(viewed Jan. 27, 2021)</a:t>
            </a:r>
          </a:p>
          <a:p>
            <a:endParaRPr lang="en-US" sz="1400" dirty="0"/>
          </a:p>
        </p:txBody>
      </p:sp>
    </p:spTree>
    <p:extLst>
      <p:ext uri="{BB962C8B-B14F-4D97-AF65-F5344CB8AC3E}">
        <p14:creationId xmlns:p14="http://schemas.microsoft.com/office/powerpoint/2010/main" val="9660869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304800"/>
            <a:ext cx="8534400" cy="609600"/>
          </a:xfrm>
        </p:spPr>
        <p:txBody>
          <a:bodyPr>
            <a:normAutofit/>
          </a:bodyPr>
          <a:lstStyle/>
          <a:p>
            <a:r>
              <a:rPr lang="en-US" dirty="0"/>
              <a:t>Census Data on Tenants and Rents</a:t>
            </a:r>
          </a:p>
        </p:txBody>
      </p:sp>
      <p:sp>
        <p:nvSpPr>
          <p:cNvPr id="3" name="Content Placeholder 2"/>
          <p:cNvSpPr>
            <a:spLocks noGrp="1"/>
          </p:cNvSpPr>
          <p:nvPr>
            <p:ph sz="quarter" idx="1"/>
          </p:nvPr>
        </p:nvSpPr>
        <p:spPr/>
        <p:txBody>
          <a:bodyPr>
            <a:normAutofit fontScale="77500" lnSpcReduction="20000"/>
          </a:bodyPr>
          <a:lstStyle/>
          <a:p>
            <a:r>
              <a:rPr lang="en-US" dirty="0"/>
              <a:t>Of 608,418 estimated adult tenants, the Census estimated 21,908 did not have a rent obligation, and 989 had rent deferred, for a subtotal of 585,521.</a:t>
            </a:r>
          </a:p>
          <a:p>
            <a:endParaRPr lang="en-US" dirty="0"/>
          </a:p>
          <a:p>
            <a:r>
              <a:rPr lang="en-US" dirty="0"/>
              <a:t>Of these 585,521 adult tenants, the Census estimated about confidence to pay the next month’s rent:</a:t>
            </a:r>
          </a:p>
          <a:p>
            <a:endParaRPr lang="en-US" dirty="0"/>
          </a:p>
          <a:p>
            <a:r>
              <a:rPr lang="en-US" b="1" i="1" u="sng" dirty="0"/>
              <a:t>only 359,200 (61.3%) had high confidence, and</a:t>
            </a:r>
            <a:endParaRPr lang="en-US" dirty="0"/>
          </a:p>
          <a:p>
            <a:r>
              <a:rPr lang="en-US" b="1" i="1" u="sng" dirty="0"/>
              <a:t>115,177 (19.7%) had no or slight confidence.</a:t>
            </a:r>
            <a:endParaRPr lang="en-US" i="1" dirty="0"/>
          </a:p>
          <a:p>
            <a:endParaRPr lang="en-US" i="1" dirty="0"/>
          </a:p>
          <a:p>
            <a:r>
              <a:rPr lang="en-US" i="1" dirty="0"/>
              <a:t>Table 2b. Confidence in Ability to Make Next Month's Payment for Renter Occupied Housing Units, by Select Characteristics: Minnesota </a:t>
            </a:r>
            <a:r>
              <a:rPr lang="en-US" dirty="0"/>
              <a:t>(United States Department of Commerce Jan. 27, 2021) </a:t>
            </a:r>
          </a:p>
          <a:p>
            <a:r>
              <a:rPr lang="en-US" dirty="0">
                <a:hlinkClick r:id="rId2"/>
              </a:rPr>
              <a:t>https://www2.census.gov/programs-surveys/demo/tables/hhp/2021/wk22/housing2b_week22.xlsx</a:t>
            </a:r>
            <a:endParaRPr lang="en-US" dirty="0"/>
          </a:p>
          <a:p>
            <a:r>
              <a:rPr lang="en-US" dirty="0"/>
              <a:t>(downloaded Jan. 27, 2021)</a:t>
            </a:r>
          </a:p>
        </p:txBody>
      </p:sp>
    </p:spTree>
    <p:extLst>
      <p:ext uri="{BB962C8B-B14F-4D97-AF65-F5344CB8AC3E}">
        <p14:creationId xmlns:p14="http://schemas.microsoft.com/office/powerpoint/2010/main" val="5736902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7981E-2AAB-488E-B0DF-8ED9E322DB05}"/>
              </a:ext>
            </a:extLst>
          </p:cNvPr>
          <p:cNvSpPr>
            <a:spLocks noGrp="1"/>
          </p:cNvSpPr>
          <p:nvPr>
            <p:ph type="title"/>
          </p:nvPr>
        </p:nvSpPr>
        <p:spPr/>
        <p:txBody>
          <a:bodyPr/>
          <a:lstStyle/>
          <a:p>
            <a:r>
              <a:rPr lang="en-US" dirty="0"/>
              <a:t>Census Data on Risk of Eviction</a:t>
            </a:r>
          </a:p>
        </p:txBody>
      </p:sp>
      <p:sp>
        <p:nvSpPr>
          <p:cNvPr id="3" name="Content Placeholder 2">
            <a:extLst>
              <a:ext uri="{FF2B5EF4-FFF2-40B4-BE49-F238E27FC236}">
                <a16:creationId xmlns:a16="http://schemas.microsoft.com/office/drawing/2014/main" id="{5022E573-156F-4BD6-9B6A-F329A1B9C6A3}"/>
              </a:ext>
            </a:extLst>
          </p:cNvPr>
          <p:cNvSpPr>
            <a:spLocks noGrp="1"/>
          </p:cNvSpPr>
          <p:nvPr>
            <p:ph sz="quarter" idx="1"/>
          </p:nvPr>
        </p:nvSpPr>
        <p:spPr/>
        <p:txBody>
          <a:bodyPr>
            <a:noAutofit/>
          </a:bodyPr>
          <a:lstStyle/>
          <a:p>
            <a:r>
              <a:rPr lang="en-US" sz="1800" dirty="0"/>
              <a:t>Of the 69,988 adult tenants who reported that they were not currently caught up on rent payments, when asked about the likelihood of leaving this home due to eviction in next two months:</a:t>
            </a:r>
          </a:p>
          <a:p>
            <a:endParaRPr lang="en-US" sz="1800" dirty="0"/>
          </a:p>
          <a:p>
            <a:r>
              <a:rPr lang="en-US" sz="1800" b="1" i="1" dirty="0"/>
              <a:t>24,155 (34.5%) responded very likely or somewhat likely</a:t>
            </a:r>
            <a:endParaRPr lang="en-US" sz="1800" dirty="0"/>
          </a:p>
          <a:p>
            <a:endParaRPr lang="en-US" sz="1800" dirty="0"/>
          </a:p>
          <a:p>
            <a:r>
              <a:rPr lang="en-US" sz="1800" i="1" dirty="0"/>
              <a:t>Table 3b. Likelihood of Having to Leave this House in Next Two Months Due to Eviction, by Select Characteristics: Minnesota </a:t>
            </a:r>
            <a:r>
              <a:rPr lang="en-US" sz="1800" dirty="0"/>
              <a:t>(United States Department of Commerce Jan. 27, 2121) </a:t>
            </a:r>
          </a:p>
          <a:p>
            <a:r>
              <a:rPr lang="en-US" sz="1800" dirty="0">
                <a:hlinkClick r:id="rId2"/>
              </a:rPr>
              <a:t>https://www2.census.gov/programs-surveys/demo/tables/hhp/2021/wk22/housing3b_week22.xlsx</a:t>
            </a:r>
            <a:endParaRPr lang="en-US" sz="1800" dirty="0"/>
          </a:p>
          <a:p>
            <a:r>
              <a:rPr lang="en-US" sz="1800" dirty="0"/>
              <a:t>(downloaded Jan. 27, 2121) </a:t>
            </a:r>
          </a:p>
          <a:p>
            <a:endParaRPr lang="en-US" sz="1800" dirty="0"/>
          </a:p>
          <a:p>
            <a:r>
              <a:rPr lang="en-US" sz="1800" b="1" i="1" dirty="0"/>
              <a:t>Note that these tenants were assessing the risk of eviction while Executive Order 20-79 has suspended evictions for nonpayment of rent.</a:t>
            </a:r>
            <a:endParaRPr lang="en-US" sz="1800" dirty="0"/>
          </a:p>
          <a:p>
            <a:endParaRPr lang="en-US" sz="1800" dirty="0"/>
          </a:p>
          <a:p>
            <a:endParaRPr lang="en-US" sz="1800" b="1" i="1" dirty="0"/>
          </a:p>
        </p:txBody>
      </p:sp>
    </p:spTree>
    <p:extLst>
      <p:ext uri="{BB962C8B-B14F-4D97-AF65-F5344CB8AC3E}">
        <p14:creationId xmlns:p14="http://schemas.microsoft.com/office/powerpoint/2010/main" val="21028092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084B0-7611-4462-B87B-6F8FDCF162D8}"/>
              </a:ext>
            </a:extLst>
          </p:cNvPr>
          <p:cNvSpPr>
            <a:spLocks noGrp="1"/>
          </p:cNvSpPr>
          <p:nvPr>
            <p:ph type="title"/>
          </p:nvPr>
        </p:nvSpPr>
        <p:spPr/>
        <p:txBody>
          <a:bodyPr/>
          <a:lstStyle/>
          <a:p>
            <a:r>
              <a:rPr lang="en-US" dirty="0"/>
              <a:t>People of Color Are at Great Risk of Eviction</a:t>
            </a:r>
          </a:p>
        </p:txBody>
      </p:sp>
      <p:sp>
        <p:nvSpPr>
          <p:cNvPr id="3" name="Content Placeholder 2">
            <a:extLst>
              <a:ext uri="{FF2B5EF4-FFF2-40B4-BE49-F238E27FC236}">
                <a16:creationId xmlns:a16="http://schemas.microsoft.com/office/drawing/2014/main" id="{6ECC4C97-7142-42B8-ACAE-6A51967F313C}"/>
              </a:ext>
            </a:extLst>
          </p:cNvPr>
          <p:cNvSpPr>
            <a:spLocks noGrp="1"/>
          </p:cNvSpPr>
          <p:nvPr>
            <p:ph sz="quarter" idx="1"/>
          </p:nvPr>
        </p:nvSpPr>
        <p:spPr/>
        <p:txBody>
          <a:bodyPr>
            <a:normAutofit fontScale="85000" lnSpcReduction="20000"/>
          </a:bodyPr>
          <a:lstStyle/>
          <a:p>
            <a:r>
              <a:rPr lang="en-US" dirty="0"/>
              <a:t>Of 175,616 estimated adult non-white and multiracial tenants, the Census estimated 11,314 did not have a rent obligation, for a subtotal of 164,302.</a:t>
            </a:r>
          </a:p>
          <a:p>
            <a:endParaRPr lang="en-US" dirty="0"/>
          </a:p>
          <a:p>
            <a:r>
              <a:rPr lang="en-US" dirty="0"/>
              <a:t>Of these 164,302 adult non-white and multiracial tenants, the Census estimated about confidence to pay the next month’s rent, </a:t>
            </a:r>
            <a:r>
              <a:rPr lang="en-US" b="1" i="1" u="sng" dirty="0"/>
              <a:t>54,823 (33.4%) had no or slight confidence.</a:t>
            </a:r>
            <a:endParaRPr lang="en-US" dirty="0"/>
          </a:p>
          <a:p>
            <a:endParaRPr lang="en-US" dirty="0"/>
          </a:p>
          <a:p>
            <a:r>
              <a:rPr lang="en-US" i="1" dirty="0"/>
              <a:t>Table 2b. Confidence in Ability to Make Next Month's Payment for Renter Occupied Housing Units, by Select Characteristics: Minnesota </a:t>
            </a:r>
            <a:r>
              <a:rPr lang="en-US" dirty="0"/>
              <a:t>(United States Department of Commerce Jan. 27, 2021) </a:t>
            </a:r>
          </a:p>
          <a:p>
            <a:r>
              <a:rPr lang="en-US" dirty="0">
                <a:hlinkClick r:id="rId2"/>
              </a:rPr>
              <a:t>https://www2.census.gov/programs-surveys/demo/tables/hhp/2021/wk22/housing2b_week22.xlsx</a:t>
            </a:r>
            <a:endParaRPr lang="en-US" dirty="0"/>
          </a:p>
          <a:p>
            <a:r>
              <a:rPr lang="en-US" dirty="0"/>
              <a:t>(downloaded Jan. 27, 2021)</a:t>
            </a:r>
          </a:p>
          <a:p>
            <a:endParaRPr lang="en-US" dirty="0"/>
          </a:p>
        </p:txBody>
      </p:sp>
    </p:spTree>
    <p:extLst>
      <p:ext uri="{BB962C8B-B14F-4D97-AF65-F5344CB8AC3E}">
        <p14:creationId xmlns:p14="http://schemas.microsoft.com/office/powerpoint/2010/main" val="16458208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8CA73-C3BB-48D4-885F-8C35E651EF81}"/>
              </a:ext>
            </a:extLst>
          </p:cNvPr>
          <p:cNvSpPr>
            <a:spLocks noGrp="1"/>
          </p:cNvSpPr>
          <p:nvPr>
            <p:ph type="title"/>
          </p:nvPr>
        </p:nvSpPr>
        <p:spPr/>
        <p:txBody>
          <a:bodyPr/>
          <a:lstStyle/>
          <a:p>
            <a:r>
              <a:rPr lang="en-US" dirty="0"/>
              <a:t>People of Color Are at Great Risk of Eviction</a:t>
            </a:r>
          </a:p>
        </p:txBody>
      </p:sp>
      <p:sp>
        <p:nvSpPr>
          <p:cNvPr id="3" name="Content Placeholder 2">
            <a:extLst>
              <a:ext uri="{FF2B5EF4-FFF2-40B4-BE49-F238E27FC236}">
                <a16:creationId xmlns:a16="http://schemas.microsoft.com/office/drawing/2014/main" id="{E4B2BB14-D107-458F-8FAC-938DFF41CD3F}"/>
              </a:ext>
            </a:extLst>
          </p:cNvPr>
          <p:cNvSpPr>
            <a:spLocks noGrp="1"/>
          </p:cNvSpPr>
          <p:nvPr>
            <p:ph sz="quarter" idx="1"/>
          </p:nvPr>
        </p:nvSpPr>
        <p:spPr/>
        <p:txBody>
          <a:bodyPr>
            <a:normAutofit fontScale="77500" lnSpcReduction="20000"/>
          </a:bodyPr>
          <a:lstStyle/>
          <a:p>
            <a:r>
              <a:rPr lang="en-US" dirty="0"/>
              <a:t>Of the 69,988 adult estimated by the Census to be not currently caught up on rent payments, </a:t>
            </a:r>
            <a:r>
              <a:rPr lang="en-US" b="1" i="1" u="sng" dirty="0"/>
              <a:t>44,835 (64.1%) were non-white and multiracial tenants</a:t>
            </a:r>
            <a:r>
              <a:rPr lang="en-US" dirty="0"/>
              <a:t>, of whom the Census estimated about the likelihood of leaving this home due to eviction in next two months, </a:t>
            </a:r>
            <a:r>
              <a:rPr lang="en-US" b="1" i="1" u="sng" dirty="0"/>
              <a:t>22,251 (49.6%) were very or somewhat likely.</a:t>
            </a:r>
          </a:p>
          <a:p>
            <a:endParaRPr lang="en-US" i="1" dirty="0"/>
          </a:p>
          <a:p>
            <a:r>
              <a:rPr lang="en-US" i="1" dirty="0"/>
              <a:t>Table 3b. Likelihood of Having to Leave this House in Next Two Months Due to Eviction, by Select Characteristics: Minnesota </a:t>
            </a:r>
            <a:r>
              <a:rPr lang="en-US" dirty="0"/>
              <a:t>(United States Department of Commerce Jan. 27, 2021) </a:t>
            </a:r>
          </a:p>
          <a:p>
            <a:r>
              <a:rPr lang="en-US" dirty="0">
                <a:hlinkClick r:id="rId2"/>
              </a:rPr>
              <a:t>https://www2.census.gov/programs-surveys/demo/tables/hhp/2021/wk22/housing3b_week22.xlsx</a:t>
            </a:r>
            <a:r>
              <a:rPr lang="en-US" dirty="0"/>
              <a:t> </a:t>
            </a:r>
          </a:p>
          <a:p>
            <a:r>
              <a:rPr lang="en-US" dirty="0"/>
              <a:t>(downloaded Jan. 27, 2021) </a:t>
            </a:r>
          </a:p>
          <a:p>
            <a:endParaRPr lang="en-US" dirty="0"/>
          </a:p>
          <a:p>
            <a:r>
              <a:rPr lang="en-US" b="1" i="1" dirty="0"/>
              <a:t>Again, note that these tenants were assessing the risk of eviction while Executive Order 20-79 has suspended evictions for nonpayment of rent.</a:t>
            </a:r>
            <a:endParaRPr lang="en-US" dirty="0"/>
          </a:p>
          <a:p>
            <a:endParaRPr lang="en-US" dirty="0"/>
          </a:p>
        </p:txBody>
      </p:sp>
    </p:spTree>
    <p:extLst>
      <p:ext uri="{BB962C8B-B14F-4D97-AF65-F5344CB8AC3E}">
        <p14:creationId xmlns:p14="http://schemas.microsoft.com/office/powerpoint/2010/main" val="35395764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7513D-31BE-4D93-9AED-C25A9E0A9C2F}"/>
              </a:ext>
            </a:extLst>
          </p:cNvPr>
          <p:cNvSpPr>
            <a:spLocks noGrp="1"/>
          </p:cNvSpPr>
          <p:nvPr>
            <p:ph type="title"/>
          </p:nvPr>
        </p:nvSpPr>
        <p:spPr/>
        <p:txBody>
          <a:bodyPr/>
          <a:lstStyle/>
          <a:p>
            <a:r>
              <a:rPr lang="en-US" dirty="0"/>
              <a:t>Homelessness in Minnesota </a:t>
            </a:r>
          </a:p>
        </p:txBody>
      </p:sp>
      <p:sp>
        <p:nvSpPr>
          <p:cNvPr id="3" name="Content Placeholder 2">
            <a:extLst>
              <a:ext uri="{FF2B5EF4-FFF2-40B4-BE49-F238E27FC236}">
                <a16:creationId xmlns:a16="http://schemas.microsoft.com/office/drawing/2014/main" id="{8C20B3E9-EE1A-4573-9196-5CB49D3537AC}"/>
              </a:ext>
            </a:extLst>
          </p:cNvPr>
          <p:cNvSpPr>
            <a:spLocks noGrp="1"/>
          </p:cNvSpPr>
          <p:nvPr>
            <p:ph sz="quarter" idx="1"/>
          </p:nvPr>
        </p:nvSpPr>
        <p:spPr/>
        <p:txBody>
          <a:bodyPr>
            <a:normAutofit fontScale="92500" lnSpcReduction="20000"/>
          </a:bodyPr>
          <a:lstStyle/>
          <a:p>
            <a:r>
              <a:rPr lang="en-US" dirty="0"/>
              <a:t>Homelessness already had reached a record high in Minnesota before the pandemic. </a:t>
            </a:r>
          </a:p>
          <a:p>
            <a:endParaRPr lang="en-US" dirty="0"/>
          </a:p>
          <a:p>
            <a:r>
              <a:rPr lang="en-US" dirty="0"/>
              <a:t>K. Smith &amp; R. Olson,</a:t>
            </a:r>
            <a:r>
              <a:rPr lang="en-US" i="1" dirty="0"/>
              <a:t> Hennepin County: Weekly Cost of Housing Homeless During Pandemic Could Reach $1 Million </a:t>
            </a:r>
            <a:r>
              <a:rPr lang="en-US" dirty="0"/>
              <a:t>(Star Tribune Mar. 26, 2020), </a:t>
            </a:r>
            <a:r>
              <a:rPr lang="en-US" dirty="0">
                <a:hlinkClick r:id="rId2"/>
              </a:rPr>
              <a:t>https://www.startribune.com/hennepin-county-weekly-cost-of-housing-homeless-during-pandemic-could-reach-1-million/569128792/</a:t>
            </a:r>
            <a:endParaRPr lang="en-US" dirty="0"/>
          </a:p>
          <a:p>
            <a:endParaRPr lang="en-US" dirty="0"/>
          </a:p>
          <a:p>
            <a:r>
              <a:rPr lang="en-US" dirty="0"/>
              <a:t>K. Smith, </a:t>
            </a:r>
            <a:r>
              <a:rPr lang="en-US" i="1" dirty="0"/>
              <a:t>Minnesota's Homeless Population Reaches Record High Number </a:t>
            </a:r>
            <a:r>
              <a:rPr lang="en-US" dirty="0"/>
              <a:t>(Star Tribune Mar. 21, 2019), </a:t>
            </a:r>
            <a:r>
              <a:rPr lang="en-US" dirty="0">
                <a:hlinkClick r:id="rId3"/>
              </a:rPr>
              <a:t>https://www.startribune.com/minnesota-s-homeless-population-reaches-record-high-number/507437932/</a:t>
            </a:r>
            <a:r>
              <a:rPr lang="en-US" dirty="0"/>
              <a:t>.</a:t>
            </a:r>
          </a:p>
          <a:p>
            <a:endParaRPr lang="en-US" dirty="0"/>
          </a:p>
          <a:p>
            <a:endParaRPr lang="en-US" dirty="0"/>
          </a:p>
        </p:txBody>
      </p:sp>
    </p:spTree>
    <p:extLst>
      <p:ext uri="{BB962C8B-B14F-4D97-AF65-F5344CB8AC3E}">
        <p14:creationId xmlns:p14="http://schemas.microsoft.com/office/powerpoint/2010/main" val="15999568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7932CD-5B09-4F96-84A7-4A5DF73C591E}"/>
              </a:ext>
            </a:extLst>
          </p:cNvPr>
          <p:cNvSpPr>
            <a:spLocks noGrp="1"/>
          </p:cNvSpPr>
          <p:nvPr>
            <p:ph type="title"/>
          </p:nvPr>
        </p:nvSpPr>
        <p:spPr/>
        <p:txBody>
          <a:bodyPr/>
          <a:lstStyle/>
          <a:p>
            <a:r>
              <a:rPr lang="en-US" dirty="0"/>
              <a:t>Homelessness in Minnesota </a:t>
            </a:r>
          </a:p>
        </p:txBody>
      </p:sp>
      <p:sp>
        <p:nvSpPr>
          <p:cNvPr id="3" name="Content Placeholder 2">
            <a:extLst>
              <a:ext uri="{FF2B5EF4-FFF2-40B4-BE49-F238E27FC236}">
                <a16:creationId xmlns:a16="http://schemas.microsoft.com/office/drawing/2014/main" id="{42D64A6D-7B22-436E-B955-6D8AF2120D60}"/>
              </a:ext>
            </a:extLst>
          </p:cNvPr>
          <p:cNvSpPr>
            <a:spLocks noGrp="1"/>
          </p:cNvSpPr>
          <p:nvPr>
            <p:ph sz="quarter" idx="1"/>
          </p:nvPr>
        </p:nvSpPr>
        <p:spPr/>
        <p:txBody>
          <a:bodyPr>
            <a:normAutofit fontScale="77500" lnSpcReduction="20000"/>
          </a:bodyPr>
          <a:lstStyle/>
          <a:p>
            <a:r>
              <a:rPr lang="en-US" dirty="0"/>
              <a:t>During the pandemic, the county costs of housing the homeless has skyrocketed. </a:t>
            </a:r>
          </a:p>
          <a:p>
            <a:endParaRPr lang="en-US" dirty="0"/>
          </a:p>
          <a:p>
            <a:r>
              <a:rPr lang="en-US" dirty="0"/>
              <a:t>D. Chanen, </a:t>
            </a:r>
            <a:r>
              <a:rPr lang="en-US" i="1" dirty="0"/>
              <a:t>Hennepin County Poised to Spend $22 Million on 6 New Sites to Help the Homeless </a:t>
            </a:r>
            <a:r>
              <a:rPr lang="en-US" dirty="0"/>
              <a:t>(Star Tribune Mar. 26, 2020), </a:t>
            </a:r>
            <a:r>
              <a:rPr lang="en-US" dirty="0">
                <a:hlinkClick r:id="rId2"/>
              </a:rPr>
              <a:t>https://www.startribune.com/hennepin-county-poised-to-spend-22-million-on-6-new-sites-to-help-the-homeless/572655742/</a:t>
            </a:r>
            <a:r>
              <a:rPr lang="en-US" dirty="0"/>
              <a:t>.</a:t>
            </a:r>
          </a:p>
          <a:p>
            <a:endParaRPr lang="en-US" dirty="0"/>
          </a:p>
          <a:p>
            <a:r>
              <a:rPr lang="en-US" dirty="0"/>
              <a:t>Attorney representation of tenants increases favorable outcomes for tenants, reduces the risk of homelessness, and reduces government emergency financial assistance and shelter costs.</a:t>
            </a:r>
          </a:p>
          <a:p>
            <a:endParaRPr lang="en-US" dirty="0"/>
          </a:p>
          <a:p>
            <a:r>
              <a:rPr lang="en-US" i="1" dirty="0"/>
              <a:t>Legal Representation in Evictions - Comparative Study </a:t>
            </a:r>
            <a:r>
              <a:rPr lang="en-US" dirty="0"/>
              <a:t>(Mid-Minnesota Legal Aid and Volunteer Lawyers Network Nov. 2018), </a:t>
            </a:r>
            <a:r>
              <a:rPr lang="en-US" dirty="0">
                <a:hlinkClick r:id="rId3"/>
              </a:rPr>
              <a:t>https://www.minnpost.com/wp-content/uploads/2018/11/2018-Eviction-Representation-Results-Study-with-logos.pdf</a:t>
            </a:r>
            <a:r>
              <a:rPr lang="en-US" dirty="0"/>
              <a:t>.</a:t>
            </a:r>
          </a:p>
          <a:p>
            <a:endParaRPr lang="en-US" dirty="0"/>
          </a:p>
        </p:txBody>
      </p:sp>
    </p:spTree>
    <p:extLst>
      <p:ext uri="{BB962C8B-B14F-4D97-AF65-F5344CB8AC3E}">
        <p14:creationId xmlns:p14="http://schemas.microsoft.com/office/powerpoint/2010/main" val="29180640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93FE03-22DB-4436-ADD3-09E7DCC8FD1C}"/>
              </a:ext>
            </a:extLst>
          </p:cNvPr>
          <p:cNvSpPr>
            <a:spLocks noGrp="1"/>
          </p:cNvSpPr>
          <p:nvPr>
            <p:ph type="title"/>
          </p:nvPr>
        </p:nvSpPr>
        <p:spPr/>
        <p:txBody>
          <a:bodyPr/>
          <a:lstStyle/>
          <a:p>
            <a:r>
              <a:rPr lang="en-US" dirty="0"/>
              <a:t>Minnesota Eviction Estimates</a:t>
            </a:r>
          </a:p>
        </p:txBody>
      </p:sp>
      <p:sp>
        <p:nvSpPr>
          <p:cNvPr id="3" name="Content Placeholder 2">
            <a:extLst>
              <a:ext uri="{FF2B5EF4-FFF2-40B4-BE49-F238E27FC236}">
                <a16:creationId xmlns:a16="http://schemas.microsoft.com/office/drawing/2014/main" id="{1748D179-EE43-4A48-ACF6-AADA2204D7F0}"/>
              </a:ext>
            </a:extLst>
          </p:cNvPr>
          <p:cNvSpPr>
            <a:spLocks noGrp="1"/>
          </p:cNvSpPr>
          <p:nvPr>
            <p:ph sz="quarter" idx="1"/>
          </p:nvPr>
        </p:nvSpPr>
        <p:spPr/>
        <p:txBody>
          <a:bodyPr>
            <a:normAutofit fontScale="85000" lnSpcReduction="10000"/>
          </a:bodyPr>
          <a:lstStyle/>
          <a:p>
            <a:r>
              <a:rPr lang="en-US" dirty="0"/>
              <a:t>Stout estimates for Minnesota, surveyed November 11 to 23, 2020:</a:t>
            </a:r>
          </a:p>
          <a:p>
            <a:endParaRPr lang="en-US" dirty="0"/>
          </a:p>
          <a:p>
            <a:r>
              <a:rPr lang="en-US" b="1" i="1" u="sng" dirty="0"/>
              <a:t>92,000-199,000 at risk of eviction</a:t>
            </a:r>
          </a:p>
          <a:p>
            <a:r>
              <a:rPr lang="en-US" dirty="0"/>
              <a:t>$142,000,000-$267,000,000 current rent shortfall</a:t>
            </a:r>
          </a:p>
          <a:p>
            <a:r>
              <a:rPr lang="en-US" b="1" i="1" u="sng" dirty="0"/>
              <a:t>32,100-69,800 potential evictions in January</a:t>
            </a:r>
          </a:p>
          <a:p>
            <a:r>
              <a:rPr lang="en-US" dirty="0"/>
              <a:t>$173,000,000-$330,000,000 January rent shortfall</a:t>
            </a:r>
          </a:p>
          <a:p>
            <a:endParaRPr lang="en-US" dirty="0"/>
          </a:p>
          <a:p>
            <a:r>
              <a:rPr lang="en-US" i="1" dirty="0"/>
              <a:t>Estimation of Households Experiencing Rental Shortfall and Potentially Facing Eviction </a:t>
            </a:r>
            <a:r>
              <a:rPr lang="en-US" dirty="0"/>
              <a:t>(Stout Risius Ross - viewed Jan. 27, 2021)  </a:t>
            </a:r>
            <a:r>
              <a:rPr lang="en-US" dirty="0">
                <a:hlinkClick r:id="rId2"/>
              </a:rPr>
              <a:t>https://app.powerbi.com/view?r=eyJrIjoiNzRhYjg2NzAtMGE1MC00NmNjLTllOTMtYjM2NjFmOTA4ZjMyIiwidCI6Ijc5MGJmNjk2LTE3NDYtNGE4OS1hZjI0LTc4ZGE5Y2RhZGE2MSIsImMiOjN9</a:t>
            </a:r>
            <a:endParaRPr lang="en-US" dirty="0"/>
          </a:p>
          <a:p>
            <a:endParaRPr lang="en-US" dirty="0"/>
          </a:p>
        </p:txBody>
      </p:sp>
    </p:spTree>
    <p:extLst>
      <p:ext uri="{BB962C8B-B14F-4D97-AF65-F5344CB8AC3E}">
        <p14:creationId xmlns:p14="http://schemas.microsoft.com/office/powerpoint/2010/main" val="39832845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2EE87-055C-4246-AC5C-0E7DB4B61C4B}"/>
              </a:ext>
            </a:extLst>
          </p:cNvPr>
          <p:cNvSpPr>
            <a:spLocks noGrp="1"/>
          </p:cNvSpPr>
          <p:nvPr>
            <p:ph type="title"/>
          </p:nvPr>
        </p:nvSpPr>
        <p:spPr/>
        <p:txBody>
          <a:bodyPr/>
          <a:lstStyle/>
          <a:p>
            <a:r>
              <a:rPr lang="en-US" dirty="0"/>
              <a:t>Minnesota Eviction Estimates</a:t>
            </a:r>
          </a:p>
        </p:txBody>
      </p:sp>
      <p:sp>
        <p:nvSpPr>
          <p:cNvPr id="3" name="Content Placeholder 2">
            <a:extLst>
              <a:ext uri="{FF2B5EF4-FFF2-40B4-BE49-F238E27FC236}">
                <a16:creationId xmlns:a16="http://schemas.microsoft.com/office/drawing/2014/main" id="{569569B9-8E9F-4C51-8BCB-E32B1ACC71B6}"/>
              </a:ext>
            </a:extLst>
          </p:cNvPr>
          <p:cNvSpPr>
            <a:spLocks noGrp="1"/>
          </p:cNvSpPr>
          <p:nvPr>
            <p:ph sz="quarter" idx="1"/>
          </p:nvPr>
        </p:nvSpPr>
        <p:spPr/>
        <p:txBody>
          <a:bodyPr>
            <a:normAutofit fontScale="85000" lnSpcReduction="20000"/>
          </a:bodyPr>
          <a:lstStyle/>
          <a:p>
            <a:r>
              <a:rPr lang="en-US" dirty="0"/>
              <a:t>In June 2020, the Aspen Institute estimated nationally, that if the tenant “unemployment rate is 25 percent, 19 million people would be at risk of eviction by September 30, as their unemployment benefits expire, stimulus payments are spent, and savings dwindle; that rises to 23 million if renters’ unemployment rate is 30 percent.” </a:t>
            </a:r>
          </a:p>
          <a:p>
            <a:endParaRPr lang="en-US" dirty="0"/>
          </a:p>
          <a:p>
            <a:r>
              <a:rPr lang="en-US" b="1" i="1" u="sng" dirty="0"/>
              <a:t>It concluded the risk of eviction at 30% renter unemployment for Minnesota on December 31, 2020 would be 281,085 tenants. </a:t>
            </a:r>
          </a:p>
          <a:p>
            <a:endParaRPr lang="en-US" dirty="0"/>
          </a:p>
          <a:p>
            <a:r>
              <a:rPr lang="en-US" dirty="0"/>
              <a:t>K. McKay, Z. Neumann &amp; S. Gilman, </a:t>
            </a:r>
            <a:r>
              <a:rPr lang="en-US" i="1" dirty="0"/>
              <a:t>20 Million Renters Are at Risk of Eviction; Policymakers Must Act Now to Mitigate Widespread Hardship </a:t>
            </a:r>
            <a:r>
              <a:rPr lang="en-US" dirty="0"/>
              <a:t>(The Aspen Institute June 19, 2020)</a:t>
            </a:r>
          </a:p>
          <a:p>
            <a:r>
              <a:rPr lang="en-US" dirty="0">
                <a:hlinkClick r:id="rId2"/>
              </a:rPr>
              <a:t>https://www.aspeninstitute.org/blog-posts/20-million-renters-are-at-risk-of-eviction/</a:t>
            </a:r>
            <a:endParaRPr lang="en-US" dirty="0"/>
          </a:p>
          <a:p>
            <a:endParaRPr lang="en-US" dirty="0"/>
          </a:p>
          <a:p>
            <a:endParaRPr lang="en-US" dirty="0"/>
          </a:p>
        </p:txBody>
      </p:sp>
    </p:spTree>
    <p:extLst>
      <p:ext uri="{BB962C8B-B14F-4D97-AF65-F5344CB8AC3E}">
        <p14:creationId xmlns:p14="http://schemas.microsoft.com/office/powerpoint/2010/main" val="3483465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DA355D-87CD-43FD-A005-876764066F9D}"/>
              </a:ext>
            </a:extLst>
          </p:cNvPr>
          <p:cNvSpPr>
            <a:spLocks noGrp="1"/>
          </p:cNvSpPr>
          <p:nvPr>
            <p:ph type="title"/>
          </p:nvPr>
        </p:nvSpPr>
        <p:spPr/>
        <p:txBody>
          <a:bodyPr/>
          <a:lstStyle/>
          <a:p>
            <a:r>
              <a:rPr lang="en-US" dirty="0"/>
              <a:t>Minnesota Eviction Estimates</a:t>
            </a:r>
          </a:p>
        </p:txBody>
      </p:sp>
      <p:sp>
        <p:nvSpPr>
          <p:cNvPr id="3" name="Content Placeholder 2">
            <a:extLst>
              <a:ext uri="{FF2B5EF4-FFF2-40B4-BE49-F238E27FC236}">
                <a16:creationId xmlns:a16="http://schemas.microsoft.com/office/drawing/2014/main" id="{6D37CEAA-8263-4B61-9A35-151F075A142B}"/>
              </a:ext>
            </a:extLst>
          </p:cNvPr>
          <p:cNvSpPr>
            <a:spLocks noGrp="1"/>
          </p:cNvSpPr>
          <p:nvPr>
            <p:ph sz="quarter" idx="1"/>
          </p:nvPr>
        </p:nvSpPr>
        <p:spPr>
          <a:xfrm>
            <a:off x="301752" y="1600200"/>
            <a:ext cx="8503920" cy="4572000"/>
          </a:xfrm>
        </p:spPr>
        <p:txBody>
          <a:bodyPr>
            <a:noAutofit/>
          </a:bodyPr>
          <a:lstStyle/>
          <a:p>
            <a:r>
              <a:rPr lang="en-US" sz="1600" dirty="0"/>
              <a:t>While the national estimates of eviction in Minnesota might be high, the high unemployment rate among tenants, high rent burden, and limited financial assistance indicate that the eviction numbers will be considerably higher than before the pandemic.</a:t>
            </a:r>
          </a:p>
          <a:p>
            <a:endParaRPr lang="en-US" sz="1600" dirty="0"/>
          </a:p>
          <a:p>
            <a:r>
              <a:rPr lang="en-US" sz="1600" b="1" i="1" u="sng" dirty="0"/>
              <a:t>Remember the Census data. </a:t>
            </a:r>
          </a:p>
          <a:p>
            <a:endParaRPr lang="en-US" sz="1600" dirty="0"/>
          </a:p>
          <a:p>
            <a:pPr lvl="0">
              <a:spcBef>
                <a:spcPts val="320"/>
              </a:spcBef>
              <a:buSzPts val="1360"/>
            </a:pPr>
            <a:r>
              <a:rPr lang="en-US" sz="1600" dirty="0"/>
              <a:t>Out of 608,418 adult tenants estimated by the Census, it estimated:</a:t>
            </a:r>
          </a:p>
          <a:p>
            <a:pPr lvl="0">
              <a:spcBef>
                <a:spcPts val="320"/>
              </a:spcBef>
              <a:buSzPts val="1360"/>
            </a:pPr>
            <a:endParaRPr lang="en-US" sz="1600" dirty="0"/>
          </a:p>
          <a:p>
            <a:pPr lvl="0">
              <a:spcBef>
                <a:spcPts val="320"/>
              </a:spcBef>
              <a:buSzPts val="1360"/>
            </a:pPr>
            <a:r>
              <a:rPr lang="en-US" sz="1600" b="1" i="1" dirty="0"/>
              <a:t>•69,988 (11.5%) were not currently caught up on rent payments,</a:t>
            </a:r>
          </a:p>
          <a:p>
            <a:pPr lvl="0">
              <a:spcBef>
                <a:spcPts val="320"/>
              </a:spcBef>
              <a:buSzPts val="1360"/>
            </a:pPr>
            <a:r>
              <a:rPr lang="en-US" sz="1600" b="1" i="1" dirty="0"/>
              <a:t>•217,481 (35.7%) were unemployed, </a:t>
            </a:r>
          </a:p>
          <a:p>
            <a:pPr lvl="0">
              <a:spcBef>
                <a:spcPts val="320"/>
              </a:spcBef>
              <a:buSzPts val="1360"/>
            </a:pPr>
            <a:r>
              <a:rPr lang="en-US" sz="1600" b="1" i="1" dirty="0"/>
              <a:t>•378,127 (62.1%) experienced the loss of employment income of a household member, </a:t>
            </a:r>
          </a:p>
          <a:p>
            <a:pPr lvl="0">
              <a:spcBef>
                <a:spcPts val="320"/>
              </a:spcBef>
              <a:buSzPts val="1360"/>
            </a:pPr>
            <a:r>
              <a:rPr lang="en-US" sz="1600" b="1" i="1" dirty="0"/>
              <a:t>•115,177 (19.7%) had no or slight confidence in the ability to make the next month's payment, and</a:t>
            </a:r>
          </a:p>
          <a:p>
            <a:pPr lvl="0">
              <a:spcBef>
                <a:spcPts val="320"/>
              </a:spcBef>
              <a:buSzPts val="1360"/>
            </a:pPr>
            <a:r>
              <a:rPr lang="en-US" sz="1600" b="1" i="1" dirty="0"/>
              <a:t>•24,155 (34.5%) very likely or somewhat likely to leave home due to eviction in next two months.</a:t>
            </a:r>
          </a:p>
          <a:p>
            <a:endParaRPr lang="en-US" sz="1600" dirty="0"/>
          </a:p>
          <a:p>
            <a:r>
              <a:rPr lang="en-US" sz="1600" dirty="0"/>
              <a:t>Compare this with </a:t>
            </a:r>
            <a:r>
              <a:rPr lang="en-US" sz="1600" b="1" i="1" u="sng" dirty="0"/>
              <a:t>16,000 </a:t>
            </a:r>
            <a:r>
              <a:rPr lang="en-US" sz="1600" dirty="0"/>
              <a:t>eviction court actions in 2017.</a:t>
            </a:r>
          </a:p>
          <a:p>
            <a:endParaRPr lang="en-US" sz="1600" dirty="0"/>
          </a:p>
        </p:txBody>
      </p:sp>
    </p:spTree>
    <p:extLst>
      <p:ext uri="{BB962C8B-B14F-4D97-AF65-F5344CB8AC3E}">
        <p14:creationId xmlns:p14="http://schemas.microsoft.com/office/powerpoint/2010/main" val="34052245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CCE3CB-41D1-47EF-B996-DCB65E0A9CD0}"/>
              </a:ext>
            </a:extLst>
          </p:cNvPr>
          <p:cNvSpPr>
            <a:spLocks noGrp="1"/>
          </p:cNvSpPr>
          <p:nvPr>
            <p:ph type="title"/>
          </p:nvPr>
        </p:nvSpPr>
        <p:spPr/>
        <p:txBody>
          <a:bodyPr/>
          <a:lstStyle/>
          <a:p>
            <a:r>
              <a:rPr lang="en-US" dirty="0"/>
              <a:t>State Eviction Suspensions</a:t>
            </a:r>
          </a:p>
        </p:txBody>
      </p:sp>
      <p:sp>
        <p:nvSpPr>
          <p:cNvPr id="3" name="Content Placeholder 2">
            <a:extLst>
              <a:ext uri="{FF2B5EF4-FFF2-40B4-BE49-F238E27FC236}">
                <a16:creationId xmlns:a16="http://schemas.microsoft.com/office/drawing/2014/main" id="{EDAC7096-2D5A-46B9-B491-1603643BC5BE}"/>
              </a:ext>
            </a:extLst>
          </p:cNvPr>
          <p:cNvSpPr>
            <a:spLocks noGrp="1"/>
          </p:cNvSpPr>
          <p:nvPr>
            <p:ph sz="quarter" idx="1"/>
          </p:nvPr>
        </p:nvSpPr>
        <p:spPr/>
        <p:txBody>
          <a:bodyPr>
            <a:normAutofit fontScale="92500" lnSpcReduction="20000"/>
          </a:bodyPr>
          <a:lstStyle/>
          <a:p>
            <a:r>
              <a:rPr lang="en-US" dirty="0"/>
              <a:t>Some states have suspended some evictions. More states let their suspensions expire, or never had one.</a:t>
            </a:r>
          </a:p>
          <a:p>
            <a:endParaRPr lang="en-US" dirty="0"/>
          </a:p>
          <a:p>
            <a:r>
              <a:rPr lang="en-US" dirty="0"/>
              <a:t>E. Benfer, </a:t>
            </a:r>
            <a:r>
              <a:rPr lang="en-US" i="1" dirty="0"/>
              <a:t>COVID-19 Eviction Moratoria: Federal (CDC), State, Commonwealth, and Territory </a:t>
            </a:r>
            <a:r>
              <a:rPr lang="en-US" dirty="0"/>
              <a:t>(viewed Jan. 12, 2121)</a:t>
            </a:r>
          </a:p>
          <a:p>
            <a:r>
              <a:rPr lang="en-US" dirty="0">
                <a:hlinkClick r:id="rId2"/>
              </a:rPr>
              <a:t>https://docs.google.com/spreadsheets/u/1/d/e/2PACX-1vTH8dUIbfnt3X52TrY3dEHQCAm60e5nqo0Rn1rNCf15dPGeXxM9QN9UdxUfEjxwvfTKzbCbZxJMdR7X/pubhtml</a:t>
            </a:r>
            <a:endParaRPr lang="en-US" dirty="0"/>
          </a:p>
          <a:p>
            <a:endParaRPr lang="en-US" dirty="0"/>
          </a:p>
          <a:p>
            <a:r>
              <a:rPr lang="en-US" i="1" dirty="0"/>
              <a:t>COVID-19 Housing Policy Scorecard </a:t>
            </a:r>
            <a:r>
              <a:rPr lang="en-US" dirty="0"/>
              <a:t>(Eviction Lab - viewed Jan. 12, 2121)</a:t>
            </a:r>
          </a:p>
          <a:p>
            <a:r>
              <a:rPr lang="en-US" u="sng" dirty="0">
                <a:hlinkClick r:id="rId3"/>
              </a:rPr>
              <a:t>https://evictionlab.org/covid-policy-scorecard/</a:t>
            </a:r>
            <a:endParaRPr lang="en-US" dirty="0">
              <a:hlinkClick r:id="rId3"/>
            </a:endParaRPr>
          </a:p>
          <a:p>
            <a:endParaRPr lang="en-US" dirty="0"/>
          </a:p>
          <a:p>
            <a:endParaRPr lang="en-US" dirty="0"/>
          </a:p>
        </p:txBody>
      </p:sp>
    </p:spTree>
    <p:extLst>
      <p:ext uri="{BB962C8B-B14F-4D97-AF65-F5344CB8AC3E}">
        <p14:creationId xmlns:p14="http://schemas.microsoft.com/office/powerpoint/2010/main" val="5260779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C1F8E-CCFC-4212-9BA4-B7F6E8E2C36D}"/>
              </a:ext>
            </a:extLst>
          </p:cNvPr>
          <p:cNvSpPr>
            <a:spLocks noGrp="1"/>
          </p:cNvSpPr>
          <p:nvPr>
            <p:ph type="title"/>
          </p:nvPr>
        </p:nvSpPr>
        <p:spPr/>
        <p:txBody>
          <a:bodyPr/>
          <a:lstStyle/>
          <a:p>
            <a:r>
              <a:rPr lang="en-US" dirty="0"/>
              <a:t>Minnesota Eviction Estimates</a:t>
            </a:r>
          </a:p>
        </p:txBody>
      </p:sp>
      <p:sp>
        <p:nvSpPr>
          <p:cNvPr id="3" name="Content Placeholder 2">
            <a:extLst>
              <a:ext uri="{FF2B5EF4-FFF2-40B4-BE49-F238E27FC236}">
                <a16:creationId xmlns:a16="http://schemas.microsoft.com/office/drawing/2014/main" id="{213990BF-F66C-4082-8E76-610DB45E9BDA}"/>
              </a:ext>
            </a:extLst>
          </p:cNvPr>
          <p:cNvSpPr>
            <a:spLocks noGrp="1"/>
          </p:cNvSpPr>
          <p:nvPr>
            <p:ph sz="quarter" idx="1"/>
          </p:nvPr>
        </p:nvSpPr>
        <p:spPr/>
        <p:txBody>
          <a:bodyPr>
            <a:normAutofit fontScale="62500" lnSpcReduction="20000"/>
          </a:bodyPr>
          <a:lstStyle/>
          <a:p>
            <a:r>
              <a:rPr lang="en-US" sz="2800" dirty="0"/>
              <a:t>When I managed the housing unit of Mid-Minnesota Legal Aid covering Hennepin County, I regularly handled 300 cases a year, but most of those were advice cases. At my high point of my work as a staff attorney, I went to court three to five times a week and handled one to two trials a month. </a:t>
            </a:r>
          </a:p>
          <a:p>
            <a:endParaRPr lang="en-US" sz="2800" dirty="0"/>
          </a:p>
          <a:p>
            <a:r>
              <a:rPr lang="en-US" dirty="0"/>
              <a:t>A very conservative estimate of the number of evictions for the first month when nonpayment of rent evictions start is possibly over ten times the pre-pandemic monthly number, or:</a:t>
            </a:r>
          </a:p>
          <a:p>
            <a:endParaRPr lang="en-US" dirty="0"/>
          </a:p>
          <a:p>
            <a:pPr marL="457200" indent="-457200">
              <a:buFont typeface="Arial" panose="020B0604020202020204" pitchFamily="34" charset="0"/>
              <a:buChar char="•"/>
            </a:pPr>
            <a:r>
              <a:rPr lang="en-US" b="1" i="1" u="sng" dirty="0"/>
              <a:t>13,330 eviction court actions statewide, </a:t>
            </a:r>
          </a:p>
          <a:p>
            <a:pPr marL="457200" indent="-457200">
              <a:buFont typeface="Arial" panose="020B0604020202020204" pitchFamily="34" charset="0"/>
              <a:buChar char="•"/>
            </a:pPr>
            <a:r>
              <a:rPr lang="en-US" b="1" i="1" u="sng" dirty="0"/>
              <a:t>5,000 in Hennepin County, </a:t>
            </a:r>
          </a:p>
          <a:p>
            <a:pPr marL="457200" indent="-457200">
              <a:buFont typeface="Arial" panose="020B0604020202020204" pitchFamily="34" charset="0"/>
              <a:buChar char="•"/>
            </a:pPr>
            <a:r>
              <a:rPr lang="en-US" b="1" i="1" u="sng" dirty="0"/>
              <a:t>720 in Anoka County, </a:t>
            </a:r>
          </a:p>
          <a:p>
            <a:pPr marL="457200" indent="-457200">
              <a:buFont typeface="Arial" panose="020B0604020202020204" pitchFamily="34" charset="0"/>
              <a:buChar char="•"/>
            </a:pPr>
            <a:r>
              <a:rPr lang="en-US" b="1" i="1" u="sng" dirty="0"/>
              <a:t>880 in the Third District, with 310 in Olmsted County, 100 each in Winona and Mower Counties, and 90 in Steele County, and </a:t>
            </a:r>
          </a:p>
          <a:p>
            <a:pPr marL="457200" indent="-457200">
              <a:buFont typeface="Arial" panose="020B0604020202020204" pitchFamily="34" charset="0"/>
              <a:buChar char="•"/>
            </a:pPr>
            <a:r>
              <a:rPr lang="en-US" b="1" i="1" u="sng" dirty="0"/>
              <a:t>480 in the Ninth District, with 120 in Crow Wing County, 80 each in Beltrami and Itasca Counties, and 60 Polk County.</a:t>
            </a:r>
          </a:p>
          <a:p>
            <a:endParaRPr lang="en-US" b="1" i="1" u="sng" dirty="0"/>
          </a:p>
          <a:p>
            <a:r>
              <a:rPr lang="en-US" b="1" i="1" u="sng" dirty="0"/>
              <a:t>These evictions would overwhelm the legal services housing attorneys and the courts.</a:t>
            </a:r>
            <a:endParaRPr lang="en-US" dirty="0"/>
          </a:p>
          <a:p>
            <a:endParaRPr lang="en-US" sz="2800" dirty="0"/>
          </a:p>
        </p:txBody>
      </p:sp>
    </p:spTree>
    <p:extLst>
      <p:ext uri="{BB962C8B-B14F-4D97-AF65-F5344CB8AC3E}">
        <p14:creationId xmlns:p14="http://schemas.microsoft.com/office/powerpoint/2010/main" val="77776089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A4E29-A26A-4C8A-8C57-FAAA2571D58C}"/>
              </a:ext>
            </a:extLst>
          </p:cNvPr>
          <p:cNvSpPr>
            <a:spLocks noGrp="1"/>
          </p:cNvSpPr>
          <p:nvPr>
            <p:ph type="title"/>
          </p:nvPr>
        </p:nvSpPr>
        <p:spPr>
          <a:xfrm>
            <a:off x="301752" y="228600"/>
            <a:ext cx="8534400" cy="914400"/>
          </a:xfrm>
        </p:spPr>
        <p:txBody>
          <a:bodyPr>
            <a:normAutofit fontScale="90000"/>
          </a:bodyPr>
          <a:lstStyle/>
          <a:p>
            <a:r>
              <a:rPr lang="en-US" dirty="0"/>
              <a:t>Health Impact of Evictions </a:t>
            </a:r>
            <a:br>
              <a:rPr lang="en-US" dirty="0"/>
            </a:br>
            <a:r>
              <a:rPr lang="en-US" dirty="0"/>
              <a:t>During the Pandemic</a:t>
            </a:r>
          </a:p>
        </p:txBody>
      </p:sp>
      <p:sp>
        <p:nvSpPr>
          <p:cNvPr id="3" name="Content Placeholder 2">
            <a:extLst>
              <a:ext uri="{FF2B5EF4-FFF2-40B4-BE49-F238E27FC236}">
                <a16:creationId xmlns:a16="http://schemas.microsoft.com/office/drawing/2014/main" id="{252F7C9D-C5C9-413D-A05C-9154C96C166B}"/>
              </a:ext>
            </a:extLst>
          </p:cNvPr>
          <p:cNvSpPr>
            <a:spLocks noGrp="1"/>
          </p:cNvSpPr>
          <p:nvPr>
            <p:ph sz="quarter" idx="1"/>
          </p:nvPr>
        </p:nvSpPr>
        <p:spPr/>
        <p:txBody>
          <a:bodyPr>
            <a:normAutofit fontScale="70000" lnSpcReduction="20000"/>
          </a:bodyPr>
          <a:lstStyle/>
          <a:p>
            <a:r>
              <a:rPr lang="en-US" dirty="0"/>
              <a:t>One study concluded: “Our model predicts that even for lower eviction rates that don’t dramatically change the population-level epidemic burden, the individual risk of infection was always substantially higher for those who experienced eviction, or who merged households with those who did.... However, the increased risk of infection was not only felt by those who doubled-up: for individuals who were neither evicted nor merged households with those who did, the risk of infection relative the counterfactual scenario of no evictions was 1.05 for an eviction rate of 0.25%/month and 1.5 for 2.0% evictions per month.... This increased risk highlights the spillover effects of evictions on the wider epidemic in a city.”</a:t>
            </a:r>
          </a:p>
          <a:p>
            <a:endParaRPr lang="en-US" dirty="0"/>
          </a:p>
          <a:p>
            <a:r>
              <a:rPr lang="en-US" dirty="0"/>
              <a:t>J. Sheen, A. Nande, E. Walters, B. Adlam, A. Gheorghe, J. Shinnick, M. Tejeda, A. Greenlee, D. Schneider, A. Hill &amp; M. Levy, </a:t>
            </a:r>
            <a:r>
              <a:rPr lang="en-US" i="1" dirty="0"/>
              <a:t>The Effect of Eviction Moratoriums on the Transmission of SARS-CoV-2</a:t>
            </a:r>
            <a:r>
              <a:rPr lang="en-US" dirty="0"/>
              <a:t> at 4 (Johns Hopkins University Institute for Computational Medicine and University of Pennsylvania Perelman School of Medicine)</a:t>
            </a:r>
          </a:p>
          <a:p>
            <a:r>
              <a:rPr lang="fr-FR" dirty="0"/>
              <a:t>Abstract - </a:t>
            </a:r>
            <a:r>
              <a:rPr lang="fr-FR" dirty="0">
                <a:hlinkClick r:id="rId2"/>
              </a:rPr>
              <a:t>https://www.medrxiv.org/content/10.1101/2020.10.27.20220897v1</a:t>
            </a:r>
            <a:endParaRPr lang="fr-FR" dirty="0"/>
          </a:p>
          <a:p>
            <a:r>
              <a:rPr lang="en-US" dirty="0"/>
              <a:t>Study - </a:t>
            </a:r>
            <a:r>
              <a:rPr lang="en-US" dirty="0">
                <a:hlinkClick r:id="rId3"/>
              </a:rPr>
              <a:t>https://www.medrxiv.org/content/10.1101/2020.10.27.20220897v1.full.pdf</a:t>
            </a:r>
            <a:endParaRPr lang="en-US" dirty="0"/>
          </a:p>
          <a:p>
            <a:endParaRPr lang="en-US" dirty="0"/>
          </a:p>
        </p:txBody>
      </p:sp>
    </p:spTree>
    <p:extLst>
      <p:ext uri="{BB962C8B-B14F-4D97-AF65-F5344CB8AC3E}">
        <p14:creationId xmlns:p14="http://schemas.microsoft.com/office/powerpoint/2010/main" val="26378477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D7E2C-625D-4D5C-AD9E-920C9EB24645}"/>
              </a:ext>
            </a:extLst>
          </p:cNvPr>
          <p:cNvSpPr>
            <a:spLocks noGrp="1"/>
          </p:cNvSpPr>
          <p:nvPr>
            <p:ph type="title"/>
          </p:nvPr>
        </p:nvSpPr>
        <p:spPr>
          <a:xfrm>
            <a:off x="301752" y="228600"/>
            <a:ext cx="8534400" cy="914400"/>
          </a:xfrm>
        </p:spPr>
        <p:txBody>
          <a:bodyPr>
            <a:normAutofit fontScale="90000"/>
          </a:bodyPr>
          <a:lstStyle/>
          <a:p>
            <a:r>
              <a:rPr lang="en-US" dirty="0"/>
              <a:t>Health Impact of Evictions </a:t>
            </a:r>
            <a:br>
              <a:rPr lang="en-US" dirty="0"/>
            </a:br>
            <a:r>
              <a:rPr lang="en-US" dirty="0"/>
              <a:t>During the Pandemic</a:t>
            </a:r>
          </a:p>
        </p:txBody>
      </p:sp>
      <p:sp>
        <p:nvSpPr>
          <p:cNvPr id="3" name="Content Placeholder 2">
            <a:extLst>
              <a:ext uri="{FF2B5EF4-FFF2-40B4-BE49-F238E27FC236}">
                <a16:creationId xmlns:a16="http://schemas.microsoft.com/office/drawing/2014/main" id="{8C647F69-0AE0-44E2-895D-97E26DF2B2E7}"/>
              </a:ext>
            </a:extLst>
          </p:cNvPr>
          <p:cNvSpPr>
            <a:spLocks noGrp="1"/>
          </p:cNvSpPr>
          <p:nvPr>
            <p:ph sz="quarter" idx="1"/>
          </p:nvPr>
        </p:nvSpPr>
        <p:spPr/>
        <p:txBody>
          <a:bodyPr>
            <a:normAutofit fontScale="77500" lnSpcReduction="20000"/>
          </a:bodyPr>
          <a:lstStyle/>
          <a:p>
            <a:r>
              <a:rPr lang="en-US" dirty="0"/>
              <a:t>One on the study authors described it at a recorded seminar on September 8, 2020. The modeling study from the Johns Hopkins University Institute for Computational Medicine and University of Pennsylvania Perelman School of Medicine found that when tenants are evicted, they often move in with other family members, increasing the size of households and the chance for viral transmission, and concluding that policies to stem evictions are a warranted and important component of COVID-19 control. The model did not include the effect of homelessness in shelters and encampments.</a:t>
            </a:r>
          </a:p>
          <a:p>
            <a:endParaRPr lang="en-US" dirty="0"/>
          </a:p>
          <a:p>
            <a:r>
              <a:rPr lang="en-US" dirty="0"/>
              <a:t>M. Levy, </a:t>
            </a:r>
            <a:r>
              <a:rPr lang="en-US" i="1" dirty="0"/>
              <a:t>Evictions and the Spread of Coronavirus</a:t>
            </a:r>
            <a:r>
              <a:rPr lang="en-US" dirty="0"/>
              <a:t>, in Coronavirus and Housing/Homelessness (National Low Income Housing Coalition Sep. 8, 2020)</a:t>
            </a:r>
          </a:p>
          <a:p>
            <a:r>
              <a:rPr lang="en-US" dirty="0"/>
              <a:t>Slides 16-20</a:t>
            </a:r>
          </a:p>
          <a:p>
            <a:r>
              <a:rPr lang="en-US" dirty="0"/>
              <a:t>Recording at 29:20-42:10</a:t>
            </a:r>
          </a:p>
          <a:p>
            <a:r>
              <a:rPr lang="en-US" dirty="0">
                <a:hlinkClick r:id="rId2"/>
              </a:rPr>
              <a:t>https://nlihc.org/resource/recording-available-nlihcs-september-8-national-call-coronavirus-disasters-housing-and</a:t>
            </a:r>
            <a:endParaRPr lang="en-US" dirty="0"/>
          </a:p>
          <a:p>
            <a:endParaRPr lang="en-US" dirty="0"/>
          </a:p>
          <a:p>
            <a:endParaRPr lang="en-US" dirty="0"/>
          </a:p>
        </p:txBody>
      </p:sp>
    </p:spTree>
    <p:extLst>
      <p:ext uri="{BB962C8B-B14F-4D97-AF65-F5344CB8AC3E}">
        <p14:creationId xmlns:p14="http://schemas.microsoft.com/office/powerpoint/2010/main" val="41797221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95314E-0DE6-4361-B4C7-26D08A12914A}"/>
              </a:ext>
            </a:extLst>
          </p:cNvPr>
          <p:cNvSpPr>
            <a:spLocks noGrp="1"/>
          </p:cNvSpPr>
          <p:nvPr>
            <p:ph type="title"/>
          </p:nvPr>
        </p:nvSpPr>
        <p:spPr>
          <a:xfrm>
            <a:off x="301752" y="228600"/>
            <a:ext cx="8534400" cy="914400"/>
          </a:xfrm>
        </p:spPr>
        <p:txBody>
          <a:bodyPr>
            <a:normAutofit fontScale="90000"/>
          </a:bodyPr>
          <a:lstStyle/>
          <a:p>
            <a:r>
              <a:rPr lang="en-US" dirty="0"/>
              <a:t>Health Impact of Evictions </a:t>
            </a:r>
            <a:br>
              <a:rPr lang="en-US" dirty="0"/>
            </a:br>
            <a:r>
              <a:rPr lang="en-US" dirty="0"/>
              <a:t>During the Pandemic </a:t>
            </a:r>
          </a:p>
        </p:txBody>
      </p:sp>
      <p:sp>
        <p:nvSpPr>
          <p:cNvPr id="3" name="Content Placeholder 2">
            <a:extLst>
              <a:ext uri="{FF2B5EF4-FFF2-40B4-BE49-F238E27FC236}">
                <a16:creationId xmlns:a16="http://schemas.microsoft.com/office/drawing/2014/main" id="{4A8D4437-3F9A-4AEF-8545-08B362742273}"/>
              </a:ext>
            </a:extLst>
          </p:cNvPr>
          <p:cNvSpPr>
            <a:spLocks noGrp="1"/>
          </p:cNvSpPr>
          <p:nvPr>
            <p:ph sz="quarter" idx="1"/>
          </p:nvPr>
        </p:nvSpPr>
        <p:spPr/>
        <p:txBody>
          <a:bodyPr>
            <a:normAutofit fontScale="77500" lnSpcReduction="20000"/>
          </a:bodyPr>
          <a:lstStyle/>
          <a:p>
            <a:r>
              <a:rPr lang="en-US" dirty="0"/>
              <a:t>Another study found a connection between eviction and health outcomes, and concludes that eviction prevention, through moratoria and other supportive measures, is a key component of a pandemic control strategy to mitigate COVID-19 spread and death. </a:t>
            </a:r>
          </a:p>
          <a:p>
            <a:endParaRPr lang="en-US" dirty="0"/>
          </a:p>
          <a:p>
            <a:r>
              <a:rPr lang="en-US" dirty="0"/>
              <a:t>E. Benfer, D. Vlahov, M. Long, E. Walker-Wells, J. Pottenger, G. Gonsalves, &amp; D. Keene, </a:t>
            </a:r>
            <a:r>
              <a:rPr lang="en-US" i="1" dirty="0"/>
              <a:t>Pandemic Housing Policy: Examining the Relationship Among Eviction, Housing Instability, Health Inequity, and COVID-19 Transmission </a:t>
            </a:r>
            <a:r>
              <a:rPr lang="en-US" dirty="0"/>
              <a:t>(November 2020). The authors include professors from Wake Forest University School of Law, Yale University Law School, School of Public Health and School of Nursing, and </a:t>
            </a:r>
          </a:p>
          <a:p>
            <a:r>
              <a:rPr lang="en-US" dirty="0"/>
              <a:t>Columbia University Mailman School of Public Health, to be published in the Journal of Urban Health.</a:t>
            </a:r>
          </a:p>
          <a:p>
            <a:r>
              <a:rPr lang="en-US" dirty="0">
                <a:hlinkClick r:id="rId2"/>
              </a:rPr>
              <a:t>https://ssrn.com/abstract=3736457</a:t>
            </a:r>
          </a:p>
          <a:p>
            <a:endParaRPr lang="en-US" dirty="0"/>
          </a:p>
        </p:txBody>
      </p:sp>
    </p:spTree>
    <p:extLst>
      <p:ext uri="{BB962C8B-B14F-4D97-AF65-F5344CB8AC3E}">
        <p14:creationId xmlns:p14="http://schemas.microsoft.com/office/powerpoint/2010/main" val="16832691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76372B-CBE3-453D-8015-A131DD33A347}"/>
              </a:ext>
            </a:extLst>
          </p:cNvPr>
          <p:cNvSpPr>
            <a:spLocks noGrp="1"/>
          </p:cNvSpPr>
          <p:nvPr>
            <p:ph type="title"/>
          </p:nvPr>
        </p:nvSpPr>
        <p:spPr>
          <a:xfrm>
            <a:off x="301752" y="228600"/>
            <a:ext cx="8534400" cy="914400"/>
          </a:xfrm>
        </p:spPr>
        <p:txBody>
          <a:bodyPr>
            <a:normAutofit fontScale="90000"/>
          </a:bodyPr>
          <a:lstStyle/>
          <a:p>
            <a:r>
              <a:rPr lang="en-US" dirty="0"/>
              <a:t>Health Impact of Evictions </a:t>
            </a:r>
            <a:br>
              <a:rPr lang="en-US" dirty="0"/>
            </a:br>
            <a:r>
              <a:rPr lang="en-US" dirty="0"/>
              <a:t>During the Pandemic </a:t>
            </a:r>
          </a:p>
        </p:txBody>
      </p:sp>
      <p:sp>
        <p:nvSpPr>
          <p:cNvPr id="3" name="Content Placeholder 2">
            <a:extLst>
              <a:ext uri="{FF2B5EF4-FFF2-40B4-BE49-F238E27FC236}">
                <a16:creationId xmlns:a16="http://schemas.microsoft.com/office/drawing/2014/main" id="{D4BF6A43-336E-47AA-837F-AC2FEF4D9DDE}"/>
              </a:ext>
            </a:extLst>
          </p:cNvPr>
          <p:cNvSpPr>
            <a:spLocks noGrp="1"/>
          </p:cNvSpPr>
          <p:nvPr>
            <p:ph sz="quarter" idx="1"/>
          </p:nvPr>
        </p:nvSpPr>
        <p:spPr/>
        <p:txBody>
          <a:bodyPr>
            <a:normAutofit fontScale="77500" lnSpcReduction="20000"/>
          </a:bodyPr>
          <a:lstStyle/>
          <a:p>
            <a:r>
              <a:rPr lang="en-US" dirty="0"/>
              <a:t>Yet another study tested whether lifting eviction moratoriums was associated with COVID-19 incidence and mortality. It concluded that “[l]ifting eviction moratoriums was associated with significant increases in COVID-19 incidence and mortality in U.S. states, supporting the public health rationale for use of eviction moratoriums to prevent the spread of COVID-19. Lifting moratoriums amounted to an estimated 433,700 excess cases and 10,700 excess deaths during the study period (March 13-September 3).” </a:t>
            </a:r>
          </a:p>
          <a:p>
            <a:endParaRPr lang="en-US" dirty="0"/>
          </a:p>
          <a:p>
            <a:r>
              <a:rPr lang="en-US" dirty="0"/>
              <a:t>K. Leifheit, S. Linton, J. Raifman, G. Schwartz, E. Benfer, F. Zimmerman, &amp; C. Pollack, </a:t>
            </a:r>
            <a:r>
              <a:rPr lang="en-US" i="1" dirty="0"/>
              <a:t>Expiring Eviction Moratoriums and COVID-19 Incidence and Mortality </a:t>
            </a:r>
            <a:r>
              <a:rPr lang="en-US" dirty="0"/>
              <a:t>Abstract (November 30, 2020). The authors include professors from University of California, Los Angeles (UCLA), Johns Hopkins University Bloomberg School of Public Health, </a:t>
            </a:r>
          </a:p>
          <a:p>
            <a:r>
              <a:rPr lang="en-US" dirty="0"/>
              <a:t>Boston University, University of California, San Francisco (UCSF) Institute for Health Policy Studies, and Wake Forest University School of Law. </a:t>
            </a:r>
          </a:p>
          <a:p>
            <a:r>
              <a:rPr lang="en-US" dirty="0">
                <a:hlinkClick r:id="rId2"/>
              </a:rPr>
              <a:t>https://ssrn.com/abstract=3739576</a:t>
            </a:r>
          </a:p>
          <a:p>
            <a:endParaRPr lang="en-US" dirty="0"/>
          </a:p>
        </p:txBody>
      </p:sp>
    </p:spTree>
    <p:extLst>
      <p:ext uri="{BB962C8B-B14F-4D97-AF65-F5344CB8AC3E}">
        <p14:creationId xmlns:p14="http://schemas.microsoft.com/office/powerpoint/2010/main" val="38681462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B6034-6DD6-4DF7-9C40-9DE4C992C1FE}"/>
              </a:ext>
            </a:extLst>
          </p:cNvPr>
          <p:cNvSpPr>
            <a:spLocks noGrp="1"/>
          </p:cNvSpPr>
          <p:nvPr>
            <p:ph type="title"/>
          </p:nvPr>
        </p:nvSpPr>
        <p:spPr>
          <a:xfrm>
            <a:off x="301752" y="228600"/>
            <a:ext cx="8534400" cy="914400"/>
          </a:xfrm>
        </p:spPr>
        <p:txBody>
          <a:bodyPr>
            <a:normAutofit fontScale="90000"/>
          </a:bodyPr>
          <a:lstStyle/>
          <a:p>
            <a:r>
              <a:rPr lang="en-US" dirty="0"/>
              <a:t>Health Impact of Evictions </a:t>
            </a:r>
            <a:br>
              <a:rPr lang="en-US" dirty="0"/>
            </a:br>
            <a:r>
              <a:rPr lang="en-US" dirty="0"/>
              <a:t>During the Pandemic </a:t>
            </a:r>
          </a:p>
        </p:txBody>
      </p:sp>
      <p:sp>
        <p:nvSpPr>
          <p:cNvPr id="3" name="Content Placeholder 2">
            <a:extLst>
              <a:ext uri="{FF2B5EF4-FFF2-40B4-BE49-F238E27FC236}">
                <a16:creationId xmlns:a16="http://schemas.microsoft.com/office/drawing/2014/main" id="{E90C2EDD-AD43-4FAC-AE13-EBE76DB16625}"/>
              </a:ext>
            </a:extLst>
          </p:cNvPr>
          <p:cNvSpPr>
            <a:spLocks noGrp="1"/>
          </p:cNvSpPr>
          <p:nvPr>
            <p:ph sz="quarter" idx="1"/>
          </p:nvPr>
        </p:nvSpPr>
        <p:spPr/>
        <p:txBody>
          <a:bodyPr/>
          <a:lstStyle/>
          <a:p>
            <a:r>
              <a:rPr lang="en-US" dirty="0"/>
              <a:t>The study included a table of estimated infections and deaths in states that ended their eviction suspensions. Texas topped the list with estimates of 148,530 infections and 4,456 deaths. </a:t>
            </a:r>
            <a:r>
              <a:rPr lang="en-US" i="1" dirty="0"/>
              <a:t>Id. </a:t>
            </a:r>
            <a:r>
              <a:rPr lang="en-US" dirty="0"/>
              <a:t>at 14. </a:t>
            </a:r>
          </a:p>
          <a:p>
            <a:endParaRPr lang="en-US" dirty="0"/>
          </a:p>
          <a:p>
            <a:r>
              <a:rPr lang="en-US" dirty="0"/>
              <a:t>Comparing states with populations similar to Minnesota can suggest the number of infections and deaths that were prevented by maintaining Executive Order 20-79 and its predecessors. </a:t>
            </a:r>
          </a:p>
          <a:p>
            <a:endParaRPr lang="en-US" dirty="0"/>
          </a:p>
        </p:txBody>
      </p:sp>
    </p:spTree>
    <p:extLst>
      <p:ext uri="{BB962C8B-B14F-4D97-AF65-F5344CB8AC3E}">
        <p14:creationId xmlns:p14="http://schemas.microsoft.com/office/powerpoint/2010/main" val="60990264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A82792-AE65-48A7-B418-0BA2985E2AB1}"/>
              </a:ext>
            </a:extLst>
          </p:cNvPr>
          <p:cNvSpPr>
            <a:spLocks noGrp="1"/>
          </p:cNvSpPr>
          <p:nvPr>
            <p:ph type="title"/>
          </p:nvPr>
        </p:nvSpPr>
        <p:spPr>
          <a:xfrm>
            <a:off x="301752" y="228600"/>
            <a:ext cx="8534400" cy="914400"/>
          </a:xfrm>
        </p:spPr>
        <p:txBody>
          <a:bodyPr>
            <a:normAutofit fontScale="90000"/>
          </a:bodyPr>
          <a:lstStyle/>
          <a:p>
            <a:r>
              <a:rPr lang="en-US" dirty="0"/>
              <a:t>Health Impact of Evictions </a:t>
            </a:r>
            <a:br>
              <a:rPr lang="en-US" dirty="0"/>
            </a:br>
            <a:r>
              <a:rPr lang="en-US" dirty="0"/>
              <a:t>During the Pandemic </a:t>
            </a:r>
          </a:p>
        </p:txBody>
      </p:sp>
      <p:sp>
        <p:nvSpPr>
          <p:cNvPr id="3" name="Content Placeholder 2">
            <a:extLst>
              <a:ext uri="{FF2B5EF4-FFF2-40B4-BE49-F238E27FC236}">
                <a16:creationId xmlns:a16="http://schemas.microsoft.com/office/drawing/2014/main" id="{184D423D-DE33-43B2-B2BC-D5DF2204E542}"/>
              </a:ext>
            </a:extLst>
          </p:cNvPr>
          <p:cNvSpPr>
            <a:spLocks noGrp="1"/>
          </p:cNvSpPr>
          <p:nvPr>
            <p:ph sz="quarter" idx="1"/>
          </p:nvPr>
        </p:nvSpPr>
        <p:spPr/>
        <p:txBody>
          <a:bodyPr>
            <a:noAutofit/>
          </a:bodyPr>
          <a:lstStyle/>
          <a:p>
            <a:r>
              <a:rPr lang="en-US" sz="1200" dirty="0"/>
              <a:t>A: July 1, 2019 Estimated Population</a:t>
            </a:r>
          </a:p>
          <a:p>
            <a:r>
              <a:rPr lang="en-US" sz="1200" dirty="0"/>
              <a:t>B: Date Eviction Suspension Ended</a:t>
            </a:r>
          </a:p>
          <a:p>
            <a:r>
              <a:rPr lang="en-US" sz="1200" dirty="0"/>
              <a:t>C: Weeks End of Suspension to September 3, 2020</a:t>
            </a:r>
          </a:p>
          <a:p>
            <a:r>
              <a:rPr lang="en-US" sz="1200" dirty="0"/>
              <a:t>D: Estimated Excess Virus Cases after Date Eviction Suspension Ended	</a:t>
            </a:r>
          </a:p>
          <a:p>
            <a:r>
              <a:rPr lang="en-US" sz="1200" dirty="0"/>
              <a:t>E: Estimated Excess Virus Deaths after Date Eviction Suspension Ended	</a:t>
            </a:r>
          </a:p>
          <a:p>
            <a:endParaRPr lang="en-US" sz="1200" dirty="0"/>
          </a:p>
          <a:p>
            <a:r>
              <a:rPr lang="it-IT" sz="1200" b="1" dirty="0"/>
              <a:t>State		A	B		C	D	E</a:t>
            </a:r>
            <a:r>
              <a:rPr lang="it-IT" sz="1200" dirty="0"/>
              <a:t>	</a:t>
            </a:r>
          </a:p>
          <a:p>
            <a:r>
              <a:rPr lang="en-US" sz="1200" dirty="0"/>
              <a:t>Maryland		6,045,680	July 25, 2020		6	2,310	37	</a:t>
            </a:r>
          </a:p>
          <a:p>
            <a:r>
              <a:rPr lang="en-US" sz="1200" dirty="0"/>
              <a:t>Wisconsin 		5,822,434	May 26, 2020		14	19,840	346	</a:t>
            </a:r>
          </a:p>
          <a:p>
            <a:r>
              <a:rPr lang="en-US" sz="1200" dirty="0"/>
              <a:t>Colorado		5,758,736	June 13, 2020		12	8,620	254	</a:t>
            </a:r>
          </a:p>
          <a:p>
            <a:r>
              <a:rPr lang="fr-FR" sz="1200" b="1" i="1" dirty="0"/>
              <a:t>Minnesota		5,639,632	Eviction suspension maintained</a:t>
            </a:r>
            <a:r>
              <a:rPr lang="fr-FR" sz="1200" i="1" dirty="0"/>
              <a:t>				</a:t>
            </a:r>
          </a:p>
          <a:p>
            <a:r>
              <a:rPr lang="en-US" sz="1200" dirty="0"/>
              <a:t>South Carolina	5,148,714	May 14, 2020		16	37,590	1,090	</a:t>
            </a:r>
          </a:p>
          <a:p>
            <a:r>
              <a:rPr lang="es-ES" sz="1200" dirty="0"/>
              <a:t>Alabama		4,903,185	May 31, 2020		14	26,470	621	</a:t>
            </a:r>
          </a:p>
          <a:p>
            <a:r>
              <a:rPr lang="fi-FI" sz="1200" dirty="0"/>
              <a:t>Louisiana		</a:t>
            </a:r>
            <a:r>
              <a:rPr lang="en-US" sz="1200" dirty="0"/>
              <a:t>4,648,794	</a:t>
            </a:r>
            <a:r>
              <a:rPr lang="fi-FI" sz="1200" dirty="0"/>
              <a:t>June 15, 2020		12	29,650	959	</a:t>
            </a:r>
          </a:p>
          <a:p>
            <a:endParaRPr lang="en-US" sz="1200" dirty="0"/>
          </a:p>
          <a:p>
            <a:r>
              <a:rPr lang="en-US" sz="1200" dirty="0"/>
              <a:t>The population estimates are from </a:t>
            </a:r>
            <a:r>
              <a:rPr lang="en-US" sz="1200" i="1" dirty="0"/>
              <a:t>Annual Estimates of the Resident Population for the United States, Regions, States, and </a:t>
            </a:r>
            <a:r>
              <a:rPr lang="en-US" sz="1200" dirty="0"/>
              <a:t>The population estimates are from </a:t>
            </a:r>
            <a:r>
              <a:rPr lang="en-US" sz="1200" i="1" dirty="0"/>
              <a:t>Annual Estimates of the Resident Population for the United States, Regions, States, and Puerto Rico: April 1, 2010 to July 1, 2019 </a:t>
            </a:r>
            <a:r>
              <a:rPr lang="en-US" sz="1200" dirty="0"/>
              <a:t>(NST-EST2019-01) </a:t>
            </a:r>
            <a:r>
              <a:rPr lang="en-US" sz="1200" u="sng" dirty="0">
                <a:hlinkClick r:id="rId2"/>
              </a:rPr>
              <a:t>https://www2.census.gov/programs-surveys/popest/tables/2010-2019/state/totals/nst-est2019-01.xlsx</a:t>
            </a:r>
            <a:r>
              <a:rPr lang="en-US" sz="1200" dirty="0">
                <a:hlinkClick r:id="rId2"/>
              </a:rPr>
              <a:t> </a:t>
            </a:r>
            <a:r>
              <a:rPr lang="en-US" sz="1200" dirty="0"/>
              <a:t>(viewed Jan. 12, 2021) </a:t>
            </a:r>
          </a:p>
          <a:p>
            <a:endParaRPr lang="en-US" sz="1200" dirty="0"/>
          </a:p>
          <a:p>
            <a:r>
              <a:rPr lang="en-US" sz="1200" dirty="0"/>
              <a:t>The estimates can be found at </a:t>
            </a:r>
            <a:r>
              <a:rPr lang="en-US" sz="1200" i="1" dirty="0"/>
              <a:t>State Population Totals and Components of Change: 2010-2019 </a:t>
            </a:r>
            <a:r>
              <a:rPr lang="en-US" sz="1200" dirty="0"/>
              <a:t>(United States Census Dec. 30, 2019) </a:t>
            </a:r>
            <a:r>
              <a:rPr lang="en-US" sz="1200" u="sng" dirty="0">
                <a:hlinkClick r:id="rId3"/>
              </a:rPr>
              <a:t>https://www.census.gov/data/tables/time-series/demo/popest/2010s-state-total.html</a:t>
            </a:r>
            <a:r>
              <a:rPr lang="en-US" sz="1200" dirty="0">
                <a:hlinkClick r:id="rId3"/>
              </a:rPr>
              <a:t> </a:t>
            </a:r>
            <a:r>
              <a:rPr lang="en-US" sz="1200" dirty="0"/>
              <a:t> (viewed Jan. 12, 2021) </a:t>
            </a:r>
          </a:p>
        </p:txBody>
      </p:sp>
    </p:spTree>
    <p:extLst>
      <p:ext uri="{BB962C8B-B14F-4D97-AF65-F5344CB8AC3E}">
        <p14:creationId xmlns:p14="http://schemas.microsoft.com/office/powerpoint/2010/main" val="27895766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64E0E4-6304-4A6C-BD1D-7BA4FC989645}"/>
              </a:ext>
            </a:extLst>
          </p:cNvPr>
          <p:cNvSpPr>
            <a:spLocks noGrp="1"/>
          </p:cNvSpPr>
          <p:nvPr>
            <p:ph type="title"/>
          </p:nvPr>
        </p:nvSpPr>
        <p:spPr>
          <a:xfrm>
            <a:off x="301752" y="228600"/>
            <a:ext cx="8534400" cy="914400"/>
          </a:xfrm>
        </p:spPr>
        <p:txBody>
          <a:bodyPr>
            <a:normAutofit fontScale="90000"/>
          </a:bodyPr>
          <a:lstStyle/>
          <a:p>
            <a:r>
              <a:rPr lang="en-US" dirty="0"/>
              <a:t>Health Impact of Evictions </a:t>
            </a:r>
            <a:br>
              <a:rPr lang="en-US" dirty="0"/>
            </a:br>
            <a:r>
              <a:rPr lang="en-US" dirty="0"/>
              <a:t>During the Pandemic </a:t>
            </a:r>
          </a:p>
        </p:txBody>
      </p:sp>
      <p:sp>
        <p:nvSpPr>
          <p:cNvPr id="3" name="Content Placeholder 2">
            <a:extLst>
              <a:ext uri="{FF2B5EF4-FFF2-40B4-BE49-F238E27FC236}">
                <a16:creationId xmlns:a16="http://schemas.microsoft.com/office/drawing/2014/main" id="{FD50B6FF-33B9-4A3B-99E6-75E957301E79}"/>
              </a:ext>
            </a:extLst>
          </p:cNvPr>
          <p:cNvSpPr>
            <a:spLocks noGrp="1"/>
          </p:cNvSpPr>
          <p:nvPr>
            <p:ph sz="quarter" idx="1"/>
          </p:nvPr>
        </p:nvSpPr>
        <p:spPr/>
        <p:txBody>
          <a:bodyPr>
            <a:noAutofit/>
          </a:bodyPr>
          <a:lstStyle/>
          <a:p>
            <a:r>
              <a:rPr lang="en-US" sz="1600" dirty="0"/>
              <a:t>Study co-author Dr. Leifheit has estimated infections prevented and lives saved between May and September in states that maintained their eviction suspensions.</a:t>
            </a:r>
          </a:p>
          <a:p>
            <a:endParaRPr lang="en-US" sz="1600" dirty="0"/>
          </a:p>
          <a:p>
            <a:r>
              <a:rPr lang="en-US" sz="1600" b="1" dirty="0"/>
              <a:t>State		Cases Prevented by Suspension		Deaths Prevented by Suspension</a:t>
            </a:r>
            <a:endParaRPr lang="en-US" sz="1600" dirty="0"/>
          </a:p>
          <a:p>
            <a:r>
              <a:rPr lang="en-US" sz="1600" dirty="0"/>
              <a:t>Arizona		63,700				2,540	</a:t>
            </a:r>
          </a:p>
          <a:p>
            <a:r>
              <a:rPr lang="en-US" sz="1600" dirty="0"/>
              <a:t>California		186,600				6,520	</a:t>
            </a:r>
          </a:p>
          <a:p>
            <a:r>
              <a:rPr lang="en-US" sz="1600" dirty="0"/>
              <a:t>Connecticut	17,100				1,520	</a:t>
            </a:r>
          </a:p>
          <a:p>
            <a:r>
              <a:rPr lang="en-US" sz="1600" dirty="0"/>
              <a:t>D.C.		3,900				170	</a:t>
            </a:r>
          </a:p>
          <a:p>
            <a:r>
              <a:rPr lang="en-US" sz="1600" dirty="0"/>
              <a:t>Florida		197,700				6,140	</a:t>
            </a:r>
          </a:p>
          <a:p>
            <a:r>
              <a:rPr lang="en-US" sz="1600" dirty="0"/>
              <a:t>Hawaii		2,200				30	</a:t>
            </a:r>
          </a:p>
          <a:p>
            <a:r>
              <a:rPr lang="en-US" sz="1600" dirty="0"/>
              <a:t>Illinois		63,200				2,670	</a:t>
            </a:r>
          </a:p>
          <a:p>
            <a:r>
              <a:rPr lang="en-US" sz="1600" dirty="0"/>
              <a:t>Massachusetts	31,800				2,400	</a:t>
            </a:r>
          </a:p>
          <a:p>
            <a:endParaRPr lang="en-US" sz="1600" dirty="0"/>
          </a:p>
          <a:p>
            <a:r>
              <a:rPr lang="en-US" sz="1600" dirty="0"/>
              <a:t>K. Leifheit, </a:t>
            </a:r>
            <a:r>
              <a:rPr lang="en-US" sz="1600" i="1" dirty="0"/>
              <a:t>State-level COVID-19 Cases and Deaths Associated with Eviction Moratoriums </a:t>
            </a:r>
            <a:r>
              <a:rPr lang="en-US" sz="1600" dirty="0"/>
              <a:t>(Dec. 2020) </a:t>
            </a:r>
            <a:r>
              <a:rPr lang="en-US" sz="1600" dirty="0">
                <a:hlinkClick r:id="rId2"/>
              </a:rPr>
              <a:t>https://drive.google.com/file/d/1x8qezy_mXiaw7eKsU_D9zQnQYY0YMfgP/view</a:t>
            </a:r>
            <a:endParaRPr lang="en-US" sz="1600" dirty="0"/>
          </a:p>
          <a:p>
            <a:r>
              <a:rPr lang="en-US" sz="1600" dirty="0"/>
              <a:t>(viewed Jan. 12, 2021) </a:t>
            </a:r>
          </a:p>
          <a:p>
            <a:endParaRPr lang="en-US" sz="1600" dirty="0"/>
          </a:p>
        </p:txBody>
      </p:sp>
    </p:spTree>
    <p:extLst>
      <p:ext uri="{BB962C8B-B14F-4D97-AF65-F5344CB8AC3E}">
        <p14:creationId xmlns:p14="http://schemas.microsoft.com/office/powerpoint/2010/main" val="148235715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E51CE-33E3-49CF-A465-DB906B440B1A}"/>
              </a:ext>
            </a:extLst>
          </p:cNvPr>
          <p:cNvSpPr>
            <a:spLocks noGrp="1"/>
          </p:cNvSpPr>
          <p:nvPr>
            <p:ph type="title"/>
          </p:nvPr>
        </p:nvSpPr>
        <p:spPr>
          <a:xfrm>
            <a:off x="301752" y="228600"/>
            <a:ext cx="8534400" cy="914400"/>
          </a:xfrm>
        </p:spPr>
        <p:txBody>
          <a:bodyPr>
            <a:normAutofit fontScale="90000"/>
          </a:bodyPr>
          <a:lstStyle/>
          <a:p>
            <a:r>
              <a:rPr lang="en-US" dirty="0"/>
              <a:t>Health Impact of Evictions </a:t>
            </a:r>
            <a:br>
              <a:rPr lang="en-US" dirty="0"/>
            </a:br>
            <a:r>
              <a:rPr lang="en-US" dirty="0"/>
              <a:t>During the Pandemic </a:t>
            </a:r>
          </a:p>
        </p:txBody>
      </p:sp>
      <p:sp>
        <p:nvSpPr>
          <p:cNvPr id="3" name="Content Placeholder 2">
            <a:extLst>
              <a:ext uri="{FF2B5EF4-FFF2-40B4-BE49-F238E27FC236}">
                <a16:creationId xmlns:a16="http://schemas.microsoft.com/office/drawing/2014/main" id="{A731BEE9-372D-4C65-9E84-54AF9E3CC6A3}"/>
              </a:ext>
            </a:extLst>
          </p:cNvPr>
          <p:cNvSpPr>
            <a:spLocks noGrp="1"/>
          </p:cNvSpPr>
          <p:nvPr>
            <p:ph sz="quarter" idx="1"/>
          </p:nvPr>
        </p:nvSpPr>
        <p:spPr/>
        <p:txBody>
          <a:bodyPr>
            <a:normAutofit fontScale="62500" lnSpcReduction="20000"/>
          </a:bodyPr>
          <a:lstStyle/>
          <a:p>
            <a:r>
              <a:rPr lang="en-US" b="1" dirty="0"/>
              <a:t>State		Cases Prevented by			Deaths Prevented by 			Suspension			Suspension </a:t>
            </a:r>
            <a:r>
              <a:rPr lang="en-US" dirty="0"/>
              <a:t>	</a:t>
            </a:r>
          </a:p>
          <a:p>
            <a:r>
              <a:rPr lang="en-US" b="1" i="1" u="sng" dirty="0"/>
              <a:t>Minnesota</a:t>
            </a:r>
            <a:r>
              <a:rPr lang="en-US" b="1" i="1" dirty="0"/>
              <a:t>	</a:t>
            </a:r>
            <a:r>
              <a:rPr lang="en-US" b="1" i="1" u="sng" dirty="0"/>
              <a:t>22,200</a:t>
            </a:r>
            <a:r>
              <a:rPr lang="en-US" b="1" i="1" dirty="0"/>
              <a:t>				</a:t>
            </a:r>
            <a:r>
              <a:rPr lang="en-US" b="1" i="1" u="sng" dirty="0"/>
              <a:t>680</a:t>
            </a:r>
            <a:r>
              <a:rPr lang="en-US" i="1" dirty="0"/>
              <a:t>	</a:t>
            </a:r>
          </a:p>
          <a:p>
            <a:r>
              <a:rPr lang="en-US" dirty="0"/>
              <a:t>Montana		2,100				60	</a:t>
            </a:r>
          </a:p>
          <a:p>
            <a:r>
              <a:rPr lang="en-US" dirty="0"/>
              <a:t>Nevada		16,400				580	</a:t>
            </a:r>
          </a:p>
          <a:p>
            <a:r>
              <a:rPr lang="en-US" dirty="0"/>
              <a:t>New Jersey	53,000				3,940	</a:t>
            </a:r>
          </a:p>
          <a:p>
            <a:r>
              <a:rPr lang="en-US" dirty="0"/>
              <a:t>New Mexico	6,800				310	</a:t>
            </a:r>
          </a:p>
          <a:p>
            <a:r>
              <a:rPr lang="en-US" dirty="0"/>
              <a:t>New York		135,000				10,230	</a:t>
            </a:r>
          </a:p>
          <a:p>
            <a:r>
              <a:rPr lang="en-US" dirty="0"/>
              <a:t>Oregon		6,200				180	</a:t>
            </a:r>
          </a:p>
          <a:p>
            <a:r>
              <a:rPr lang="en-US" dirty="0"/>
              <a:t>Vermont		600				20	</a:t>
            </a:r>
          </a:p>
          <a:p>
            <a:r>
              <a:rPr lang="en-US" dirty="0"/>
              <a:t>Washington	18,400				740	</a:t>
            </a:r>
          </a:p>
          <a:p>
            <a:r>
              <a:rPr lang="en-US" b="1" dirty="0"/>
              <a:t>TOTAL		826,900				38,730	</a:t>
            </a:r>
          </a:p>
          <a:p>
            <a:endParaRPr lang="en-US" dirty="0"/>
          </a:p>
          <a:p>
            <a:r>
              <a:rPr lang="en-US" sz="2800" dirty="0"/>
              <a:t>K. Leifheit, </a:t>
            </a:r>
            <a:r>
              <a:rPr lang="en-US" sz="2800" i="1" dirty="0"/>
              <a:t>State-level COVID-19 Cases and Deaths Associated with Eviction Moratoriums </a:t>
            </a:r>
            <a:r>
              <a:rPr lang="en-US" sz="2800" dirty="0"/>
              <a:t>(Dec. 2020)</a:t>
            </a:r>
          </a:p>
          <a:p>
            <a:r>
              <a:rPr lang="en-US" sz="2800" dirty="0">
                <a:hlinkClick r:id="rId2"/>
              </a:rPr>
              <a:t>https://drive.google.com/file/d/1x8qezy_mXiaw7eKsU_D9zQnQYY0YMfgP/view</a:t>
            </a:r>
            <a:r>
              <a:rPr lang="en-US" sz="2800" dirty="0"/>
              <a:t> (viewed </a:t>
            </a:r>
            <a:r>
              <a:rPr lang="en-US" dirty="0"/>
              <a:t>Jan. 12, 2021) </a:t>
            </a:r>
            <a:endParaRPr lang="en-US" sz="2800" dirty="0"/>
          </a:p>
        </p:txBody>
      </p:sp>
    </p:spTree>
    <p:extLst>
      <p:ext uri="{BB962C8B-B14F-4D97-AF65-F5344CB8AC3E}">
        <p14:creationId xmlns:p14="http://schemas.microsoft.com/office/powerpoint/2010/main" val="404447120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4763D6-F079-4545-9856-84940C47F754}"/>
              </a:ext>
            </a:extLst>
          </p:cNvPr>
          <p:cNvSpPr>
            <a:spLocks noGrp="1"/>
          </p:cNvSpPr>
          <p:nvPr>
            <p:ph type="title"/>
          </p:nvPr>
        </p:nvSpPr>
        <p:spPr>
          <a:xfrm>
            <a:off x="301752" y="228600"/>
            <a:ext cx="8534400" cy="838200"/>
          </a:xfrm>
        </p:spPr>
        <p:txBody>
          <a:bodyPr>
            <a:normAutofit fontScale="90000"/>
          </a:bodyPr>
          <a:lstStyle/>
          <a:p>
            <a:r>
              <a:rPr lang="en-US" dirty="0"/>
              <a:t>Health Impact of Evictions </a:t>
            </a:r>
            <a:br>
              <a:rPr lang="en-US" dirty="0"/>
            </a:br>
            <a:r>
              <a:rPr lang="en-US" dirty="0"/>
              <a:t>During the Pandemic </a:t>
            </a:r>
          </a:p>
        </p:txBody>
      </p:sp>
      <p:sp>
        <p:nvSpPr>
          <p:cNvPr id="3" name="Content Placeholder 2">
            <a:extLst>
              <a:ext uri="{FF2B5EF4-FFF2-40B4-BE49-F238E27FC236}">
                <a16:creationId xmlns:a16="http://schemas.microsoft.com/office/drawing/2014/main" id="{91FB93DE-AF22-4029-A745-D25988ADEF50}"/>
              </a:ext>
            </a:extLst>
          </p:cNvPr>
          <p:cNvSpPr>
            <a:spLocks noGrp="1"/>
          </p:cNvSpPr>
          <p:nvPr>
            <p:ph sz="quarter" idx="1"/>
          </p:nvPr>
        </p:nvSpPr>
        <p:spPr/>
        <p:txBody>
          <a:bodyPr>
            <a:normAutofit fontScale="55000" lnSpcReduction="20000"/>
          </a:bodyPr>
          <a:lstStyle/>
          <a:p>
            <a:r>
              <a:rPr lang="en-US" dirty="0"/>
              <a:t>The estimated 22,200 cases prevented and 680 lives saved by Emergency Executive Order 20-79 in Minnesota does not cover the fall of 2020 when many states saw dramatic increases in infections and deaths. </a:t>
            </a:r>
            <a:endParaRPr lang="en-US" i="1" dirty="0"/>
          </a:p>
          <a:p>
            <a:r>
              <a:rPr lang="en-US" i="1" dirty="0"/>
              <a:t>Coronavirus in the U.S.: Latest Map and Case Count </a:t>
            </a:r>
            <a:r>
              <a:rPr lang="en-US" dirty="0"/>
              <a:t>(New York Times Dec. 15, 2020) </a:t>
            </a:r>
          </a:p>
          <a:p>
            <a:r>
              <a:rPr lang="en-US" dirty="0">
                <a:hlinkClick r:id="rId2"/>
              </a:rPr>
              <a:t>https://www.nytimes.com/interactive/2020/us/coronavirus-us-cases.html</a:t>
            </a:r>
            <a:endParaRPr lang="en-US" dirty="0"/>
          </a:p>
          <a:p>
            <a:r>
              <a:rPr lang="en-US" dirty="0"/>
              <a:t>(viewed Jan. 12, 2021)</a:t>
            </a:r>
          </a:p>
          <a:p>
            <a:endParaRPr lang="en-US" dirty="0"/>
          </a:p>
          <a:p>
            <a:r>
              <a:rPr lang="en-US" dirty="0"/>
              <a:t>During the time span of the study, in Minnesota, from March 24, when the first Emergency Executive Order suspending evictions began, through September 3, Minnesota saw 1,834 deaths and 80,704 positive cases in just over 5 months. </a:t>
            </a:r>
          </a:p>
          <a:p>
            <a:endParaRPr lang="en-US" dirty="0"/>
          </a:p>
          <a:p>
            <a:r>
              <a:rPr lang="en-US" b="1" i="1" dirty="0"/>
              <a:t>From September 4 through January 4, Minnesota saw another 3608 deaths and 342,455 positive cases in 4 months, or twice as many deaths and over four times as many positive cases, for a total of 5,443 deaths and 429,022 positive cases.</a:t>
            </a:r>
          </a:p>
          <a:p>
            <a:endParaRPr lang="en-US" dirty="0"/>
          </a:p>
          <a:p>
            <a:r>
              <a:rPr lang="en-US" dirty="0"/>
              <a:t>Situation Update for COVID-19 (Minnesota Department of Health - viewed January 12, 2021).</a:t>
            </a:r>
          </a:p>
          <a:p>
            <a:r>
              <a:rPr lang="en-US" dirty="0">
                <a:hlinkClick r:id="rId3"/>
              </a:rPr>
              <a:t>https://www.health.state.mn.us/diseases/coronavirus/situation.html</a:t>
            </a:r>
            <a:endParaRPr lang="en-US" dirty="0"/>
          </a:p>
          <a:p>
            <a:endParaRPr lang="en-US" dirty="0"/>
          </a:p>
          <a:p>
            <a:r>
              <a:rPr lang="en-US" b="1" i="1" dirty="0"/>
              <a:t>It is reasonable to add twice as many saved lives and four times as many positive cases prevented to the summer estimate, totaling potentially </a:t>
            </a:r>
            <a:r>
              <a:rPr lang="en-US" b="1" i="1" u="sng" dirty="0"/>
              <a:t>2,040 lives saved and 111,000 positive cases prevented</a:t>
            </a:r>
            <a:r>
              <a:rPr lang="en-US" b="1" i="1" dirty="0"/>
              <a:t> in Minnesota by Emergency Executive Order 20-79 through January 4, 2021.</a:t>
            </a:r>
            <a:endParaRPr lang="en-US" dirty="0"/>
          </a:p>
          <a:p>
            <a:endParaRPr lang="en-US" dirty="0"/>
          </a:p>
        </p:txBody>
      </p:sp>
    </p:spTree>
    <p:extLst>
      <p:ext uri="{BB962C8B-B14F-4D97-AF65-F5344CB8AC3E}">
        <p14:creationId xmlns:p14="http://schemas.microsoft.com/office/powerpoint/2010/main" val="7633070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66312C-F0A1-4560-B08A-1FA9D423922A}"/>
              </a:ext>
            </a:extLst>
          </p:cNvPr>
          <p:cNvSpPr>
            <a:spLocks noGrp="1"/>
          </p:cNvSpPr>
          <p:nvPr>
            <p:ph type="title"/>
          </p:nvPr>
        </p:nvSpPr>
        <p:spPr>
          <a:xfrm>
            <a:off x="301752" y="228600"/>
            <a:ext cx="8534400" cy="914400"/>
          </a:xfrm>
        </p:spPr>
        <p:txBody>
          <a:bodyPr>
            <a:noAutofit/>
          </a:bodyPr>
          <a:lstStyle/>
          <a:p>
            <a:r>
              <a:rPr lang="en-US" dirty="0"/>
              <a:t>Minnesota Eviction Suspension: </a:t>
            </a:r>
            <a:br>
              <a:rPr lang="en-US" dirty="0"/>
            </a:br>
            <a:r>
              <a:rPr lang="en-US" dirty="0"/>
              <a:t>Executive Order 20-79</a:t>
            </a:r>
            <a:endParaRPr lang="en-US" sz="2400" dirty="0"/>
          </a:p>
        </p:txBody>
      </p:sp>
      <p:sp>
        <p:nvSpPr>
          <p:cNvPr id="3" name="Content Placeholder 2">
            <a:extLst>
              <a:ext uri="{FF2B5EF4-FFF2-40B4-BE49-F238E27FC236}">
                <a16:creationId xmlns:a16="http://schemas.microsoft.com/office/drawing/2014/main" id="{EF251389-75EC-484D-9164-BD2453F49DFE}"/>
              </a:ext>
            </a:extLst>
          </p:cNvPr>
          <p:cNvSpPr>
            <a:spLocks noGrp="1"/>
          </p:cNvSpPr>
          <p:nvPr>
            <p:ph sz="quarter" idx="1"/>
          </p:nvPr>
        </p:nvSpPr>
        <p:spPr/>
        <p:txBody>
          <a:bodyPr>
            <a:normAutofit fontScale="25000" lnSpcReduction="20000"/>
          </a:bodyPr>
          <a:lstStyle/>
          <a:p>
            <a:r>
              <a:rPr lang="en-US" sz="6000" dirty="0"/>
              <a:t>Executive Order 20-79:</a:t>
            </a:r>
          </a:p>
          <a:p>
            <a:r>
              <a:rPr lang="en-US" sz="6000" dirty="0">
                <a:hlinkClick r:id="rId2"/>
              </a:rPr>
              <a:t>https://mn.gov/governor/assets/EO%2020-79%20Final%20Signed%20and%20Filed%20%28002%29_tcm1055-440501.pdf</a:t>
            </a:r>
            <a:endParaRPr lang="en-US" sz="6000" dirty="0"/>
          </a:p>
          <a:p>
            <a:endParaRPr lang="en-US" sz="6000" dirty="0"/>
          </a:p>
          <a:p>
            <a:r>
              <a:rPr lang="en-US" sz="6000" dirty="0"/>
              <a:t>It remains in effect until the peacetime emergency declared in Executive Order 20-01 is terminated or until it is rescinded by proper authority.</a:t>
            </a:r>
          </a:p>
          <a:p>
            <a:endParaRPr lang="en-US" sz="6000" dirty="0"/>
          </a:p>
          <a:p>
            <a:r>
              <a:rPr lang="en-US" sz="6000" dirty="0"/>
              <a:t>Prohibits evictions actions and lease terminations except where: (1) the tenant violates Minn. Stat. § 504B.171, subdivision 1, (2) the tenant seriously endangers the safety of other residents, (3) the tenant materially violates a residential lease by the following actions on the premises, including the common area and the curtilage of the premises: seriously endangers the safety of others, (4) the tenant materially violation of a residential lease by the following actions on the premises, including the common area and the curtilage of the premises: significantly damages property, (5) the tenant holds over after residential landlord termination of lease or nonrenewal of lease due to the need to move the property owner or property owner’s family member(s) into the property and where the property owner or property owner’s family member(s) move into the property within 7 days after it is vacated by the tenant. Written notice of intent to file an eviction action to the tenant at least 7 days prior to filing the action, or the specified notice period included in the lease, whichever is longer, or (6) writs designated as a priority execution under Minn. Stat. § 504B.365, subdivision 2.</a:t>
            </a:r>
          </a:p>
          <a:p>
            <a:endParaRPr lang="en-US" sz="6000" dirty="0"/>
          </a:p>
          <a:p>
            <a:r>
              <a:rPr lang="en-US" sz="6000" b="1" i="1" dirty="0"/>
              <a:t>Nonpayment of rent is not an exception.</a:t>
            </a:r>
            <a:endParaRPr lang="en-US" sz="6000" dirty="0"/>
          </a:p>
          <a:p>
            <a:endParaRPr lang="en-US" sz="6000" dirty="0"/>
          </a:p>
          <a:p>
            <a:r>
              <a:rPr lang="en-US" sz="6000" dirty="0"/>
              <a:t>Does not affect late fees</a:t>
            </a:r>
          </a:p>
          <a:p>
            <a:endParaRPr lang="en-US" dirty="0"/>
          </a:p>
        </p:txBody>
      </p:sp>
    </p:spTree>
    <p:extLst>
      <p:ext uri="{BB962C8B-B14F-4D97-AF65-F5344CB8AC3E}">
        <p14:creationId xmlns:p14="http://schemas.microsoft.com/office/powerpoint/2010/main" val="205056484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BA2A5C-CDF7-4E4A-B146-6D23B360A8D3}"/>
              </a:ext>
            </a:extLst>
          </p:cNvPr>
          <p:cNvSpPr>
            <a:spLocks noGrp="1"/>
          </p:cNvSpPr>
          <p:nvPr>
            <p:ph type="title"/>
          </p:nvPr>
        </p:nvSpPr>
        <p:spPr>
          <a:xfrm>
            <a:off x="301752" y="228600"/>
            <a:ext cx="8503920" cy="758952"/>
          </a:xfrm>
        </p:spPr>
        <p:txBody>
          <a:bodyPr>
            <a:normAutofit/>
          </a:bodyPr>
          <a:lstStyle/>
          <a:p>
            <a:r>
              <a:rPr lang="en-US" dirty="0"/>
              <a:t>What Can You Do? Volunteer and Donate</a:t>
            </a:r>
          </a:p>
        </p:txBody>
      </p:sp>
      <p:sp>
        <p:nvSpPr>
          <p:cNvPr id="3" name="Content Placeholder 2">
            <a:extLst>
              <a:ext uri="{FF2B5EF4-FFF2-40B4-BE49-F238E27FC236}">
                <a16:creationId xmlns:a16="http://schemas.microsoft.com/office/drawing/2014/main" id="{8FF5C436-A822-4683-B4CC-E76823518E7A}"/>
              </a:ext>
            </a:extLst>
          </p:cNvPr>
          <p:cNvSpPr>
            <a:spLocks noGrp="1"/>
          </p:cNvSpPr>
          <p:nvPr>
            <p:ph sz="quarter" idx="1"/>
          </p:nvPr>
        </p:nvSpPr>
        <p:spPr/>
        <p:txBody>
          <a:bodyPr>
            <a:normAutofit fontScale="47500" lnSpcReduction="20000"/>
          </a:bodyPr>
          <a:lstStyle/>
          <a:p>
            <a:r>
              <a:rPr lang="en-US" sz="4800" dirty="0"/>
              <a:t>Free Legal Aid Programs Representing Tenants:</a:t>
            </a:r>
          </a:p>
          <a:p>
            <a:r>
              <a:rPr lang="en-US" sz="4800" dirty="0"/>
              <a:t>Anishinabe Legal Services - </a:t>
            </a:r>
            <a:r>
              <a:rPr lang="en-US" sz="4800" u="sng" dirty="0">
                <a:hlinkClick r:id="rId2"/>
              </a:rPr>
              <a:t>https://alslegal.org/</a:t>
            </a:r>
            <a:endParaRPr lang="en-US" sz="4800" dirty="0">
              <a:hlinkClick r:id="rId2"/>
            </a:endParaRPr>
          </a:p>
          <a:p>
            <a:r>
              <a:rPr lang="en-US" sz="4800" dirty="0"/>
              <a:t>Central Minnesota Legal Services - </a:t>
            </a:r>
            <a:r>
              <a:rPr lang="en-US" sz="4800" u="sng" dirty="0">
                <a:hlinkClick r:id="rId3"/>
              </a:rPr>
              <a:t>https://www.centralmnlegal.org/</a:t>
            </a:r>
            <a:endParaRPr lang="en-US" sz="4800" dirty="0">
              <a:hlinkClick r:id="rId3"/>
            </a:endParaRPr>
          </a:p>
          <a:p>
            <a:r>
              <a:rPr lang="en-US" sz="4800" dirty="0"/>
              <a:t>Judicare of Anoka County - </a:t>
            </a:r>
            <a:r>
              <a:rPr lang="en-US" sz="4800" u="sng" dirty="0">
                <a:hlinkClick r:id="rId4"/>
              </a:rPr>
              <a:t>http://www.anokajudicare.org/</a:t>
            </a:r>
            <a:endParaRPr lang="en-US" sz="4800" dirty="0">
              <a:hlinkClick r:id="rId4"/>
            </a:endParaRPr>
          </a:p>
          <a:p>
            <a:r>
              <a:rPr lang="en-US" sz="4800" dirty="0"/>
              <a:t>Legal Aid Service of Northeastern Minnesota - </a:t>
            </a:r>
            <a:r>
              <a:rPr lang="en-US" sz="4800" u="sng" dirty="0">
                <a:hlinkClick r:id="rId5"/>
              </a:rPr>
              <a:t>http://lasnem.org/</a:t>
            </a:r>
            <a:endParaRPr lang="en-US" sz="4800" dirty="0">
              <a:hlinkClick r:id="rId5"/>
            </a:endParaRPr>
          </a:p>
          <a:p>
            <a:r>
              <a:rPr lang="en-US" sz="4800" dirty="0"/>
              <a:t>Legal Assistance of Dakota County - </a:t>
            </a:r>
            <a:r>
              <a:rPr lang="en-US" sz="4800" u="sng" dirty="0">
                <a:hlinkClick r:id="rId6"/>
              </a:rPr>
              <a:t>http://www.dakotalegal.org/</a:t>
            </a:r>
            <a:endParaRPr lang="en-US" sz="4800" dirty="0">
              <a:hlinkClick r:id="rId6"/>
            </a:endParaRPr>
          </a:p>
          <a:p>
            <a:r>
              <a:rPr lang="en-US" sz="4800" dirty="0"/>
              <a:t>Legal Assistance of Olmsted County - </a:t>
            </a:r>
            <a:r>
              <a:rPr lang="en-US" sz="4800" u="sng" dirty="0">
                <a:hlinkClick r:id="rId7"/>
              </a:rPr>
              <a:t>http://laocmn.org/</a:t>
            </a:r>
            <a:endParaRPr lang="en-US" sz="4800" dirty="0">
              <a:hlinkClick r:id="rId7"/>
            </a:endParaRPr>
          </a:p>
          <a:p>
            <a:r>
              <a:rPr lang="en-US" sz="4800" dirty="0"/>
              <a:t>Legal Services of Northwest Minnesota - </a:t>
            </a:r>
            <a:r>
              <a:rPr lang="en-US" sz="4800" u="sng" dirty="0">
                <a:hlinkClick r:id="rId8"/>
              </a:rPr>
              <a:t>https://lsnmlaw.org/</a:t>
            </a:r>
            <a:endParaRPr lang="en-US" sz="4800" dirty="0">
              <a:hlinkClick r:id="rId8"/>
            </a:endParaRPr>
          </a:p>
          <a:p>
            <a:r>
              <a:rPr lang="en-US" sz="4800" dirty="0"/>
              <a:t>Mid-Minnesota Legal Aid - </a:t>
            </a:r>
            <a:r>
              <a:rPr lang="en-US" sz="4800" u="sng" dirty="0">
                <a:hlinkClick r:id="rId9"/>
              </a:rPr>
              <a:t>https://mylegalaid.org/</a:t>
            </a:r>
            <a:endParaRPr lang="en-US" sz="4800" dirty="0">
              <a:hlinkClick r:id="rId9"/>
            </a:endParaRPr>
          </a:p>
          <a:p>
            <a:r>
              <a:rPr lang="en-US" sz="4800" dirty="0"/>
              <a:t>Southern Minnesota Regional Legal Services - </a:t>
            </a:r>
            <a:r>
              <a:rPr lang="en-US" sz="4800" u="sng" dirty="0">
                <a:hlinkClick r:id="rId10"/>
              </a:rPr>
              <a:t>https://www.smrls.org/</a:t>
            </a:r>
            <a:endParaRPr lang="en-US" sz="4800" dirty="0">
              <a:hlinkClick r:id="rId10"/>
            </a:endParaRPr>
          </a:p>
          <a:p>
            <a:r>
              <a:rPr lang="en-US" sz="4800" dirty="0"/>
              <a:t>Volunteer Lawyers Network - </a:t>
            </a:r>
            <a:r>
              <a:rPr lang="en-US" sz="4800" u="sng" dirty="0">
                <a:hlinkClick r:id="rId11"/>
              </a:rPr>
              <a:t>https://www.vlnmn.org/</a:t>
            </a:r>
            <a:endParaRPr lang="en-US" sz="4800" dirty="0">
              <a:hlinkClick r:id="rId11"/>
            </a:endParaRPr>
          </a:p>
          <a:p>
            <a:endParaRPr lang="en-US" sz="4800" dirty="0"/>
          </a:p>
          <a:p>
            <a:endParaRPr lang="en-US" dirty="0"/>
          </a:p>
        </p:txBody>
      </p:sp>
    </p:spTree>
    <p:extLst>
      <p:ext uri="{BB962C8B-B14F-4D97-AF65-F5344CB8AC3E}">
        <p14:creationId xmlns:p14="http://schemas.microsoft.com/office/powerpoint/2010/main" val="291474658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EB34F-6072-4072-A29F-2093F0AC581D}"/>
              </a:ext>
            </a:extLst>
          </p:cNvPr>
          <p:cNvSpPr>
            <a:spLocks noGrp="1"/>
          </p:cNvSpPr>
          <p:nvPr>
            <p:ph type="title"/>
          </p:nvPr>
        </p:nvSpPr>
        <p:spPr/>
        <p:txBody>
          <a:bodyPr/>
          <a:lstStyle/>
          <a:p>
            <a:r>
              <a:rPr lang="en-US" dirty="0"/>
              <a:t>What Can You Do? Volunteer and Donate</a:t>
            </a:r>
          </a:p>
        </p:txBody>
      </p:sp>
      <p:sp>
        <p:nvSpPr>
          <p:cNvPr id="3" name="Content Placeholder 2">
            <a:extLst>
              <a:ext uri="{FF2B5EF4-FFF2-40B4-BE49-F238E27FC236}">
                <a16:creationId xmlns:a16="http://schemas.microsoft.com/office/drawing/2014/main" id="{7538A0C7-0E99-4322-9F54-E41D1A3E6BFC}"/>
              </a:ext>
            </a:extLst>
          </p:cNvPr>
          <p:cNvSpPr>
            <a:spLocks noGrp="1"/>
          </p:cNvSpPr>
          <p:nvPr>
            <p:ph sz="quarter" idx="1"/>
          </p:nvPr>
        </p:nvSpPr>
        <p:spPr/>
        <p:txBody>
          <a:bodyPr>
            <a:normAutofit fontScale="32500" lnSpcReduction="20000"/>
          </a:bodyPr>
          <a:lstStyle/>
          <a:p>
            <a:r>
              <a:rPr lang="en-US" sz="5800" dirty="0"/>
              <a:t>Advice: </a:t>
            </a:r>
          </a:p>
          <a:p>
            <a:r>
              <a:rPr lang="en-US" sz="5800" dirty="0"/>
              <a:t>On Line Advice: Minnesota Legal Advice Online (MLAO) - </a:t>
            </a:r>
            <a:r>
              <a:rPr lang="en-US" sz="5800" u="sng" dirty="0">
                <a:hlinkClick r:id="rId2"/>
              </a:rPr>
              <a:t>https://www.mnlegaladvice.org/</a:t>
            </a:r>
            <a:r>
              <a:rPr lang="en-US" sz="5800" dirty="0">
                <a:hlinkClick r:id="rId2"/>
              </a:rPr>
              <a:t> </a:t>
            </a:r>
          </a:p>
          <a:p>
            <a:r>
              <a:rPr lang="en-US" sz="5800" dirty="0"/>
              <a:t>Tenant Hotline Advice: HOME Line - </a:t>
            </a:r>
            <a:r>
              <a:rPr lang="en-US" sz="5800" u="sng" dirty="0">
                <a:hlinkClick r:id="rId3"/>
              </a:rPr>
              <a:t>https://homelinemn.org/</a:t>
            </a:r>
            <a:endParaRPr lang="en-US" sz="5800" dirty="0">
              <a:hlinkClick r:id="rId3"/>
            </a:endParaRPr>
          </a:p>
          <a:p>
            <a:r>
              <a:rPr lang="en-US" sz="5800" i="1" dirty="0"/>
              <a:t>See</a:t>
            </a:r>
            <a:r>
              <a:rPr lang="en-US" sz="5800" dirty="0"/>
              <a:t> Free Legal Aid Programs (prior slide)</a:t>
            </a:r>
          </a:p>
          <a:p>
            <a:endParaRPr lang="en-US" sz="5800" dirty="0"/>
          </a:p>
          <a:p>
            <a:r>
              <a:rPr lang="en-US" sz="5800" dirty="0"/>
              <a:t>Law Students: </a:t>
            </a:r>
          </a:p>
          <a:p>
            <a:r>
              <a:rPr lang="en-US" sz="5800" dirty="0"/>
              <a:t>Minnesota Justice Foundation (MJF) - </a:t>
            </a:r>
            <a:r>
              <a:rPr lang="en-US" sz="5800" u="sng" dirty="0">
                <a:hlinkClick r:id="rId4"/>
              </a:rPr>
              <a:t>https://www.mnjustice.org/</a:t>
            </a:r>
            <a:r>
              <a:rPr lang="en-US" sz="5800" dirty="0">
                <a:hlinkClick r:id="rId4"/>
              </a:rPr>
              <a:t> </a:t>
            </a:r>
          </a:p>
          <a:p>
            <a:endParaRPr lang="en-US" sz="5800" dirty="0"/>
          </a:p>
          <a:p>
            <a:r>
              <a:rPr lang="en-US" sz="5800" dirty="0"/>
              <a:t>Mediation: </a:t>
            </a:r>
          </a:p>
          <a:p>
            <a:r>
              <a:rPr lang="en-US" sz="5800" dirty="0"/>
              <a:t>Community Mediation Minnesota - </a:t>
            </a:r>
            <a:r>
              <a:rPr lang="en-US" sz="5800" u="sng" dirty="0">
                <a:hlinkClick r:id="rId5"/>
              </a:rPr>
              <a:t>https://communitymediationmn.org/</a:t>
            </a:r>
            <a:endParaRPr lang="en-US" sz="5800" dirty="0">
              <a:hlinkClick r:id="rId5"/>
            </a:endParaRPr>
          </a:p>
          <a:p>
            <a:endParaRPr lang="en-US" sz="5800" dirty="0"/>
          </a:p>
          <a:p>
            <a:r>
              <a:rPr lang="en-US" sz="5800" dirty="0"/>
              <a:t>Tenant Organizing: </a:t>
            </a:r>
          </a:p>
          <a:p>
            <a:r>
              <a:rPr lang="en-US" sz="5800" dirty="0"/>
              <a:t>HOME Line - </a:t>
            </a:r>
            <a:r>
              <a:rPr lang="en-US" sz="5800" u="sng" dirty="0">
                <a:hlinkClick r:id="rId3"/>
              </a:rPr>
              <a:t>https://homelinemn.org/</a:t>
            </a:r>
            <a:endParaRPr lang="en-US" sz="5800" dirty="0">
              <a:hlinkClick r:id="rId3"/>
            </a:endParaRPr>
          </a:p>
          <a:p>
            <a:r>
              <a:rPr lang="en-US" sz="5800" dirty="0"/>
              <a:t>United Renters For Justice/Inquilinxs Unidxs Por Justicia - </a:t>
            </a:r>
            <a:r>
              <a:rPr lang="en-US" sz="5800" dirty="0">
                <a:hlinkClick r:id="rId6"/>
              </a:rPr>
              <a:t>https://www.inquilinxsunidxs.org/</a:t>
            </a:r>
          </a:p>
          <a:p>
            <a:endParaRPr lang="en-US" sz="3800" dirty="0"/>
          </a:p>
          <a:p>
            <a:endParaRPr lang="en-US" dirty="0"/>
          </a:p>
        </p:txBody>
      </p:sp>
    </p:spTree>
    <p:extLst>
      <p:ext uri="{BB962C8B-B14F-4D97-AF65-F5344CB8AC3E}">
        <p14:creationId xmlns:p14="http://schemas.microsoft.com/office/powerpoint/2010/main" val="394143277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7961-AC0E-42EA-8EFC-09F1DE11C703}"/>
              </a:ext>
            </a:extLst>
          </p:cNvPr>
          <p:cNvSpPr>
            <a:spLocks noGrp="1"/>
          </p:cNvSpPr>
          <p:nvPr>
            <p:ph type="title"/>
          </p:nvPr>
        </p:nvSpPr>
        <p:spPr/>
        <p:txBody>
          <a:bodyPr/>
          <a:lstStyle/>
          <a:p>
            <a:r>
              <a:rPr lang="en-US" dirty="0"/>
              <a:t>What Can You Do? Volunteer and Donate</a:t>
            </a:r>
          </a:p>
        </p:txBody>
      </p:sp>
      <p:sp>
        <p:nvSpPr>
          <p:cNvPr id="3" name="Content Placeholder 2">
            <a:extLst>
              <a:ext uri="{FF2B5EF4-FFF2-40B4-BE49-F238E27FC236}">
                <a16:creationId xmlns:a16="http://schemas.microsoft.com/office/drawing/2014/main" id="{82ED7A31-1F60-4FEF-A8C8-B8511FCB6505}"/>
              </a:ext>
            </a:extLst>
          </p:cNvPr>
          <p:cNvSpPr>
            <a:spLocks noGrp="1"/>
          </p:cNvSpPr>
          <p:nvPr>
            <p:ph sz="quarter" idx="1"/>
          </p:nvPr>
        </p:nvSpPr>
        <p:spPr/>
        <p:txBody>
          <a:bodyPr>
            <a:noAutofit/>
          </a:bodyPr>
          <a:lstStyle/>
          <a:p>
            <a:r>
              <a:rPr lang="en-US" sz="1700" dirty="0"/>
              <a:t>Housing Litigation and Policy Advocacy:</a:t>
            </a:r>
          </a:p>
          <a:p>
            <a:r>
              <a:rPr lang="en-US" sz="1700" dirty="0"/>
              <a:t>HOME Line - </a:t>
            </a:r>
            <a:r>
              <a:rPr lang="en-US" sz="1700" u="sng" dirty="0">
                <a:hlinkClick r:id="rId2"/>
              </a:rPr>
              <a:t>https://homelinemn.org/</a:t>
            </a:r>
            <a:endParaRPr lang="en-US" sz="1700" dirty="0">
              <a:hlinkClick r:id="rId2"/>
            </a:endParaRPr>
          </a:p>
          <a:p>
            <a:r>
              <a:rPr lang="en-US" sz="1700" dirty="0"/>
              <a:t>Housing Justice Center - </a:t>
            </a:r>
            <a:r>
              <a:rPr lang="en-US" sz="1700" u="sng" dirty="0">
                <a:hlinkClick r:id="rId3"/>
              </a:rPr>
              <a:t>https://www.hjcmn.org/</a:t>
            </a:r>
            <a:endParaRPr lang="en-US" sz="1700" dirty="0">
              <a:hlinkClick r:id="rId3"/>
            </a:endParaRPr>
          </a:p>
          <a:p>
            <a:r>
              <a:rPr lang="en-US" sz="1700" dirty="0"/>
              <a:t>Housing Law in Minnesota - </a:t>
            </a:r>
            <a:r>
              <a:rPr lang="en-US" sz="1700" u="sng" dirty="0">
                <a:hlinkClick r:id="rId4"/>
              </a:rPr>
              <a:t>http://povertylaw.homestead.com/HousingLawinMinnesota.html</a:t>
            </a:r>
            <a:endParaRPr lang="en-US" sz="1700" dirty="0">
              <a:hlinkClick r:id="rId4"/>
            </a:endParaRPr>
          </a:p>
          <a:p>
            <a:r>
              <a:rPr lang="en-US" sz="1700" dirty="0"/>
              <a:t>Mid-Minnesota Legal Aid - </a:t>
            </a:r>
            <a:r>
              <a:rPr lang="en-US" sz="1700" u="sng" dirty="0">
                <a:hlinkClick r:id="rId5"/>
              </a:rPr>
              <a:t>https://mylegalaid.org/</a:t>
            </a:r>
            <a:endParaRPr lang="en-US" sz="1700" dirty="0">
              <a:hlinkClick r:id="rId5"/>
            </a:endParaRPr>
          </a:p>
          <a:p>
            <a:r>
              <a:rPr lang="en-US" sz="1700" dirty="0"/>
              <a:t>Minnesota Anti-Eviction Project, Lawyers' Committee for Civil Rights Under Law - </a:t>
            </a:r>
            <a:r>
              <a:rPr lang="en-US" sz="1700" u="sng" dirty="0">
                <a:hlinkClick r:id="rId6"/>
              </a:rPr>
              <a:t>https://www.lawyerscommittee.org/</a:t>
            </a:r>
            <a:endParaRPr lang="en-US" sz="1700" dirty="0">
              <a:hlinkClick r:id="rId6"/>
            </a:endParaRPr>
          </a:p>
          <a:p>
            <a:r>
              <a:rPr lang="en-US" sz="1700" dirty="0"/>
              <a:t>United Renters For Justice/Inquilinxs Unidxs Por Justicia - </a:t>
            </a:r>
            <a:r>
              <a:rPr lang="en-US" sz="1700" dirty="0">
                <a:hlinkClick r:id="rId7"/>
              </a:rPr>
              <a:t>https://www.inquilinxsunidxs.org/</a:t>
            </a:r>
            <a:endParaRPr lang="en-US" sz="1700" dirty="0"/>
          </a:p>
          <a:p>
            <a:r>
              <a:rPr lang="en-US" sz="1700" dirty="0"/>
              <a:t>Volunteer Lawyers Network - </a:t>
            </a:r>
            <a:r>
              <a:rPr lang="en-US" sz="1700" dirty="0">
                <a:hlinkClick r:id="rId8"/>
              </a:rPr>
              <a:t>https://www.vlnmn.org/</a:t>
            </a:r>
            <a:endParaRPr lang="en-US" sz="1700" dirty="0"/>
          </a:p>
          <a:p>
            <a:endParaRPr lang="en-US" sz="1700" dirty="0"/>
          </a:p>
          <a:p>
            <a:r>
              <a:rPr lang="en-US" sz="1700" dirty="0"/>
              <a:t>National Housing Litigation and Policy Advocacy:</a:t>
            </a:r>
          </a:p>
          <a:p>
            <a:r>
              <a:rPr lang="en-US" sz="1700" dirty="0"/>
              <a:t>National Housing Law Project - </a:t>
            </a:r>
            <a:r>
              <a:rPr lang="en-US" sz="1700" u="sng" dirty="0">
                <a:hlinkClick r:id="rId9"/>
              </a:rPr>
              <a:t>https://www.nhlp.org/</a:t>
            </a:r>
            <a:endParaRPr lang="en-US" sz="1700" dirty="0">
              <a:hlinkClick r:id="rId9"/>
            </a:endParaRPr>
          </a:p>
          <a:p>
            <a:r>
              <a:rPr lang="en-US" sz="1700" dirty="0"/>
              <a:t>National Low Income Housing Coalition - </a:t>
            </a:r>
            <a:r>
              <a:rPr lang="en-US" sz="1700" u="sng" dirty="0">
                <a:hlinkClick r:id="rId10"/>
              </a:rPr>
              <a:t>https://nlihc.org/</a:t>
            </a:r>
            <a:endParaRPr lang="en-US" sz="1700" dirty="0">
              <a:hlinkClick r:id="rId10"/>
            </a:endParaRPr>
          </a:p>
          <a:p>
            <a:endParaRPr lang="en-US" sz="1700" dirty="0"/>
          </a:p>
          <a:p>
            <a:endParaRPr lang="en-US" sz="1700" dirty="0"/>
          </a:p>
        </p:txBody>
      </p:sp>
    </p:spTree>
    <p:extLst>
      <p:ext uri="{BB962C8B-B14F-4D97-AF65-F5344CB8AC3E}">
        <p14:creationId xmlns:p14="http://schemas.microsoft.com/office/powerpoint/2010/main" val="86105950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4530D9-4AD4-4D4D-9305-0A17A5E926BF}"/>
              </a:ext>
            </a:extLst>
          </p:cNvPr>
          <p:cNvSpPr>
            <a:spLocks noGrp="1"/>
          </p:cNvSpPr>
          <p:nvPr>
            <p:ph type="title"/>
          </p:nvPr>
        </p:nvSpPr>
        <p:spPr/>
        <p:txBody>
          <a:bodyPr/>
          <a:lstStyle/>
          <a:p>
            <a:r>
              <a:rPr lang="en-US" dirty="0"/>
              <a:t>What Can You Do? Advocate.</a:t>
            </a:r>
          </a:p>
        </p:txBody>
      </p:sp>
      <p:sp>
        <p:nvSpPr>
          <p:cNvPr id="3" name="Content Placeholder 2">
            <a:extLst>
              <a:ext uri="{FF2B5EF4-FFF2-40B4-BE49-F238E27FC236}">
                <a16:creationId xmlns:a16="http://schemas.microsoft.com/office/drawing/2014/main" id="{4B6C59F3-F169-498D-9958-9648A464E225}"/>
              </a:ext>
            </a:extLst>
          </p:cNvPr>
          <p:cNvSpPr>
            <a:spLocks noGrp="1"/>
          </p:cNvSpPr>
          <p:nvPr>
            <p:ph sz="quarter" idx="1"/>
          </p:nvPr>
        </p:nvSpPr>
        <p:spPr/>
        <p:txBody>
          <a:bodyPr>
            <a:noAutofit/>
          </a:bodyPr>
          <a:lstStyle/>
          <a:p>
            <a:r>
              <a:rPr lang="en-US" sz="1200" dirty="0"/>
              <a:t>Minnesota Government:</a:t>
            </a:r>
          </a:p>
          <a:p>
            <a:r>
              <a:rPr lang="en-US" sz="1200" dirty="0"/>
              <a:t>Governor Tim Walz - </a:t>
            </a:r>
            <a:r>
              <a:rPr lang="en-US" sz="1200" u="sng" dirty="0">
                <a:hlinkClick r:id="rId2"/>
              </a:rPr>
              <a:t>https://mn.gov/governor/about/timwalz/</a:t>
            </a:r>
            <a:endParaRPr lang="en-US" sz="1200" dirty="0">
              <a:hlinkClick r:id="rId2"/>
            </a:endParaRPr>
          </a:p>
          <a:p>
            <a:r>
              <a:rPr lang="en-US" sz="1200" dirty="0"/>
              <a:t>Attorney General Keith Ellison - </a:t>
            </a:r>
            <a:r>
              <a:rPr lang="en-US" sz="1200" u="sng" dirty="0">
                <a:hlinkClick r:id="rId3"/>
              </a:rPr>
              <a:t>http://www.ag.state.mn.us/</a:t>
            </a:r>
            <a:endParaRPr lang="en-US" sz="1200" dirty="0">
              <a:hlinkClick r:id="rId3"/>
            </a:endParaRPr>
          </a:p>
          <a:p>
            <a:r>
              <a:rPr lang="en-US" sz="1200" dirty="0"/>
              <a:t>Minnesota Housing Commissioner Jennifer Ho - </a:t>
            </a:r>
            <a:r>
              <a:rPr lang="en-US" sz="1200" u="sng" dirty="0">
                <a:hlinkClick r:id="rId4"/>
              </a:rPr>
              <a:t>http://www.mnhousing.gov/sites/np/leadership</a:t>
            </a:r>
            <a:endParaRPr lang="en-US" sz="1200" dirty="0">
              <a:hlinkClick r:id="rId4"/>
            </a:endParaRPr>
          </a:p>
          <a:p>
            <a:r>
              <a:rPr lang="en-US" sz="1200" dirty="0"/>
              <a:t>Minnesota Department of Human Rights Commissioner Rebecca Lucero - </a:t>
            </a:r>
            <a:r>
              <a:rPr lang="en-US" sz="1200" u="sng" dirty="0">
                <a:hlinkClick r:id="rId5"/>
              </a:rPr>
              <a:t>https://mn.gov/mdhr/about/staff/commissioner.jsp</a:t>
            </a:r>
            <a:endParaRPr lang="en-US" sz="1200" dirty="0">
              <a:hlinkClick r:id="rId5"/>
            </a:endParaRPr>
          </a:p>
          <a:p>
            <a:r>
              <a:rPr lang="en-US" sz="1200" dirty="0"/>
              <a:t>Minnesota Senators - </a:t>
            </a:r>
            <a:r>
              <a:rPr lang="en-US" sz="1200" u="sng" dirty="0">
                <a:hlinkClick r:id="rId6"/>
              </a:rPr>
              <a:t>https://www.senate.mn/</a:t>
            </a:r>
            <a:endParaRPr lang="en-US" sz="1200" dirty="0">
              <a:hlinkClick r:id="rId6"/>
            </a:endParaRPr>
          </a:p>
          <a:p>
            <a:r>
              <a:rPr lang="en-US" sz="1200" dirty="0"/>
              <a:t>Minnesota House of Representatives - </a:t>
            </a:r>
            <a:r>
              <a:rPr lang="en-US" sz="1200" u="sng" dirty="0">
                <a:hlinkClick r:id="rId7"/>
              </a:rPr>
              <a:t>https://www.house.leg.state.mn.us/members/</a:t>
            </a:r>
            <a:endParaRPr lang="en-US" sz="1200" dirty="0">
              <a:hlinkClick r:id="rId7"/>
            </a:endParaRPr>
          </a:p>
          <a:p>
            <a:endParaRPr lang="en-US" sz="1200" dirty="0"/>
          </a:p>
          <a:p>
            <a:r>
              <a:rPr lang="en-US" sz="1200" dirty="0"/>
              <a:t>Local Government:</a:t>
            </a:r>
          </a:p>
          <a:p>
            <a:r>
              <a:rPr lang="en-US" sz="1200" dirty="0"/>
              <a:t>County Commissioners - </a:t>
            </a:r>
            <a:r>
              <a:rPr lang="en-US" sz="1200" u="sng" dirty="0">
                <a:hlinkClick r:id="rId8"/>
              </a:rPr>
              <a:t>https://mn.gov/portal/government/local/counties/</a:t>
            </a:r>
            <a:endParaRPr lang="en-US" sz="1200" dirty="0">
              <a:hlinkClick r:id="rId8"/>
            </a:endParaRPr>
          </a:p>
          <a:p>
            <a:r>
              <a:rPr lang="en-US" sz="1200" dirty="0"/>
              <a:t>City Mayors and City Councils - </a:t>
            </a:r>
            <a:r>
              <a:rPr lang="en-US" sz="1200" u="sng" dirty="0">
                <a:hlinkClick r:id="rId9"/>
              </a:rPr>
              <a:t>https://mn.gov/portal/government/local/cities/</a:t>
            </a:r>
            <a:endParaRPr lang="en-US" sz="1200" dirty="0">
              <a:hlinkClick r:id="rId9"/>
            </a:endParaRPr>
          </a:p>
          <a:p>
            <a:endParaRPr lang="en-US" sz="1200" dirty="0"/>
          </a:p>
          <a:p>
            <a:r>
              <a:rPr lang="en-US" sz="1200" dirty="0"/>
              <a:t>Courts:</a:t>
            </a:r>
          </a:p>
          <a:p>
            <a:r>
              <a:rPr lang="it-IT" sz="1200" dirty="0"/>
              <a:t>Minnesota Supreme Court - </a:t>
            </a:r>
            <a:r>
              <a:rPr lang="it-IT" sz="1200" u="sng" dirty="0">
                <a:hlinkClick r:id="rId10"/>
              </a:rPr>
              <a:t>https://www.mncourts.gov/SupremeCourt.aspx</a:t>
            </a:r>
            <a:endParaRPr lang="it-IT" sz="1200" dirty="0">
              <a:hlinkClick r:id="rId10"/>
            </a:endParaRPr>
          </a:p>
          <a:p>
            <a:r>
              <a:rPr lang="en-US" sz="1200" dirty="0"/>
              <a:t>District Courts- </a:t>
            </a:r>
            <a:r>
              <a:rPr lang="en-US" sz="1200" u="sng" dirty="0">
                <a:hlinkClick r:id="rId11"/>
              </a:rPr>
              <a:t>https://www.mncourts.gov/Find-Courts.aspx</a:t>
            </a:r>
          </a:p>
          <a:p>
            <a:endParaRPr lang="en-US" sz="1200" u="sng" dirty="0">
              <a:hlinkClick r:id="rId11"/>
            </a:endParaRPr>
          </a:p>
          <a:p>
            <a:r>
              <a:rPr lang="en-US" sz="1200" dirty="0"/>
              <a:t>United States: </a:t>
            </a:r>
          </a:p>
          <a:p>
            <a:r>
              <a:rPr lang="en-US" sz="1200" dirty="0"/>
              <a:t>President Elect Joe Biden  - </a:t>
            </a:r>
            <a:r>
              <a:rPr lang="en-US" sz="1200" u="sng" dirty="0">
                <a:hlinkClick r:id="rId12"/>
              </a:rPr>
              <a:t>https://buildbackbetter.gov/</a:t>
            </a:r>
            <a:endParaRPr lang="en-US" sz="1200" dirty="0">
              <a:hlinkClick r:id="rId12"/>
            </a:endParaRPr>
          </a:p>
          <a:p>
            <a:r>
              <a:rPr lang="en-US" sz="1200" dirty="0"/>
              <a:t>Senate - </a:t>
            </a:r>
            <a:r>
              <a:rPr lang="en-US" sz="1200" u="sng" dirty="0">
                <a:hlinkClick r:id="rId13"/>
              </a:rPr>
              <a:t>https://www.senate.gov/</a:t>
            </a:r>
            <a:endParaRPr lang="en-US" sz="1200" dirty="0">
              <a:hlinkClick r:id="rId13"/>
            </a:endParaRPr>
          </a:p>
          <a:p>
            <a:r>
              <a:rPr lang="en-US" sz="1200" dirty="0"/>
              <a:t>House of Representatives - </a:t>
            </a:r>
            <a:r>
              <a:rPr lang="en-US" sz="1200" u="sng" dirty="0">
                <a:hlinkClick r:id="rId14"/>
              </a:rPr>
              <a:t>https://www.house.gov/</a:t>
            </a:r>
            <a:endParaRPr lang="en-US" sz="1200" dirty="0">
              <a:hlinkClick r:id="rId14"/>
            </a:endParaRPr>
          </a:p>
          <a:p>
            <a:r>
              <a:rPr lang="en-US" sz="1200" dirty="0"/>
              <a:t>Centers for Disease Control and Prevention (CDC) - </a:t>
            </a:r>
            <a:r>
              <a:rPr lang="en-US" sz="1200" u="sng" dirty="0">
                <a:hlinkClick r:id="rId15"/>
              </a:rPr>
              <a:t>https://www.cdc.gov/</a:t>
            </a:r>
            <a:endParaRPr lang="en-US" sz="1200" dirty="0">
              <a:hlinkClick r:id="rId15"/>
            </a:endParaRPr>
          </a:p>
          <a:p>
            <a:r>
              <a:rPr lang="en-US" sz="1200" dirty="0"/>
              <a:t>Department of Housing and Urban Development (HUD) - </a:t>
            </a:r>
            <a:r>
              <a:rPr lang="en-US" sz="1200" u="sng" dirty="0">
                <a:hlinkClick r:id="rId16"/>
              </a:rPr>
              <a:t>https://www.hud.gov/</a:t>
            </a:r>
            <a:endParaRPr lang="en-US" sz="1200" dirty="0">
              <a:hlinkClick r:id="rId16"/>
            </a:endParaRPr>
          </a:p>
          <a:p>
            <a:endParaRPr lang="en-US" sz="1200" dirty="0">
              <a:hlinkClick r:id="rId11"/>
            </a:endParaRPr>
          </a:p>
          <a:p>
            <a:endParaRPr lang="en-US" sz="1200" dirty="0"/>
          </a:p>
        </p:txBody>
      </p:sp>
    </p:spTree>
    <p:extLst>
      <p:ext uri="{BB962C8B-B14F-4D97-AF65-F5344CB8AC3E}">
        <p14:creationId xmlns:p14="http://schemas.microsoft.com/office/powerpoint/2010/main" val="132383651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Content Placeholder 2"/>
          <p:cNvSpPr>
            <a:spLocks noGrp="1"/>
          </p:cNvSpPr>
          <p:nvPr>
            <p:ph sz="quarter" idx="1"/>
          </p:nvPr>
        </p:nvSpPr>
        <p:spPr/>
        <p:txBody>
          <a:bodyPr>
            <a:normAutofit fontScale="92500" lnSpcReduction="10000"/>
          </a:bodyPr>
          <a:lstStyle/>
          <a:p>
            <a:r>
              <a:rPr lang="en-CA" dirty="0"/>
              <a:t>Lawrence McDonough</a:t>
            </a:r>
            <a:endParaRPr lang="en-US" dirty="0"/>
          </a:p>
          <a:p>
            <a:r>
              <a:rPr lang="en-US" dirty="0"/>
              <a:t>Attorney at Law </a:t>
            </a:r>
          </a:p>
          <a:p>
            <a:r>
              <a:rPr lang="en-US" dirty="0"/>
              <a:t>Adjunct Professor of Law, University of Minnesota School of Law </a:t>
            </a:r>
          </a:p>
          <a:p>
            <a:r>
              <a:rPr lang="en-US" dirty="0"/>
              <a:t>Senior Minnesota Counsel, Lawyers' Committee for Civil Rights Under Law</a:t>
            </a:r>
          </a:p>
          <a:p>
            <a:r>
              <a:rPr lang="en-CA" dirty="0"/>
              <a:t>651-398-8053</a:t>
            </a:r>
            <a:endParaRPr lang="en-US" dirty="0"/>
          </a:p>
          <a:p>
            <a:r>
              <a:rPr lang="en-CA" u="sng" dirty="0">
                <a:hlinkClick r:id="rId2"/>
              </a:rPr>
              <a:t>mcdon056@umn.edu</a:t>
            </a:r>
            <a:endParaRPr lang="en-US" dirty="0"/>
          </a:p>
          <a:p>
            <a:r>
              <a:rPr lang="en-US" u="sng" dirty="0">
                <a:hlinkClick r:id="rId3"/>
              </a:rPr>
              <a:t>http://povertylaw.homestead.com/Biolarrymcdonough.html</a:t>
            </a:r>
            <a:endParaRPr lang="en-US" dirty="0"/>
          </a:p>
          <a:p>
            <a:r>
              <a:rPr lang="en-US" dirty="0"/>
              <a:t>Housing Law in Minnesota</a:t>
            </a:r>
          </a:p>
          <a:p>
            <a:r>
              <a:rPr lang="en-US" u="sng" dirty="0">
                <a:hlinkClick r:id="rId4"/>
              </a:rPr>
              <a:t>http://povertylaw.homestead.com/HousingLawinMinnesota.html</a:t>
            </a:r>
            <a:endParaRPr lang="en-US" dirty="0">
              <a:hlinkClick r:id="rId4"/>
            </a:endParaRPr>
          </a:p>
          <a:p>
            <a:endParaRPr lang="en-US" dirty="0"/>
          </a:p>
        </p:txBody>
      </p:sp>
    </p:spTree>
    <p:extLst>
      <p:ext uri="{BB962C8B-B14F-4D97-AF65-F5344CB8AC3E}">
        <p14:creationId xmlns:p14="http://schemas.microsoft.com/office/powerpoint/2010/main" val="26366639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4D6FC-D2F7-4163-984E-791005B4BF39}"/>
              </a:ext>
            </a:extLst>
          </p:cNvPr>
          <p:cNvSpPr>
            <a:spLocks noGrp="1"/>
          </p:cNvSpPr>
          <p:nvPr>
            <p:ph type="title"/>
          </p:nvPr>
        </p:nvSpPr>
        <p:spPr/>
        <p:txBody>
          <a:bodyPr>
            <a:noAutofit/>
          </a:bodyPr>
          <a:lstStyle/>
          <a:p>
            <a:r>
              <a:rPr lang="en-US" dirty="0"/>
              <a:t>CARES Act § 4024</a:t>
            </a:r>
            <a:endParaRPr lang="en-US" sz="2400" dirty="0"/>
          </a:p>
        </p:txBody>
      </p:sp>
      <p:sp>
        <p:nvSpPr>
          <p:cNvPr id="3" name="Content Placeholder 2">
            <a:extLst>
              <a:ext uri="{FF2B5EF4-FFF2-40B4-BE49-F238E27FC236}">
                <a16:creationId xmlns:a16="http://schemas.microsoft.com/office/drawing/2014/main" id="{AE05DE6D-D80F-498C-B44E-335A2CF93411}"/>
              </a:ext>
            </a:extLst>
          </p:cNvPr>
          <p:cNvSpPr>
            <a:spLocks noGrp="1"/>
          </p:cNvSpPr>
          <p:nvPr>
            <p:ph sz="quarter" idx="1"/>
          </p:nvPr>
        </p:nvSpPr>
        <p:spPr/>
        <p:txBody>
          <a:bodyPr>
            <a:normAutofit fontScale="85000" lnSpcReduction="20000"/>
          </a:bodyPr>
          <a:lstStyle/>
          <a:p>
            <a:r>
              <a:rPr lang="en-US" dirty="0"/>
              <a:t>CARES Act § 4024:</a:t>
            </a:r>
          </a:p>
          <a:p>
            <a:r>
              <a:rPr lang="en-US" dirty="0">
                <a:hlinkClick r:id="rId2"/>
              </a:rPr>
              <a:t>https://library.nclc.org/sec-4024-temporary-moratorium-eviction-filings</a:t>
            </a:r>
            <a:endParaRPr lang="en-US" dirty="0"/>
          </a:p>
          <a:p>
            <a:r>
              <a:rPr lang="en-US" dirty="0">
                <a:hlinkClick r:id="rId3"/>
              </a:rPr>
              <a:t>https://library.nclc.org/major-consumer-protections-announced-response-covid-19#content-1</a:t>
            </a:r>
            <a:endParaRPr lang="en-US" dirty="0"/>
          </a:p>
          <a:p>
            <a:endParaRPr lang="en-US" dirty="0"/>
          </a:p>
          <a:p>
            <a:r>
              <a:rPr lang="en-US" dirty="0"/>
              <a:t>Applies only to covered properties: federal public and subsidized housing, and rental properties with federally backed mortgages</a:t>
            </a:r>
          </a:p>
          <a:p>
            <a:endParaRPr lang="en-US" dirty="0"/>
          </a:p>
          <a:p>
            <a:r>
              <a:rPr lang="en-US" dirty="0"/>
              <a:t>Prohibited late fees from March 27 through July 25, 2020</a:t>
            </a:r>
          </a:p>
          <a:p>
            <a:endParaRPr lang="en-US" dirty="0"/>
          </a:p>
          <a:p>
            <a:r>
              <a:rPr lang="en-US" dirty="0"/>
              <a:t>Requires 30-day lease termination notice given July 25, 2020 or afterward for all eviction bases with no expiration date</a:t>
            </a:r>
          </a:p>
        </p:txBody>
      </p:sp>
    </p:spTree>
    <p:extLst>
      <p:ext uri="{BB962C8B-B14F-4D97-AF65-F5344CB8AC3E}">
        <p14:creationId xmlns:p14="http://schemas.microsoft.com/office/powerpoint/2010/main" val="27274531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19155C-ABFD-4E92-B69D-FA0DA61740A7}"/>
              </a:ext>
            </a:extLst>
          </p:cNvPr>
          <p:cNvSpPr>
            <a:spLocks noGrp="1"/>
          </p:cNvSpPr>
          <p:nvPr>
            <p:ph type="title"/>
          </p:nvPr>
        </p:nvSpPr>
        <p:spPr/>
        <p:txBody>
          <a:bodyPr>
            <a:noAutofit/>
          </a:bodyPr>
          <a:lstStyle/>
          <a:p>
            <a:r>
              <a:rPr lang="en-US" dirty="0"/>
              <a:t>CDC Eviction Suspension Order </a:t>
            </a:r>
            <a:endParaRPr lang="en-US" sz="2400" dirty="0"/>
          </a:p>
        </p:txBody>
      </p:sp>
      <p:sp>
        <p:nvSpPr>
          <p:cNvPr id="3" name="Content Placeholder 2">
            <a:extLst>
              <a:ext uri="{FF2B5EF4-FFF2-40B4-BE49-F238E27FC236}">
                <a16:creationId xmlns:a16="http://schemas.microsoft.com/office/drawing/2014/main" id="{FCF23EDD-AF7C-40AB-B9F8-084409060866}"/>
              </a:ext>
            </a:extLst>
          </p:cNvPr>
          <p:cNvSpPr>
            <a:spLocks noGrp="1"/>
          </p:cNvSpPr>
          <p:nvPr>
            <p:ph sz="quarter" idx="1"/>
          </p:nvPr>
        </p:nvSpPr>
        <p:spPr/>
        <p:txBody>
          <a:bodyPr>
            <a:noAutofit/>
          </a:bodyPr>
          <a:lstStyle/>
          <a:p>
            <a:r>
              <a:rPr lang="en-US" sz="1300" dirty="0"/>
              <a:t>CDC Eviction Suspension Order:</a:t>
            </a:r>
          </a:p>
          <a:p>
            <a:r>
              <a:rPr lang="en-US" sz="1300" dirty="0">
                <a:hlinkClick r:id="rId2"/>
              </a:rPr>
              <a:t>https://www.cdc.gov/coronavirus/2019-ncov/covid-eviction-declaration.html</a:t>
            </a:r>
            <a:endParaRPr lang="en-US" sz="1300" dirty="0"/>
          </a:p>
          <a:p>
            <a:r>
              <a:rPr lang="en-US" sz="1300" dirty="0">
                <a:hlinkClick r:id="rId3"/>
              </a:rPr>
              <a:t>https://www.cdc.gov/coronavirus/2019-ncov/downloads/eviction-moratoria-order-faqs.pdf</a:t>
            </a:r>
            <a:endParaRPr lang="en-US" sz="1300" dirty="0"/>
          </a:p>
          <a:p>
            <a:endParaRPr lang="en-US" sz="1300" dirty="0"/>
          </a:p>
          <a:p>
            <a:r>
              <a:rPr lang="en-US" sz="1300" dirty="0"/>
              <a:t>It became effective on September 4, 2020. On  January 20, 2021, the CDC announced extension of the order temporarily halting residential evictions until </a:t>
            </a:r>
            <a:r>
              <a:rPr lang="en-US" sz="1300" b="1" i="1" dirty="0"/>
              <a:t>at least March 31, 2021. </a:t>
            </a:r>
          </a:p>
          <a:p>
            <a:endParaRPr lang="en-US" sz="1300" dirty="0"/>
          </a:p>
          <a:p>
            <a:r>
              <a:rPr lang="en-US" sz="1300" i="1" dirty="0"/>
              <a:t>Media Statement from CDC Director Rochelle P. Walensky, MD, MPH, on Extending the Eviction Moratorium </a:t>
            </a:r>
            <a:r>
              <a:rPr lang="en-US" sz="1300" dirty="0"/>
              <a:t>(U.S. Department of Health &amp; Human Services Jan. 20, 2021)</a:t>
            </a:r>
          </a:p>
          <a:p>
            <a:r>
              <a:rPr lang="en-US" sz="1300" dirty="0">
                <a:hlinkClick r:id="rId4"/>
              </a:rPr>
              <a:t>https://www.cdc.gov/media/releases/2021/s0121-eviction-moratorium.html</a:t>
            </a:r>
            <a:r>
              <a:rPr lang="en-US" sz="1300" dirty="0"/>
              <a:t> (viewed Jan.  21, 2021)</a:t>
            </a:r>
          </a:p>
          <a:p>
            <a:endParaRPr lang="en-US" sz="1300" dirty="0"/>
          </a:p>
          <a:p>
            <a:r>
              <a:rPr lang="en-US" sz="1300" dirty="0"/>
              <a:t>"Residential property" is defined to include "any property leased for residential purposes," and goes on to specify the term includes "any house, building, mobile home or land in a mobile home park, or similar dwelling leased for residential purposes."  Exception: any hotel, motel, or other guest house rented to a temporary guest or seasonal tenant" as defined under state law. </a:t>
            </a:r>
          </a:p>
          <a:p>
            <a:endParaRPr lang="en-US" sz="1300" dirty="0"/>
          </a:p>
          <a:p>
            <a:r>
              <a:rPr lang="en-US" sz="1300" dirty="0"/>
              <a:t>Exceptions: (1) engaging in criminal activity while on the premises; (2) threatening the health or safety of other residents; (3) damaging or posing an immediate and significant risk of damage to property; (4) violating any applicable building code, health ordinance, or similar regulation relating to health and safety; or (5) violating any other contractual obligation, other than the timely payment of rent or similar housing-related payment (including non-payment or late payment of fees, penalties, or interest).</a:t>
            </a:r>
          </a:p>
          <a:p>
            <a:endParaRPr lang="en-US" sz="1300" dirty="0"/>
          </a:p>
          <a:p>
            <a:endParaRPr lang="en-US" sz="1300" dirty="0"/>
          </a:p>
          <a:p>
            <a:endParaRPr lang="en-US" sz="1300" dirty="0"/>
          </a:p>
        </p:txBody>
      </p:sp>
      <mc:AlternateContent xmlns:mc="http://schemas.openxmlformats.org/markup-compatibility/2006" xmlns:pslz="http://schemas.microsoft.com/office/powerpoint/2016/slidezoom">
        <mc:Choice Requires="pslz">
          <p:graphicFrame>
            <p:nvGraphicFramePr>
              <p:cNvPr id="5" name="Slide Zoom 4">
                <a:extLst>
                  <a:ext uri="{FF2B5EF4-FFF2-40B4-BE49-F238E27FC236}">
                    <a16:creationId xmlns:a16="http://schemas.microsoft.com/office/drawing/2014/main" id="{1899ACD3-03B5-4E2A-95C2-D539BD04F0EF}"/>
                  </a:ext>
                </a:extLst>
              </p:cNvPr>
              <p:cNvGraphicFramePr>
                <a:graphicFrameLocks noChangeAspect="1"/>
              </p:cNvGraphicFramePr>
              <p:nvPr/>
            </p:nvGraphicFramePr>
            <p:xfrm>
              <a:off x="-2483528" y="4075542"/>
              <a:ext cx="2286000" cy="1714500"/>
            </p:xfrm>
            <a:graphic>
              <a:graphicData uri="http://schemas.microsoft.com/office/powerpoint/2016/slidezoom">
                <pslz:sldZm>
                  <pslz:sldZmObj sldId="428" cId="3192650370">
                    <pslz:zmPr id="{4FA9F377-632C-40F5-B932-03361D7B2EBC}" returnToParent="0" transitionDur="1000">
                      <p166:blipFill xmlns:p166="http://schemas.microsoft.com/office/powerpoint/2016/6/main">
                        <a:blip r:embed="rId5"/>
                        <a:stretch>
                          <a:fillRect/>
                        </a:stretch>
                      </p166:blipFill>
                      <p166:spPr xmlns:p166="http://schemas.microsoft.com/office/powerpoint/2016/6/main">
                        <a:xfrm>
                          <a:off x="0" y="0"/>
                          <a:ext cx="2286000" cy="1714500"/>
                        </a:xfrm>
                        <a:prstGeom prst="rect">
                          <a:avLst/>
                        </a:prstGeom>
                        <a:ln w="3175">
                          <a:solidFill>
                            <a:prstClr val="ltGray"/>
                          </a:solidFill>
                        </a:ln>
                      </p166:spPr>
                    </pslz:zmPr>
                  </pslz:sldZmObj>
                </pslz:sldZm>
              </a:graphicData>
            </a:graphic>
          </p:graphicFrame>
        </mc:Choice>
        <mc:Fallback xmlns="">
          <p:pic>
            <p:nvPicPr>
              <p:cNvPr id="5" name="Slide Zoom 4">
                <a:hlinkClick r:id="rId6" action="ppaction://hlinksldjump"/>
                <a:extLst>
                  <a:ext uri="{FF2B5EF4-FFF2-40B4-BE49-F238E27FC236}">
                    <a16:creationId xmlns:a16="http://schemas.microsoft.com/office/drawing/2014/main" id="{1899ACD3-03B5-4E2A-95C2-D539BD04F0EF}"/>
                  </a:ext>
                </a:extLst>
              </p:cNvPr>
              <p:cNvPicPr>
                <a:picLocks noGrp="1" noRot="1" noChangeAspect="1" noMove="1" noResize="1" noEditPoints="1" noAdjustHandles="1" noChangeArrowheads="1" noChangeShapeType="1"/>
              </p:cNvPicPr>
              <p:nvPr/>
            </p:nvPicPr>
            <p:blipFill>
              <a:blip r:embed="rId7"/>
              <a:stretch>
                <a:fillRect/>
              </a:stretch>
            </p:blipFill>
            <p:spPr>
              <a:xfrm>
                <a:off x="-2483528" y="4075542"/>
                <a:ext cx="2286000" cy="1714500"/>
              </a:xfrm>
              <a:prstGeom prst="rect">
                <a:avLst/>
              </a:prstGeom>
              <a:ln w="3175">
                <a:solidFill>
                  <a:prstClr val="ltGray"/>
                </a:solidFill>
              </a:ln>
            </p:spPr>
          </p:pic>
        </mc:Fallback>
      </mc:AlternateContent>
    </p:spTree>
    <p:extLst>
      <p:ext uri="{BB962C8B-B14F-4D97-AF65-F5344CB8AC3E}">
        <p14:creationId xmlns:p14="http://schemas.microsoft.com/office/powerpoint/2010/main" val="35397746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0AE99-4952-4AC5-920D-199CF53B67E3}"/>
              </a:ext>
            </a:extLst>
          </p:cNvPr>
          <p:cNvSpPr>
            <a:spLocks noGrp="1"/>
          </p:cNvSpPr>
          <p:nvPr>
            <p:ph type="title"/>
          </p:nvPr>
        </p:nvSpPr>
        <p:spPr/>
        <p:txBody>
          <a:bodyPr/>
          <a:lstStyle/>
          <a:p>
            <a:r>
              <a:rPr lang="en-US" dirty="0"/>
              <a:t>CDC Eviction Suspension Order </a:t>
            </a:r>
          </a:p>
        </p:txBody>
      </p:sp>
      <p:sp>
        <p:nvSpPr>
          <p:cNvPr id="3" name="Content Placeholder 2">
            <a:extLst>
              <a:ext uri="{FF2B5EF4-FFF2-40B4-BE49-F238E27FC236}">
                <a16:creationId xmlns:a16="http://schemas.microsoft.com/office/drawing/2014/main" id="{C9CDA7DB-2CB7-4BEE-BCDA-97442BDFE51C}"/>
              </a:ext>
            </a:extLst>
          </p:cNvPr>
          <p:cNvSpPr>
            <a:spLocks noGrp="1"/>
          </p:cNvSpPr>
          <p:nvPr>
            <p:ph sz="quarter" idx="1"/>
          </p:nvPr>
        </p:nvSpPr>
        <p:spPr/>
        <p:txBody>
          <a:bodyPr>
            <a:normAutofit fontScale="62500" lnSpcReduction="20000"/>
          </a:bodyPr>
          <a:lstStyle/>
          <a:p>
            <a:r>
              <a:rPr lang="en-US" sz="2800" dirty="0"/>
              <a:t>Tenant must provide a required declaration, sworn under penalty of perjury, to the landlord: (1) used best efforts to obtain all available government assistance; (2) limited income; (3) unable to pay my full rent or make a full housing payment due to substantial loss of household income, loss of compensable hours of work or wages, lay-offs, or extraordinary out-of-pocket medical expenses; (4) using best efforts to make timely partial payments that are as close to the full payment as the individual's circumstances may permit, taking into account other nondiscretionary expenses; (5) risk of homelessness; and (6) understand rent obligation. </a:t>
            </a:r>
            <a:r>
              <a:rPr lang="nn-NO" sz="2800" dirty="0"/>
              <a:t>Form: </a:t>
            </a:r>
            <a:r>
              <a:rPr lang="nn-NO" sz="2800" dirty="0">
                <a:hlinkClick r:id="rId2"/>
              </a:rPr>
              <a:t>https://www.cdc.gov/coronavirus/2019-ncov/downloads/declaration-form.pdf</a:t>
            </a:r>
            <a:endParaRPr lang="nn-NO" sz="2800" dirty="0"/>
          </a:p>
          <a:p>
            <a:endParaRPr lang="en-US" dirty="0"/>
          </a:p>
          <a:p>
            <a:r>
              <a:rPr lang="en-US" sz="2800" dirty="0"/>
              <a:t>National Housing Law Project </a:t>
            </a:r>
          </a:p>
          <a:p>
            <a:r>
              <a:rPr lang="en-US" sz="2800" dirty="0">
                <a:hlinkClick r:id="rId3"/>
              </a:rPr>
              <a:t>https://www.nhlp.org/campaign/protecting-renter-and-homeowner-rights-during-our-national-health-crisis-2/</a:t>
            </a:r>
            <a:endParaRPr lang="en-US" sz="2800" dirty="0"/>
          </a:p>
          <a:p>
            <a:r>
              <a:rPr lang="en-US" sz="2800" dirty="0">
                <a:hlinkClick r:id="rId4"/>
              </a:rPr>
              <a:t>https://www.nhlp.org/wp-content/uploads/CDC-FAQ-for-Renters.pdf</a:t>
            </a:r>
          </a:p>
          <a:p>
            <a:endParaRPr lang="en-US" sz="2800" dirty="0"/>
          </a:p>
          <a:p>
            <a:r>
              <a:rPr lang="en-US" sz="2800" dirty="0"/>
              <a:t>National Low Income Housing Coalition </a:t>
            </a:r>
          </a:p>
          <a:p>
            <a:r>
              <a:rPr lang="en-US" sz="2800" dirty="0">
                <a:hlinkClick r:id="rId5"/>
              </a:rPr>
              <a:t>https://nlihc.org/coronavirus-and-housing-homelessness/national-eviction-moratorium</a:t>
            </a:r>
            <a:endParaRPr lang="en-US" sz="2800" dirty="0"/>
          </a:p>
          <a:p>
            <a:r>
              <a:rPr lang="en-US" sz="2800" dirty="0">
                <a:hlinkClick r:id="rId6"/>
              </a:rPr>
              <a:t>https://nlihc.org/sites/default/files/Overview-of-National-Eviction-Moratorium.pdf</a:t>
            </a:r>
            <a:endParaRPr lang="en-US" sz="2800" dirty="0"/>
          </a:p>
          <a:p>
            <a:endParaRPr lang="en-US" sz="2800" dirty="0"/>
          </a:p>
          <a:p>
            <a:endParaRPr lang="en-US" dirty="0"/>
          </a:p>
        </p:txBody>
      </p:sp>
    </p:spTree>
    <p:extLst>
      <p:ext uri="{BB962C8B-B14F-4D97-AF65-F5344CB8AC3E}">
        <p14:creationId xmlns:p14="http://schemas.microsoft.com/office/powerpoint/2010/main" val="31926503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2DFE3-E5B6-437A-8E5C-22BB8EAC31D5}"/>
              </a:ext>
            </a:extLst>
          </p:cNvPr>
          <p:cNvSpPr>
            <a:spLocks noGrp="1"/>
          </p:cNvSpPr>
          <p:nvPr>
            <p:ph type="title"/>
          </p:nvPr>
        </p:nvSpPr>
        <p:spPr/>
        <p:txBody>
          <a:bodyPr/>
          <a:lstStyle/>
          <a:p>
            <a:r>
              <a:rPr lang="en-US" dirty="0"/>
              <a:t>Financial Assistance for Tenants</a:t>
            </a:r>
          </a:p>
        </p:txBody>
      </p:sp>
      <p:sp>
        <p:nvSpPr>
          <p:cNvPr id="3" name="Content Placeholder 2">
            <a:extLst>
              <a:ext uri="{FF2B5EF4-FFF2-40B4-BE49-F238E27FC236}">
                <a16:creationId xmlns:a16="http://schemas.microsoft.com/office/drawing/2014/main" id="{9261C46B-D3DC-4F55-8327-6D98442E4E5F}"/>
              </a:ext>
            </a:extLst>
          </p:cNvPr>
          <p:cNvSpPr>
            <a:spLocks noGrp="1"/>
          </p:cNvSpPr>
          <p:nvPr>
            <p:ph sz="quarter" idx="1"/>
          </p:nvPr>
        </p:nvSpPr>
        <p:spPr/>
        <p:txBody>
          <a:bodyPr>
            <a:noAutofit/>
          </a:bodyPr>
          <a:lstStyle/>
          <a:p>
            <a:r>
              <a:rPr lang="en-US" sz="1400" dirty="0"/>
              <a:t>Minnesota Covid-19 Relief Housing Assistance Program - </a:t>
            </a:r>
            <a:r>
              <a:rPr lang="en-US" sz="1400" dirty="0">
                <a:hlinkClick r:id="rId2"/>
              </a:rPr>
              <a:t>http://www.mnhousing.gov/sites/np/covid19housingassistanceprogramFAQ</a:t>
            </a:r>
            <a:endParaRPr lang="en-US" sz="1400" dirty="0"/>
          </a:p>
          <a:p>
            <a:endParaRPr lang="en-US" sz="1400" dirty="0"/>
          </a:p>
          <a:p>
            <a:r>
              <a:rPr lang="en-US" sz="1400" dirty="0"/>
              <a:t>Hennepin County Emergency Rental Assistance - </a:t>
            </a:r>
            <a:r>
              <a:rPr lang="en-US" sz="1400" u="sng" dirty="0">
                <a:hlinkClick r:id="rId3"/>
              </a:rPr>
              <a:t>https://www.hennepin.us/rent-help</a:t>
            </a:r>
            <a:endParaRPr lang="en-US" sz="1400" dirty="0">
              <a:hlinkClick r:id="rId3"/>
            </a:endParaRPr>
          </a:p>
          <a:p>
            <a:endParaRPr lang="en-US" sz="1400" dirty="0"/>
          </a:p>
          <a:p>
            <a:r>
              <a:rPr lang="en-US" sz="1400" dirty="0"/>
              <a:t>Neighborhood House - </a:t>
            </a:r>
            <a:r>
              <a:rPr lang="en-US" sz="1400" u="sng" dirty="0">
                <a:hlinkClick r:id="rId4"/>
              </a:rPr>
              <a:t>http://neighb.org/</a:t>
            </a:r>
            <a:endParaRPr lang="en-US" sz="1400" dirty="0">
              <a:hlinkClick r:id="rId4"/>
            </a:endParaRPr>
          </a:p>
          <a:p>
            <a:r>
              <a:rPr lang="en-US" sz="1400" dirty="0"/>
              <a:t>Ramsey County - </a:t>
            </a:r>
            <a:r>
              <a:rPr lang="en-US" sz="1400" dirty="0">
                <a:hlinkClick r:id="rId5"/>
              </a:rPr>
              <a:t>https://www.ramseycounty.us/residents/assistance-support/assistance/financial-assistance/emergency-assistance</a:t>
            </a:r>
            <a:endParaRPr lang="en-US" sz="1400" dirty="0"/>
          </a:p>
          <a:p>
            <a:endParaRPr lang="en-US" sz="1400" dirty="0"/>
          </a:p>
          <a:p>
            <a:r>
              <a:rPr lang="fi-FI" sz="1400" dirty="0"/>
              <a:t>Anoka County - </a:t>
            </a:r>
            <a:r>
              <a:rPr lang="fi-FI" sz="1400" dirty="0">
                <a:hlinkClick r:id="rId6"/>
              </a:rPr>
              <a:t>https://www.anokacounty.us/2689/Basic-Needs</a:t>
            </a:r>
            <a:endParaRPr lang="fi-FI" sz="1400" dirty="0"/>
          </a:p>
          <a:p>
            <a:endParaRPr lang="en-US" sz="1400" dirty="0"/>
          </a:p>
          <a:p>
            <a:r>
              <a:rPr lang="en-US" sz="1400" dirty="0"/>
              <a:t>Minnesota Department of Human Services - </a:t>
            </a:r>
            <a:r>
              <a:rPr lang="en-US" sz="1400" dirty="0">
                <a:hlinkClick r:id="rId7"/>
              </a:rPr>
              <a:t>https://applymn.dhs.mn.gov/online-app-web/spring/public/process-login?execution=e1s1</a:t>
            </a:r>
            <a:endParaRPr lang="en-US" sz="1400" dirty="0"/>
          </a:p>
          <a:p>
            <a:endParaRPr lang="en-US" sz="1400" dirty="0"/>
          </a:p>
          <a:p>
            <a:r>
              <a:rPr lang="en-US" sz="1400" dirty="0"/>
              <a:t>United Way 211 - </a:t>
            </a:r>
            <a:r>
              <a:rPr lang="en-US" sz="1400" dirty="0">
                <a:hlinkClick r:id="rId8"/>
              </a:rPr>
              <a:t>http://www.211unitedway.org/</a:t>
            </a:r>
            <a:r>
              <a:rPr lang="en-US" sz="1400" dirty="0"/>
              <a:t> Call 211™ or 651-291-0211</a:t>
            </a:r>
          </a:p>
          <a:p>
            <a:r>
              <a:rPr lang="en-US" sz="1400" dirty="0"/>
              <a:t>State-wide list of community resources, like housing assistance, shelters, and food shelf locations</a:t>
            </a:r>
          </a:p>
          <a:p>
            <a:endParaRPr lang="en-US" sz="1400" dirty="0"/>
          </a:p>
          <a:p>
            <a:r>
              <a:rPr lang="en-US" sz="1400" i="1" dirty="0"/>
              <a:t>State and Local Rental Assistance </a:t>
            </a:r>
            <a:r>
              <a:rPr lang="en-US" sz="1400" dirty="0"/>
              <a:t>(National Low Income Housing Coalition - viewed Jan. 12, 2121) - </a:t>
            </a:r>
            <a:r>
              <a:rPr lang="en-US" sz="1400" u="sng" dirty="0">
                <a:hlinkClick r:id="rId9"/>
              </a:rPr>
              <a:t>https://nlihc.org/rental-assistance</a:t>
            </a:r>
            <a:endParaRPr lang="en-US" sz="1400" dirty="0">
              <a:hlinkClick r:id="rId9"/>
            </a:endParaRPr>
          </a:p>
          <a:p>
            <a:endParaRPr lang="en-US" sz="1400" dirty="0"/>
          </a:p>
          <a:p>
            <a:endParaRPr lang="en-US" sz="1400" dirty="0"/>
          </a:p>
        </p:txBody>
      </p:sp>
    </p:spTree>
    <p:extLst>
      <p:ext uri="{BB962C8B-B14F-4D97-AF65-F5344CB8AC3E}">
        <p14:creationId xmlns:p14="http://schemas.microsoft.com/office/powerpoint/2010/main" val="9949384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Expiration of Executive Order 20-79</a:t>
            </a:r>
          </a:p>
        </p:txBody>
      </p:sp>
      <p:sp>
        <p:nvSpPr>
          <p:cNvPr id="3" name="Content Placeholder 2"/>
          <p:cNvSpPr>
            <a:spLocks noGrp="1"/>
          </p:cNvSpPr>
          <p:nvPr>
            <p:ph sz="quarter" idx="1"/>
          </p:nvPr>
        </p:nvSpPr>
        <p:spPr/>
        <p:txBody>
          <a:bodyPr>
            <a:normAutofit fontScale="55000" lnSpcReduction="20000"/>
          </a:bodyPr>
          <a:lstStyle/>
          <a:p>
            <a:r>
              <a:rPr lang="en-US" sz="2900" dirty="0"/>
              <a:t>Expiration of Executive Order 20-79 will leave some properties governed by:</a:t>
            </a:r>
          </a:p>
          <a:p>
            <a:endParaRPr lang="en-US" sz="2900" dirty="0"/>
          </a:p>
          <a:p>
            <a:r>
              <a:rPr lang="en-US" sz="2900" dirty="0"/>
              <a:t>The CARES Act § 4024: requires 30-day lease termination notice given July 25, 2020 or afterward for all eviction bases with no expiration date for covered properties</a:t>
            </a:r>
          </a:p>
          <a:p>
            <a:endParaRPr lang="en-US" sz="2900" dirty="0"/>
          </a:p>
          <a:p>
            <a:r>
              <a:rPr lang="en-US" sz="2900" dirty="0"/>
              <a:t>CDC Eviction Suspension Order: suspends nonpayment of rent evictions for covered tenants through January 31, 2020</a:t>
            </a:r>
          </a:p>
          <a:p>
            <a:endParaRPr lang="en-US" sz="2900" dirty="0"/>
          </a:p>
          <a:p>
            <a:r>
              <a:rPr lang="en-US" sz="2900" dirty="0"/>
              <a:t>Order Continuing Operations of the Minnesota Judicial Branch under Emergency Executive Order No. 20-33 has no expiration date.</a:t>
            </a:r>
          </a:p>
          <a:p>
            <a:r>
              <a:rPr lang="en-US" sz="2900" dirty="0">
                <a:hlinkClick r:id="rId2"/>
              </a:rPr>
              <a:t>http://mncourts.gov/About-The-Courts/NewsAndAnnouncements/ItemDetail.aspx?id=1900</a:t>
            </a:r>
            <a:endParaRPr lang="en-US" sz="2900" dirty="0"/>
          </a:p>
          <a:p>
            <a:endParaRPr lang="en-US" sz="2900" dirty="0"/>
          </a:p>
          <a:p>
            <a:r>
              <a:rPr lang="en-US" sz="2900" dirty="0"/>
              <a:t>Local orders may stay in effect.</a:t>
            </a:r>
          </a:p>
          <a:p>
            <a:r>
              <a:rPr lang="en-US" sz="2900" dirty="0">
                <a:hlinkClick r:id="rId3"/>
              </a:rPr>
              <a:t>http://www.mncourts.gov/Emergency.aspx</a:t>
            </a:r>
            <a:endParaRPr lang="en-US" sz="2900" dirty="0"/>
          </a:p>
          <a:p>
            <a:endParaRPr lang="en-US" sz="2900" dirty="0"/>
          </a:p>
          <a:p>
            <a:r>
              <a:rPr lang="en-US" sz="2900" dirty="0"/>
              <a:t>House File No. 4556, Art. 1, §16 continues suspension of statutory deadlines for court proceedings until 60 days after the end of the peacetime emergency declaration or February 15, 2021, whichever is earlier.</a:t>
            </a:r>
          </a:p>
          <a:p>
            <a:r>
              <a:rPr lang="en-US" sz="2900" dirty="0">
                <a:hlinkClick r:id="rId4"/>
              </a:rPr>
              <a:t>https://www.revisor.mn.gov/laws/2020/0/Session+Law/Chapter/74/</a:t>
            </a:r>
            <a:endParaRPr lang="en-US" sz="2900" dirty="0"/>
          </a:p>
          <a:p>
            <a:endParaRPr lang="en-US" dirty="0"/>
          </a:p>
        </p:txBody>
      </p:sp>
    </p:spTree>
    <p:extLst>
      <p:ext uri="{BB962C8B-B14F-4D97-AF65-F5344CB8AC3E}">
        <p14:creationId xmlns:p14="http://schemas.microsoft.com/office/powerpoint/2010/main" val="426143875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3986</TotalTime>
  <Words>7016</Words>
  <Application>Microsoft Office PowerPoint</Application>
  <PresentationFormat>On-screen Show (4:3)</PresentationFormat>
  <Paragraphs>471</Paragraphs>
  <Slides>44</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44</vt:i4>
      </vt:variant>
    </vt:vector>
  </HeadingPairs>
  <TitlesOfParts>
    <vt:vector size="50" baseType="lpstr">
      <vt:lpstr>Arial</vt:lpstr>
      <vt:lpstr>Calibri</vt:lpstr>
      <vt:lpstr>Times New Roman</vt:lpstr>
      <vt:lpstr>Wingdings</vt:lpstr>
      <vt:lpstr>Wingdings 2</vt:lpstr>
      <vt:lpstr>Civic</vt:lpstr>
      <vt:lpstr>Housing Issues in the Justice Tsunami: Legal Issues Now and Eviction Estimates When Minnesota Reopens</vt:lpstr>
      <vt:lpstr>Presentations</vt:lpstr>
      <vt:lpstr>State Eviction Suspensions</vt:lpstr>
      <vt:lpstr>Minnesota Eviction Suspension:  Executive Order 20-79</vt:lpstr>
      <vt:lpstr>CARES Act § 4024</vt:lpstr>
      <vt:lpstr>CDC Eviction Suspension Order </vt:lpstr>
      <vt:lpstr>CDC Eviction Suspension Order </vt:lpstr>
      <vt:lpstr>Financial Assistance for Tenants</vt:lpstr>
      <vt:lpstr>Expiration of Executive Order 20-79</vt:lpstr>
      <vt:lpstr>The Eviction Tsunami</vt:lpstr>
      <vt:lpstr>The Eviction Tsunami</vt:lpstr>
      <vt:lpstr>The Eviction Tsunami</vt:lpstr>
      <vt:lpstr>The Eviction Tsunami</vt:lpstr>
      <vt:lpstr>Tenants Already Were Rent Burdened</vt:lpstr>
      <vt:lpstr>Tenants Already Were Rent Burdened</vt:lpstr>
      <vt:lpstr>Unemployment</vt:lpstr>
      <vt:lpstr>Unemployment</vt:lpstr>
      <vt:lpstr>Census Data: Tenants,  Unemployment, and Rents</vt:lpstr>
      <vt:lpstr>Census Data: Tenants,  Unemployment, and Rents</vt:lpstr>
      <vt:lpstr>Census Data on Tenants,  Unemployment, and Rents</vt:lpstr>
      <vt:lpstr>Census Data on Tenants and Rents</vt:lpstr>
      <vt:lpstr>Census Data on Risk of Eviction</vt:lpstr>
      <vt:lpstr>People of Color Are at Great Risk of Eviction</vt:lpstr>
      <vt:lpstr>People of Color Are at Great Risk of Eviction</vt:lpstr>
      <vt:lpstr>Homelessness in Minnesota </vt:lpstr>
      <vt:lpstr>Homelessness in Minnesota </vt:lpstr>
      <vt:lpstr>Minnesota Eviction Estimates</vt:lpstr>
      <vt:lpstr>Minnesota Eviction Estimates</vt:lpstr>
      <vt:lpstr>Minnesota Eviction Estimates</vt:lpstr>
      <vt:lpstr>Minnesota Eviction Estimates</vt:lpstr>
      <vt:lpstr>Health Impact of Evictions  During the Pandemic</vt:lpstr>
      <vt:lpstr>Health Impact of Evictions  During the Pandemic</vt:lpstr>
      <vt:lpstr>Health Impact of Evictions  During the Pandemic </vt:lpstr>
      <vt:lpstr>Health Impact of Evictions  During the Pandemic </vt:lpstr>
      <vt:lpstr>Health Impact of Evictions  During the Pandemic </vt:lpstr>
      <vt:lpstr>Health Impact of Evictions  During the Pandemic </vt:lpstr>
      <vt:lpstr>Health Impact of Evictions  During the Pandemic </vt:lpstr>
      <vt:lpstr>Health Impact of Evictions  During the Pandemic </vt:lpstr>
      <vt:lpstr>Health Impact of Evictions  During the Pandemic </vt:lpstr>
      <vt:lpstr>What Can You Do? Volunteer and Donate</vt:lpstr>
      <vt:lpstr>What Can You Do? Volunteer and Donate</vt:lpstr>
      <vt:lpstr>What Can You Do? Volunteer and Donate</vt:lpstr>
      <vt:lpstr>What Can You Do? Advocate.</vt:lpstr>
      <vt:lpstr>Questions</vt:lpstr>
    </vt:vector>
  </TitlesOfParts>
  <Company>Dorsey &amp; Whitney LLP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McDonough, Lawrence</dc:creator>
  <cp:lastModifiedBy>Larry McDonough</cp:lastModifiedBy>
  <cp:revision>282</cp:revision>
  <dcterms:created xsi:type="dcterms:W3CDTF">2014-01-29T20:29:53Z</dcterms:created>
  <dcterms:modified xsi:type="dcterms:W3CDTF">2021-02-01T16:51:27Z</dcterms:modified>
</cp:coreProperties>
</file>