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5"/>
  </p:notesMasterIdLst>
  <p:sldIdLst>
    <p:sldId id="256" r:id="rId2"/>
    <p:sldId id="323" r:id="rId3"/>
    <p:sldId id="324" r:id="rId4"/>
    <p:sldId id="325" r:id="rId5"/>
    <p:sldId id="326" r:id="rId6"/>
    <p:sldId id="327" r:id="rId7"/>
    <p:sldId id="328" r:id="rId8"/>
    <p:sldId id="329" r:id="rId9"/>
    <p:sldId id="330" r:id="rId10"/>
    <p:sldId id="331" r:id="rId11"/>
    <p:sldId id="332" r:id="rId12"/>
    <p:sldId id="333" r:id="rId13"/>
    <p:sldId id="334" r:id="rId14"/>
    <p:sldId id="335" r:id="rId15"/>
    <p:sldId id="337" r:id="rId16"/>
    <p:sldId id="338" r:id="rId17"/>
    <p:sldId id="339" r:id="rId18"/>
    <p:sldId id="340" r:id="rId19"/>
    <p:sldId id="336"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59" r:id="rId39"/>
    <p:sldId id="360" r:id="rId40"/>
    <p:sldId id="361" r:id="rId41"/>
    <p:sldId id="362" r:id="rId42"/>
    <p:sldId id="363" r:id="rId43"/>
    <p:sldId id="32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12C07-63B1-42A9-99E9-B0E1D5479EBA}" type="datetimeFigureOut">
              <a:rPr lang="en-US" smtClean="0"/>
              <a:t>7/21/2020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C51BA-0374-44A5-B821-87D9B3696A60}" type="slidenum">
              <a:rPr lang="en-US" smtClean="0"/>
              <a:t>‹#›</a:t>
            </a:fld>
            <a:endParaRPr lang="en-US" dirty="0"/>
          </a:p>
        </p:txBody>
      </p:sp>
    </p:spTree>
    <p:extLst>
      <p:ext uri="{BB962C8B-B14F-4D97-AF65-F5344CB8AC3E}">
        <p14:creationId xmlns:p14="http://schemas.microsoft.com/office/powerpoint/2010/main" val="3064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C51BA-0374-44A5-B821-87D9B3696A60}" type="slidenum">
              <a:rPr lang="en-US" smtClean="0"/>
              <a:t>1</a:t>
            </a:fld>
            <a:endParaRPr lang="en-US" dirty="0"/>
          </a:p>
        </p:txBody>
      </p:sp>
    </p:spTree>
    <p:extLst>
      <p:ext uri="{BB962C8B-B14F-4D97-AF65-F5344CB8AC3E}">
        <p14:creationId xmlns:p14="http://schemas.microsoft.com/office/powerpoint/2010/main" val="2972014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D7B3D0-04C8-426D-AD2C-61B1CD15FD7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BD7B3D0-04C8-426D-AD2C-61B1CD15FD7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BD7B3D0-04C8-426D-AD2C-61B1CD15FD7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marL="0" indent="0">
              <a:buNone/>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882A252-7ED7-4885-B9E3-896792DCD5D2}" type="datetimeFigureOut">
              <a:rPr lang="en-US" smtClean="0"/>
              <a:t>7/21/2020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D7B3D0-04C8-426D-AD2C-61B1CD15FD7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D7B3D0-04C8-426D-AD2C-61B1CD15FD7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BD7B3D0-04C8-426D-AD2C-61B1CD15FD7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D7B3D0-04C8-426D-AD2C-61B1CD15FD7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4882A252-7ED7-4885-B9E3-896792DCD5D2}" type="datetimeFigureOut">
              <a:rPr lang="en-US" smtClean="0"/>
              <a:t>7/21/2020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BD7B3D0-04C8-426D-AD2C-61B1CD15FD7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882A252-7ED7-4885-B9E3-896792DCD5D2}" type="datetimeFigureOut">
              <a:rPr lang="en-US" smtClean="0"/>
              <a:t>7/21/2020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82A252-7ED7-4885-B9E3-896792DCD5D2}" type="datetimeFigureOut">
              <a:rPr lang="en-US" smtClean="0"/>
              <a:t>7/21/2020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D7B3D0-04C8-426D-AD2C-61B1CD15FD7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vertylaw.homestea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g.state.mn.us/Office/Communications/2020/04/07_Mostad.asp" TargetMode="External"/><Relationship Id="rId2" Type="http://schemas.openxmlformats.org/officeDocument/2006/relationships/hyperlink" Target="https://www.ag.state.mn.us/Office/Communications/2020/04/03_Mostad.asp" TargetMode="External"/><Relationship Id="rId1" Type="http://schemas.openxmlformats.org/officeDocument/2006/relationships/slideLayout" Target="../slideLayouts/slideLayout2.xml"/><Relationship Id="rId5" Type="http://schemas.openxmlformats.org/officeDocument/2006/relationships/hyperlink" Target="https://www.ag.state.mn.us/Office/Communications/2020/04/17_LaPlant.asp" TargetMode="External"/><Relationship Id="rId4" Type="http://schemas.openxmlformats.org/officeDocument/2006/relationships/hyperlink" Target="https://www.ag.state.mn.us/Office/Communications/2020/04/10_DivineEstates.as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n.gov/governor/assets/EO%2020-79%20Final%20Signed%20and%20Filed%20%28002%29_tcm1055-4405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library.nclc.org/major-consumer-protections-announced-response-covid-19#content-1" TargetMode="External"/><Relationship Id="rId2" Type="http://schemas.openxmlformats.org/officeDocument/2006/relationships/hyperlink" Target="https://library.nclc.org/sec-4024-temporary-moratorium-eviction-filing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preservationdatabas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n.gov/governor/assets/EO%2020-14%20Filed_tcm1055-424508.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preservationdatabase.org/" TargetMode="External"/><Relationship Id="rId7" Type="http://schemas.openxmlformats.org/officeDocument/2006/relationships/hyperlink" Target="https://ww3.freddiemac.com/loanlookup/" TargetMode="External"/><Relationship Id="rId2" Type="http://schemas.openxmlformats.org/officeDocument/2006/relationships/hyperlink" Target="https://nlihc.org/federal-moratoriums?ct=t%28update_041720%29" TargetMode="External"/><Relationship Id="rId1" Type="http://schemas.openxmlformats.org/officeDocument/2006/relationships/slideLayout" Target="../slideLayouts/slideLayout2.xml"/><Relationship Id="rId6" Type="http://schemas.openxmlformats.org/officeDocument/2006/relationships/hyperlink" Target="https://www.knowyouroptions.com/loanlookup" TargetMode="External"/><Relationship Id="rId5" Type="http://schemas.openxmlformats.org/officeDocument/2006/relationships/hyperlink" Target="https://www.consumerfinance.gov/ask-cfpb/how-can-i-tell-who-owns-my-mortgage-en-214/" TargetMode="External"/><Relationship Id="rId4" Type="http://schemas.openxmlformats.org/officeDocument/2006/relationships/hyperlink" Target="https://www.hmpadmin.com/portal/resources/advisors/escalation.jsp"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library.nclc.org/major-consumer-protections-announced-response-covid-19#content-1" TargetMode="External"/><Relationship Id="rId2" Type="http://schemas.openxmlformats.org/officeDocument/2006/relationships/hyperlink" Target="https://library.nclc.org/sec-4022-foreclosure-moratorium-and-consumer-right-request-forbearanc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library.nclc.org/sec-4023-forbearance-residential-mortgage-loan-payments-multifamily-properties-federally-backed"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ncourts.gov/Emergency.aspx" TargetMode="External"/><Relationship Id="rId2" Type="http://schemas.openxmlformats.org/officeDocument/2006/relationships/hyperlink" Target="http://mncourts.gov/About-The-Courts/NewsAndAnnouncements/ItemDetail.aspx?id=190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revisor.mn.gov/laws/2020/0/Session+Law/Chapter/74/"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info@CommunityMediationMN.org" TargetMode="External"/><Relationship Id="rId2" Type="http://schemas.openxmlformats.org/officeDocument/2006/relationships/hyperlink" Target="https://communitymediationmn.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povertylaw.homestead.com/"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n.gov/governor/assets/EO%2020-73%20Final_tcm1055-43492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visor.mn.gov/statutes/cite/504B.17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revisor.mn.gov/statutes/cite/504B.17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revisor.mn.gov/statutes/cite/504B.17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124200"/>
          </a:xfrm>
        </p:spPr>
        <p:txBody>
          <a:bodyPr>
            <a:normAutofit lnSpcReduction="10000"/>
          </a:bodyPr>
          <a:lstStyle/>
          <a:p>
            <a:r>
              <a:rPr lang="en-US" dirty="0"/>
              <a:t>Law Enforcement Training Services, LLC, and</a:t>
            </a:r>
          </a:p>
          <a:p>
            <a:r>
              <a:rPr lang="en-US" dirty="0"/>
              <a:t>The Minnesota Sheriffs' Association</a:t>
            </a:r>
          </a:p>
          <a:p>
            <a:endParaRPr lang="en-US" dirty="0"/>
          </a:p>
          <a:p>
            <a:r>
              <a:rPr lang="en-US" dirty="0"/>
              <a:t>July 20, 2020</a:t>
            </a:r>
          </a:p>
          <a:p>
            <a:endParaRPr lang="en-US" dirty="0"/>
          </a:p>
          <a:p>
            <a:r>
              <a:rPr lang="en-US" dirty="0"/>
              <a:t>By Lawrence McDonough</a:t>
            </a:r>
          </a:p>
          <a:p>
            <a:r>
              <a:rPr lang="en-US" dirty="0"/>
              <a:t>Attorney at Law</a:t>
            </a:r>
          </a:p>
          <a:p>
            <a:r>
              <a:rPr lang="en-US" dirty="0"/>
              <a:t>Adjunct Professor of Law, University of Minnesota School of Law</a:t>
            </a:r>
          </a:p>
          <a:p>
            <a:r>
              <a:rPr lang="en-US" dirty="0">
                <a:hlinkClick r:id="rId3"/>
              </a:rPr>
              <a:t>http://povertylaw.homestead.com/</a:t>
            </a:r>
            <a:endParaRPr lang="en-US" dirty="0"/>
          </a:p>
          <a:p>
            <a:endParaRPr lang="en-US" dirty="0"/>
          </a:p>
          <a:p>
            <a:endParaRPr lang="en-US" dirty="0"/>
          </a:p>
        </p:txBody>
      </p:sp>
      <p:sp>
        <p:nvSpPr>
          <p:cNvPr id="2" name="Title 1"/>
          <p:cNvSpPr>
            <a:spLocks noGrp="1"/>
          </p:cNvSpPr>
          <p:nvPr>
            <p:ph type="ctrTitle"/>
          </p:nvPr>
        </p:nvSpPr>
        <p:spPr>
          <a:xfrm>
            <a:off x="685800" y="685800"/>
            <a:ext cx="7772400" cy="838200"/>
          </a:xfrm>
        </p:spPr>
        <p:txBody>
          <a:bodyPr>
            <a:normAutofit fontScale="90000"/>
          </a:bodyPr>
          <a:lstStyle/>
          <a:p>
            <a:r>
              <a:rPr lang="en-US" dirty="0"/>
              <a:t>Evictions During the Peacetime Emergency</a:t>
            </a:r>
          </a:p>
        </p:txBody>
      </p:sp>
    </p:spTree>
    <p:extLst>
      <p:ext uri="{BB962C8B-B14F-4D97-AF65-F5344CB8AC3E}">
        <p14:creationId xmlns:p14="http://schemas.microsoft.com/office/powerpoint/2010/main" val="125072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21C7-FF32-4F8A-9C89-23AFC326F02C}"/>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5462EC87-D3D9-43F8-8B14-27C7C3DC8B09}"/>
              </a:ext>
            </a:extLst>
          </p:cNvPr>
          <p:cNvSpPr>
            <a:spLocks noGrp="1"/>
          </p:cNvSpPr>
          <p:nvPr>
            <p:ph sz="quarter" idx="1"/>
          </p:nvPr>
        </p:nvSpPr>
        <p:spPr/>
        <p:txBody>
          <a:bodyPr>
            <a:normAutofit fontScale="85000" lnSpcReduction="20000"/>
          </a:bodyPr>
          <a:lstStyle/>
          <a:p>
            <a:r>
              <a:rPr lang="en-US" dirty="0"/>
              <a:t>Exception to the Exceptions: Violations of Minn. Stat. § 504B.171, subdivision 1</a:t>
            </a:r>
          </a:p>
          <a:p>
            <a:endParaRPr lang="en-US" dirty="0"/>
          </a:p>
          <a:p>
            <a:r>
              <a:rPr lang="en-US" dirty="0"/>
              <a:t>The covenant is not violated when a person other than the landlord or licensor or the tenant or licensee possesses or allows controlled substances in the premises, common area, or curtilage, unless the landlord or licensor or the tenant or licensee knew or had reason to know of that activity.</a:t>
            </a:r>
          </a:p>
          <a:p>
            <a:endParaRPr lang="en-US" dirty="0"/>
          </a:p>
          <a:p>
            <a:r>
              <a:rPr lang="en-US" dirty="0"/>
              <a:t>Other defenses:</a:t>
            </a:r>
          </a:p>
          <a:p>
            <a:pPr marL="457200" indent="-457200">
              <a:buFont typeface="Arial" panose="020B0604020202020204" pitchFamily="34" charset="0"/>
              <a:buChar char="•"/>
            </a:pPr>
            <a:r>
              <a:rPr lang="en-US" dirty="0"/>
              <a:t>The tenant could not prevent the illegal drugs from being brought on the property. Minn. Stat. § 609.5317, subd. 3.</a:t>
            </a:r>
          </a:p>
          <a:p>
            <a:pPr marL="457200" indent="-457200">
              <a:buFont typeface="Arial" panose="020B0604020202020204" pitchFamily="34" charset="0"/>
              <a:buChar char="•"/>
            </a:pPr>
            <a:r>
              <a:rPr lang="en-US" dirty="0"/>
              <a:t>Medical marijuana use is legal under state law. Minn. Stat. § 152.32.</a:t>
            </a:r>
          </a:p>
          <a:p>
            <a:endParaRPr lang="en-US" dirty="0"/>
          </a:p>
        </p:txBody>
      </p:sp>
    </p:spTree>
    <p:extLst>
      <p:ext uri="{BB962C8B-B14F-4D97-AF65-F5344CB8AC3E}">
        <p14:creationId xmlns:p14="http://schemas.microsoft.com/office/powerpoint/2010/main" val="211015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8E984-F94A-4DC6-AF40-02BA0F9CC8EB}"/>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72750C8A-2D13-45C0-934E-6A21E62D7F2E}"/>
              </a:ext>
            </a:extLst>
          </p:cNvPr>
          <p:cNvSpPr>
            <a:spLocks noGrp="1"/>
          </p:cNvSpPr>
          <p:nvPr>
            <p:ph sz="quarter" idx="1"/>
          </p:nvPr>
        </p:nvSpPr>
        <p:spPr/>
        <p:txBody>
          <a:bodyPr>
            <a:normAutofit fontScale="92500" lnSpcReduction="20000"/>
          </a:bodyPr>
          <a:lstStyle/>
          <a:p>
            <a:r>
              <a:rPr lang="en-US" dirty="0"/>
              <a:t>Other defenses to evictions based on exceptions to Executive Orders 20-14 and 20-73:</a:t>
            </a:r>
          </a:p>
          <a:p>
            <a:endParaRPr lang="en-US" dirty="0"/>
          </a:p>
          <a:p>
            <a:pPr marL="457200" indent="-457200">
              <a:buFont typeface="Arial" panose="020B0604020202020204" pitchFamily="34" charset="0"/>
              <a:buChar char="•"/>
            </a:pPr>
            <a:r>
              <a:rPr lang="en-US" dirty="0"/>
              <a:t>Waiver, Kenny v. Seu Si Lun, 101 Minn. 253, 256-58, 112 N.W. 220, 221-22 (1907).</a:t>
            </a:r>
          </a:p>
          <a:p>
            <a:pPr marL="457200" indent="-457200">
              <a:buFont typeface="Arial" panose="020B0604020202020204" pitchFamily="34" charset="0"/>
              <a:buChar char="•"/>
            </a:pPr>
            <a:r>
              <a:rPr lang="en-US" dirty="0"/>
              <a:t>Domestic abuse, Minn. Stat. §§ 504B.285, Subd. 1 (b); 504B.206, Subd. 1 (a).</a:t>
            </a:r>
          </a:p>
          <a:p>
            <a:pPr marL="457200" indent="-457200">
              <a:buFont typeface="Arial" panose="020B0604020202020204" pitchFamily="34" charset="0"/>
              <a:buChar char="•"/>
            </a:pPr>
            <a:r>
              <a:rPr lang="en-US" dirty="0"/>
              <a:t>Relief from forfeiture, Naftalin v. John Wood Co., 263 Minn. 135, 147, 116 N.W.2d 91, 100 (1962); Warren v. Driscoll, 186 Minn. 1, 5, 242 N.W.2d 346, 347 (1932).</a:t>
            </a:r>
          </a:p>
          <a:p>
            <a:pPr marL="457200" indent="-457200">
              <a:buFont typeface="Arial" panose="020B0604020202020204" pitchFamily="34" charset="0"/>
              <a:buChar char="•"/>
            </a:pPr>
            <a:r>
              <a:rPr lang="en-US" dirty="0"/>
              <a:t>Retaliation, Cent. Hous. Assocs., LP v. Olson, 929 N.W.2d 398 (Minn. 2019).</a:t>
            </a:r>
          </a:p>
          <a:p>
            <a:endParaRPr lang="en-US" dirty="0"/>
          </a:p>
        </p:txBody>
      </p:sp>
    </p:spTree>
    <p:extLst>
      <p:ext uri="{BB962C8B-B14F-4D97-AF65-F5344CB8AC3E}">
        <p14:creationId xmlns:p14="http://schemas.microsoft.com/office/powerpoint/2010/main" val="114576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F0D3-88A0-4CA5-AA11-CDF553EAEFB7}"/>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3101655A-8A68-400A-9CE2-E07561B3FFFE}"/>
              </a:ext>
            </a:extLst>
          </p:cNvPr>
          <p:cNvSpPr>
            <a:spLocks noGrp="1"/>
          </p:cNvSpPr>
          <p:nvPr>
            <p:ph sz="quarter" idx="1"/>
          </p:nvPr>
        </p:nvSpPr>
        <p:spPr/>
        <p:txBody>
          <a:bodyPr>
            <a:noAutofit/>
          </a:bodyPr>
          <a:lstStyle/>
          <a:p>
            <a:r>
              <a:rPr lang="en-US" sz="2400" dirty="0"/>
              <a:t>Beginning no later than March 24, 2020 at 5:00 pm, and continuing for the duration of the peacetime emergency or until the Executive Orders are rescinded, all officers who hold a writ of recovery of premises and order to vacate must cease executing such writs as required by Minn. Stat. § 504B.365, Subd. 1</a:t>
            </a:r>
          </a:p>
        </p:txBody>
      </p:sp>
    </p:spTree>
    <p:extLst>
      <p:ext uri="{BB962C8B-B14F-4D97-AF65-F5344CB8AC3E}">
        <p14:creationId xmlns:p14="http://schemas.microsoft.com/office/powerpoint/2010/main" val="236694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92FD1-9268-422B-A8E4-896D570CB7AA}"/>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39568EA2-6F5B-4A98-829E-2C214172D51C}"/>
              </a:ext>
            </a:extLst>
          </p:cNvPr>
          <p:cNvSpPr>
            <a:spLocks noGrp="1"/>
          </p:cNvSpPr>
          <p:nvPr>
            <p:ph sz="quarter" idx="1"/>
          </p:nvPr>
        </p:nvSpPr>
        <p:spPr/>
        <p:txBody>
          <a:bodyPr>
            <a:normAutofit fontScale="92500" lnSpcReduction="20000"/>
          </a:bodyPr>
          <a:lstStyle/>
          <a:p>
            <a:r>
              <a:rPr lang="en-US" dirty="0"/>
              <a:t>Exceptions: </a:t>
            </a:r>
          </a:p>
          <a:p>
            <a:endParaRPr lang="en-US" dirty="0"/>
          </a:p>
          <a:p>
            <a:pPr marL="457200" indent="-457200">
              <a:buFont typeface="Arial" panose="020B0604020202020204" pitchFamily="34" charset="0"/>
              <a:buChar char="•"/>
            </a:pPr>
            <a:r>
              <a:rPr lang="en-US" dirty="0"/>
              <a:t>Writs of recovery designated as a priority execution under Minn. Stat. § 504B.365, Subd. 2, </a:t>
            </a:r>
          </a:p>
          <a:p>
            <a:pPr marL="457200" indent="-457200">
              <a:buFont typeface="Arial" panose="020B0604020202020204" pitchFamily="34" charset="0"/>
              <a:buChar char="•"/>
            </a:pPr>
            <a:r>
              <a:rPr lang="en-US" dirty="0"/>
              <a:t>For any order to vacate that is based on an eviction under Minn. Stat. § 504B.171, or </a:t>
            </a:r>
          </a:p>
          <a:p>
            <a:pPr marL="457200" indent="-457200">
              <a:buFont typeface="Arial" panose="020B0604020202020204" pitchFamily="34" charset="0"/>
              <a:buChar char="•"/>
            </a:pPr>
            <a:r>
              <a:rPr lang="en-US" dirty="0"/>
              <a:t>On the basis that the tenant seriously endangered the safety of residents, or </a:t>
            </a:r>
          </a:p>
          <a:p>
            <a:pPr marL="457200" indent="-457200">
              <a:buFont typeface="Arial" panose="020B0604020202020204" pitchFamily="34" charset="0"/>
              <a:buChar char="•"/>
            </a:pPr>
            <a:r>
              <a:rPr lang="en-US" dirty="0"/>
              <a:t>Where the tenant seriously endangered the safety of others on the premises, including the common area and the curtilage of the premises, if the serious endangerment of others who are not residents is a material violation of the lease.</a:t>
            </a:r>
          </a:p>
          <a:p>
            <a:endParaRPr lang="en-US" dirty="0"/>
          </a:p>
          <a:p>
            <a:endParaRPr lang="en-US" dirty="0"/>
          </a:p>
        </p:txBody>
      </p:sp>
    </p:spTree>
    <p:extLst>
      <p:ext uri="{BB962C8B-B14F-4D97-AF65-F5344CB8AC3E}">
        <p14:creationId xmlns:p14="http://schemas.microsoft.com/office/powerpoint/2010/main" val="744890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50C5-19FF-4EDB-A56C-EA63B027E21D}"/>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D0DFC110-0C51-454B-9D87-B6871812DEDF}"/>
              </a:ext>
            </a:extLst>
          </p:cNvPr>
          <p:cNvSpPr>
            <a:spLocks noGrp="1"/>
          </p:cNvSpPr>
          <p:nvPr>
            <p:ph sz="quarter" idx="1"/>
          </p:nvPr>
        </p:nvSpPr>
        <p:spPr/>
        <p:txBody>
          <a:bodyPr/>
          <a:lstStyle/>
          <a:p>
            <a:r>
              <a:rPr lang="en-US" dirty="0"/>
              <a:t>Exceptions:</a:t>
            </a:r>
          </a:p>
          <a:p>
            <a:endParaRPr lang="en-US" dirty="0"/>
          </a:p>
          <a:p>
            <a:r>
              <a:rPr lang="en-US" dirty="0"/>
              <a:t>Federal tribal trust land</a:t>
            </a:r>
          </a:p>
          <a:p>
            <a:endParaRPr lang="en-US" dirty="0"/>
          </a:p>
        </p:txBody>
      </p:sp>
    </p:spTree>
    <p:extLst>
      <p:ext uri="{BB962C8B-B14F-4D97-AF65-F5344CB8AC3E}">
        <p14:creationId xmlns:p14="http://schemas.microsoft.com/office/powerpoint/2010/main" val="3705614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126C-54CB-4543-AA97-B4ADABFCDFA0}"/>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D58C5800-8FDE-47B9-9BF7-0E91DAF20A9B}"/>
              </a:ext>
            </a:extLst>
          </p:cNvPr>
          <p:cNvSpPr>
            <a:spLocks noGrp="1"/>
          </p:cNvSpPr>
          <p:nvPr>
            <p:ph sz="quarter" idx="1"/>
          </p:nvPr>
        </p:nvSpPr>
        <p:spPr/>
        <p:txBody>
          <a:bodyPr/>
          <a:lstStyle/>
          <a:p>
            <a:r>
              <a:rPr lang="en-US" dirty="0"/>
              <a:t>State and local government actions not preempted</a:t>
            </a:r>
          </a:p>
          <a:p>
            <a:endParaRPr lang="en-US" dirty="0"/>
          </a:p>
          <a:p>
            <a:r>
              <a:rPr lang="en-US" dirty="0"/>
              <a:t>Nothing in this Executive Order shall in any way restrict state or local authority to order any quarantine, isolation, or other public health measure that may compel an individual to remain physically present in a particular residential real property</a:t>
            </a:r>
          </a:p>
          <a:p>
            <a:endParaRPr lang="en-US" dirty="0"/>
          </a:p>
        </p:txBody>
      </p:sp>
    </p:spTree>
    <p:extLst>
      <p:ext uri="{BB962C8B-B14F-4D97-AF65-F5344CB8AC3E}">
        <p14:creationId xmlns:p14="http://schemas.microsoft.com/office/powerpoint/2010/main" val="1886866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1A38-80DB-46ED-8BBC-43B200D9C5C6}"/>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5C961429-CCAE-4659-A406-E72CA83C01C1}"/>
              </a:ext>
            </a:extLst>
          </p:cNvPr>
          <p:cNvSpPr>
            <a:spLocks noGrp="1"/>
          </p:cNvSpPr>
          <p:nvPr>
            <p:ph sz="quarter" idx="1"/>
          </p:nvPr>
        </p:nvSpPr>
        <p:spPr/>
        <p:txBody>
          <a:bodyPr>
            <a:normAutofit fontScale="77500" lnSpcReduction="20000"/>
          </a:bodyPr>
          <a:lstStyle/>
          <a:p>
            <a:r>
              <a:rPr lang="en-US" dirty="0"/>
              <a:t>Violations</a:t>
            </a:r>
          </a:p>
          <a:p>
            <a:endParaRPr lang="en-US" dirty="0"/>
          </a:p>
          <a:p>
            <a:r>
              <a:rPr lang="en-US" dirty="0"/>
              <a:t>Pursuant to Minn. Stat. § 12.45, a person who willfully violates this Executive Order is guilty of a misdemeanor and upon conviction must be punished by a fine not to exceed $1,000, or by imprisonment for not more than 90 days. The Attorney General may also seek any relief available pursuant to Minnesota Statutes 2019, section 8.31.</a:t>
            </a:r>
          </a:p>
          <a:p>
            <a:endParaRPr lang="en-US" dirty="0"/>
          </a:p>
          <a:p>
            <a:r>
              <a:rPr lang="en-US" dirty="0"/>
              <a:t>Prosecutions</a:t>
            </a:r>
          </a:p>
          <a:p>
            <a:r>
              <a:rPr lang="en-US" dirty="0">
                <a:hlinkClick r:id="rId2"/>
              </a:rPr>
              <a:t>https://www.ag.state.mn.us/Office/Communications/2020/04/03_Mostad.asp</a:t>
            </a:r>
            <a:endParaRPr lang="en-US" dirty="0"/>
          </a:p>
          <a:p>
            <a:r>
              <a:rPr lang="en-US" dirty="0">
                <a:hlinkClick r:id="rId3"/>
              </a:rPr>
              <a:t>https://www.ag.state.mn.us/Office/Communications/2020/04/07_Mostad.asp</a:t>
            </a:r>
            <a:endParaRPr lang="en-US" dirty="0"/>
          </a:p>
          <a:p>
            <a:r>
              <a:rPr lang="en-US" dirty="0">
                <a:hlinkClick r:id="rId4"/>
              </a:rPr>
              <a:t>https://www.ag.state.mn.us/Office/Communications/2020/04/10_DivineEstates.asp</a:t>
            </a:r>
            <a:endParaRPr lang="en-US" dirty="0"/>
          </a:p>
          <a:p>
            <a:r>
              <a:rPr lang="en-US" dirty="0">
                <a:hlinkClick r:id="rId5"/>
              </a:rPr>
              <a:t>https://www.ag.state.mn.us/Office/Communications/2020/04/17_LaPlant.asp</a:t>
            </a:r>
            <a:endParaRPr lang="en-US" dirty="0"/>
          </a:p>
          <a:p>
            <a:endParaRPr lang="en-US" dirty="0"/>
          </a:p>
          <a:p>
            <a:endParaRPr lang="en-US" dirty="0"/>
          </a:p>
        </p:txBody>
      </p:sp>
    </p:spTree>
    <p:extLst>
      <p:ext uri="{BB962C8B-B14F-4D97-AF65-F5344CB8AC3E}">
        <p14:creationId xmlns:p14="http://schemas.microsoft.com/office/powerpoint/2010/main" val="369734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EBA-DE1B-4947-AACA-64A723F7D230}"/>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137F1B14-0D93-43E7-AA41-DF3DED8CF3EE}"/>
              </a:ext>
            </a:extLst>
          </p:cNvPr>
          <p:cNvSpPr>
            <a:spLocks noGrp="1"/>
          </p:cNvSpPr>
          <p:nvPr>
            <p:ph sz="quarter" idx="1"/>
          </p:nvPr>
        </p:nvSpPr>
        <p:spPr/>
        <p:txBody>
          <a:bodyPr/>
          <a:lstStyle/>
          <a:p>
            <a:r>
              <a:rPr lang="en-US" dirty="0"/>
              <a:t>Executive Orders 20-14 and 20-73 do not suspend mortgage foreclosures or contract for deed cancellations, but it suspends eviction court actions based on foreclosures and cancellations.</a:t>
            </a:r>
          </a:p>
          <a:p>
            <a:endParaRPr lang="en-US" dirty="0"/>
          </a:p>
        </p:txBody>
      </p:sp>
    </p:spTree>
    <p:extLst>
      <p:ext uri="{BB962C8B-B14F-4D97-AF65-F5344CB8AC3E}">
        <p14:creationId xmlns:p14="http://schemas.microsoft.com/office/powerpoint/2010/main" val="414779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4335-3991-4803-A627-6437F30532D6}"/>
              </a:ext>
            </a:extLst>
          </p:cNvPr>
          <p:cNvSpPr>
            <a:spLocks noGrp="1"/>
          </p:cNvSpPr>
          <p:nvPr>
            <p:ph type="title"/>
          </p:nvPr>
        </p:nvSpPr>
        <p:spPr/>
        <p:txBody>
          <a:bodyPr/>
          <a:lstStyle/>
          <a:p>
            <a:r>
              <a:rPr lang="en-US" dirty="0"/>
              <a:t>Executive Order 20-79</a:t>
            </a:r>
          </a:p>
        </p:txBody>
      </p:sp>
      <p:sp>
        <p:nvSpPr>
          <p:cNvPr id="3" name="Content Placeholder 2">
            <a:extLst>
              <a:ext uri="{FF2B5EF4-FFF2-40B4-BE49-F238E27FC236}">
                <a16:creationId xmlns:a16="http://schemas.microsoft.com/office/drawing/2014/main" id="{A780CEAD-7096-48A3-ADD1-52C2F90AC86A}"/>
              </a:ext>
            </a:extLst>
          </p:cNvPr>
          <p:cNvSpPr>
            <a:spLocks noGrp="1"/>
          </p:cNvSpPr>
          <p:nvPr>
            <p:ph sz="quarter" idx="1"/>
          </p:nvPr>
        </p:nvSpPr>
        <p:spPr/>
        <p:txBody>
          <a:bodyPr/>
          <a:lstStyle/>
          <a:p>
            <a:r>
              <a:rPr lang="en-US" dirty="0"/>
              <a:t>Executive Order 20-79 rescinded Executive Orders 20-14 and 20-73 and replaced them with a new eviction suspension, effective August 4, 2020. </a:t>
            </a:r>
          </a:p>
          <a:p>
            <a:r>
              <a:rPr lang="en-US" dirty="0">
                <a:hlinkClick r:id="rId2"/>
              </a:rPr>
              <a:t>https://mn.gov/governor/assets/EO%2020-79%20Final%20Signed%20and%20Filed%20%28002%29_tcm1055-440501.pdf</a:t>
            </a:r>
            <a:endParaRPr lang="en-US" dirty="0"/>
          </a:p>
          <a:p>
            <a:endParaRPr lang="en-US" dirty="0"/>
          </a:p>
          <a:p>
            <a:endParaRPr lang="en-US" dirty="0"/>
          </a:p>
        </p:txBody>
      </p:sp>
    </p:spTree>
    <p:extLst>
      <p:ext uri="{BB962C8B-B14F-4D97-AF65-F5344CB8AC3E}">
        <p14:creationId xmlns:p14="http://schemas.microsoft.com/office/powerpoint/2010/main" val="92674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93B49-649C-4813-A3A4-4FEA7C7578A0}"/>
              </a:ext>
            </a:extLst>
          </p:cNvPr>
          <p:cNvSpPr>
            <a:spLocks noGrp="1"/>
          </p:cNvSpPr>
          <p:nvPr>
            <p:ph type="title"/>
          </p:nvPr>
        </p:nvSpPr>
        <p:spPr/>
        <p:txBody>
          <a:bodyPr>
            <a:normAutofit/>
          </a:bodyPr>
          <a:lstStyle/>
          <a:p>
            <a:r>
              <a:rPr lang="en-US" dirty="0"/>
              <a:t>Executive Order 20-79</a:t>
            </a:r>
          </a:p>
        </p:txBody>
      </p:sp>
      <p:sp>
        <p:nvSpPr>
          <p:cNvPr id="3" name="Content Placeholder 2">
            <a:extLst>
              <a:ext uri="{FF2B5EF4-FFF2-40B4-BE49-F238E27FC236}">
                <a16:creationId xmlns:a16="http://schemas.microsoft.com/office/drawing/2014/main" id="{520A2D56-1A40-4243-A155-DBC44E2A0D58}"/>
              </a:ext>
            </a:extLst>
          </p:cNvPr>
          <p:cNvSpPr>
            <a:spLocks noGrp="1"/>
          </p:cNvSpPr>
          <p:nvPr>
            <p:ph sz="quarter" idx="1"/>
          </p:nvPr>
        </p:nvSpPr>
        <p:spPr/>
        <p:txBody>
          <a:bodyPr>
            <a:normAutofit fontScale="77500" lnSpcReduction="20000"/>
          </a:bodyPr>
          <a:lstStyle/>
          <a:p>
            <a:r>
              <a:rPr lang="en-US" dirty="0"/>
              <a:t>Paragraph 2 of the Order provides that this suspension does not include eviction actions where the tenant:</a:t>
            </a:r>
          </a:p>
          <a:p>
            <a:endParaRPr lang="en-US" dirty="0"/>
          </a:p>
          <a:p>
            <a:r>
              <a:rPr lang="en-US" dirty="0"/>
              <a:t>a. Seriously endangers the safety of other residents;</a:t>
            </a:r>
          </a:p>
          <a:p>
            <a:endParaRPr lang="en-US" dirty="0"/>
          </a:p>
          <a:p>
            <a:r>
              <a:rPr lang="en-US" dirty="0"/>
              <a:t>b. Violates Minnesota Statutes 2019, section 504B.171, subdivision 1;</a:t>
            </a:r>
          </a:p>
          <a:p>
            <a:endParaRPr lang="en-US" dirty="0"/>
          </a:p>
          <a:p>
            <a:r>
              <a:rPr lang="en-US" dirty="0"/>
              <a:t>c. Remains in the property past the vacate date after receiving a notice to vacate or nonrenewal under paragraph 4 of this Executive Order; or</a:t>
            </a:r>
          </a:p>
          <a:p>
            <a:endParaRPr lang="en-US" dirty="0"/>
          </a:p>
          <a:p>
            <a:r>
              <a:rPr lang="en-US" dirty="0"/>
              <a:t>d. Materially violates a residential lease by the following actions on the premises, including the common area and the curtilage of the premises:</a:t>
            </a:r>
          </a:p>
          <a:p>
            <a:r>
              <a:rPr lang="en-US" dirty="0"/>
              <a:t>i. Seriously endangers the safety of others; or</a:t>
            </a:r>
          </a:p>
          <a:p>
            <a:r>
              <a:rPr lang="en-US" dirty="0"/>
              <a:t>ii. Significantly damages property.</a:t>
            </a:r>
          </a:p>
          <a:p>
            <a:endParaRPr lang="en-US" dirty="0"/>
          </a:p>
        </p:txBody>
      </p:sp>
    </p:spTree>
    <p:extLst>
      <p:ext uri="{BB962C8B-B14F-4D97-AF65-F5344CB8AC3E}">
        <p14:creationId xmlns:p14="http://schemas.microsoft.com/office/powerpoint/2010/main" val="270688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D6781-734F-41B6-93DA-9CD9F3E2DDC0}"/>
              </a:ext>
            </a:extLst>
          </p:cNvPr>
          <p:cNvSpPr>
            <a:spLocks noGrp="1"/>
          </p:cNvSpPr>
          <p:nvPr>
            <p:ph type="title"/>
          </p:nvPr>
        </p:nvSpPr>
        <p:spPr/>
        <p:txBody>
          <a:bodyPr/>
          <a:lstStyle/>
          <a:p>
            <a:r>
              <a:rPr lang="en-US" dirty="0"/>
              <a:t>Suspended Evictions and Exceptions</a:t>
            </a:r>
          </a:p>
        </p:txBody>
      </p:sp>
      <p:sp>
        <p:nvSpPr>
          <p:cNvPr id="3" name="Content Placeholder 2">
            <a:extLst>
              <a:ext uri="{FF2B5EF4-FFF2-40B4-BE49-F238E27FC236}">
                <a16:creationId xmlns:a16="http://schemas.microsoft.com/office/drawing/2014/main" id="{35E0B29E-C936-453F-A563-57D3CC5D5D15}"/>
              </a:ext>
            </a:extLst>
          </p:cNvPr>
          <p:cNvSpPr>
            <a:spLocks noGrp="1"/>
          </p:cNvSpPr>
          <p:nvPr>
            <p:ph sz="quarter" idx="1"/>
          </p:nvPr>
        </p:nvSpPr>
        <p:spPr/>
        <p:txBody>
          <a:bodyPr/>
          <a:lstStyle/>
          <a:p>
            <a:r>
              <a:rPr lang="en-US" dirty="0"/>
              <a:t>Executive Orders 20-14, 20-73, and 20-79</a:t>
            </a:r>
          </a:p>
          <a:p>
            <a:r>
              <a:rPr lang="en-US" dirty="0"/>
              <a:t>Coronavirus Aid, Relief, and. Economic Security (CARES) Act § 4024</a:t>
            </a:r>
          </a:p>
          <a:p>
            <a:r>
              <a:rPr lang="en-US" dirty="0"/>
              <a:t>Order Continuing Operations of the Minnesota Judicial Branch under Emergency Executive Order No. 20-33</a:t>
            </a:r>
          </a:p>
          <a:p>
            <a:endParaRPr lang="en-US" dirty="0"/>
          </a:p>
        </p:txBody>
      </p:sp>
    </p:spTree>
    <p:extLst>
      <p:ext uri="{BB962C8B-B14F-4D97-AF65-F5344CB8AC3E}">
        <p14:creationId xmlns:p14="http://schemas.microsoft.com/office/powerpoint/2010/main" val="1467766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B1E16-DEC9-4921-B9C8-4333159D3AB6}"/>
              </a:ext>
            </a:extLst>
          </p:cNvPr>
          <p:cNvSpPr>
            <a:spLocks noGrp="1"/>
          </p:cNvSpPr>
          <p:nvPr>
            <p:ph type="title"/>
          </p:nvPr>
        </p:nvSpPr>
        <p:spPr/>
        <p:txBody>
          <a:bodyPr/>
          <a:lstStyle/>
          <a:p>
            <a:r>
              <a:rPr lang="en-US" dirty="0"/>
              <a:t>Executive Order 20-79</a:t>
            </a:r>
          </a:p>
        </p:txBody>
      </p:sp>
      <p:sp>
        <p:nvSpPr>
          <p:cNvPr id="3" name="Content Placeholder 2">
            <a:extLst>
              <a:ext uri="{FF2B5EF4-FFF2-40B4-BE49-F238E27FC236}">
                <a16:creationId xmlns:a16="http://schemas.microsoft.com/office/drawing/2014/main" id="{7D62226C-B399-4348-9D68-0F6A23B1068E}"/>
              </a:ext>
            </a:extLst>
          </p:cNvPr>
          <p:cNvSpPr>
            <a:spLocks noGrp="1"/>
          </p:cNvSpPr>
          <p:nvPr>
            <p:ph sz="quarter" idx="1"/>
          </p:nvPr>
        </p:nvSpPr>
        <p:spPr/>
        <p:txBody>
          <a:bodyPr/>
          <a:lstStyle/>
          <a:p>
            <a:r>
              <a:rPr lang="en-US" dirty="0"/>
              <a:t>Paragraph 4 allows residential landlords to issue a termination of lease or nonrenewal of lease due to the need to move the property owner or property owner’s family member(s) into the property and where the property owner or property owner’s family member(s) move into the property within 7 days after it is vacated by the tenant.</a:t>
            </a:r>
          </a:p>
          <a:p>
            <a:endParaRPr lang="en-US" dirty="0"/>
          </a:p>
        </p:txBody>
      </p:sp>
    </p:spTree>
    <p:extLst>
      <p:ext uri="{BB962C8B-B14F-4D97-AF65-F5344CB8AC3E}">
        <p14:creationId xmlns:p14="http://schemas.microsoft.com/office/powerpoint/2010/main" val="2713611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66F66-AF5F-4C59-8884-C9CBC542A6BC}"/>
              </a:ext>
            </a:extLst>
          </p:cNvPr>
          <p:cNvSpPr>
            <a:spLocks noGrp="1"/>
          </p:cNvSpPr>
          <p:nvPr>
            <p:ph type="title"/>
          </p:nvPr>
        </p:nvSpPr>
        <p:spPr/>
        <p:txBody>
          <a:bodyPr/>
          <a:lstStyle/>
          <a:p>
            <a:r>
              <a:rPr lang="en-US" dirty="0"/>
              <a:t>Executive Order 20-79</a:t>
            </a:r>
          </a:p>
        </p:txBody>
      </p:sp>
      <p:sp>
        <p:nvSpPr>
          <p:cNvPr id="3" name="Content Placeholder 2">
            <a:extLst>
              <a:ext uri="{FF2B5EF4-FFF2-40B4-BE49-F238E27FC236}">
                <a16:creationId xmlns:a16="http://schemas.microsoft.com/office/drawing/2014/main" id="{5456F055-7293-4F6D-A08A-8D2B9C9D31C9}"/>
              </a:ext>
            </a:extLst>
          </p:cNvPr>
          <p:cNvSpPr>
            <a:spLocks noGrp="1"/>
          </p:cNvSpPr>
          <p:nvPr>
            <p:ph sz="quarter" idx="1"/>
          </p:nvPr>
        </p:nvSpPr>
        <p:spPr/>
        <p:txBody>
          <a:bodyPr>
            <a:normAutofit fontScale="85000" lnSpcReduction="20000"/>
          </a:bodyPr>
          <a:lstStyle/>
          <a:p>
            <a:r>
              <a:rPr lang="en-US" dirty="0"/>
              <a:t>Paragraph 5 states that all officers who hold a writ of recovery of premises and order to vacate must cease executing such writs as required by Minnesota Statutes 2019, section 504B.365, subdivision 1, with the exception of:</a:t>
            </a:r>
          </a:p>
          <a:p>
            <a:endParaRPr lang="en-US" dirty="0"/>
          </a:p>
          <a:p>
            <a:r>
              <a:rPr lang="en-US" dirty="0"/>
              <a:t>a. Writs designated as a priority execution under Minnesota Statutes 2019, section 504B.365, subdivision 2;</a:t>
            </a:r>
          </a:p>
          <a:p>
            <a:endParaRPr lang="en-US" dirty="0"/>
          </a:p>
          <a:p>
            <a:r>
              <a:rPr lang="en-US" dirty="0"/>
              <a:t>b. Writs issued as a result of an eviction action judgment entered prior to the enactment of Executive Order 20-14 on March 24, 2020 at 5:00 pm; or</a:t>
            </a:r>
          </a:p>
          <a:p>
            <a:endParaRPr lang="en-US" dirty="0"/>
          </a:p>
          <a:p>
            <a:r>
              <a:rPr lang="en-US" dirty="0"/>
              <a:t>c. Writs issued as a result of an eviction action permitted by paragraph 2.</a:t>
            </a:r>
          </a:p>
          <a:p>
            <a:endParaRPr lang="en-US" dirty="0"/>
          </a:p>
        </p:txBody>
      </p:sp>
    </p:spTree>
    <p:extLst>
      <p:ext uri="{BB962C8B-B14F-4D97-AF65-F5344CB8AC3E}">
        <p14:creationId xmlns:p14="http://schemas.microsoft.com/office/powerpoint/2010/main" val="3880023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0A34A-4D35-4078-A470-09DFAF6AD519}"/>
              </a:ext>
            </a:extLst>
          </p:cNvPr>
          <p:cNvSpPr>
            <a:spLocks noGrp="1"/>
          </p:cNvSpPr>
          <p:nvPr>
            <p:ph type="title"/>
          </p:nvPr>
        </p:nvSpPr>
        <p:spPr/>
        <p:txBody>
          <a:bodyPr/>
          <a:lstStyle/>
          <a:p>
            <a:r>
              <a:rPr lang="en-US" dirty="0"/>
              <a:t>Executive Order 20-79</a:t>
            </a:r>
          </a:p>
        </p:txBody>
      </p:sp>
      <p:sp>
        <p:nvSpPr>
          <p:cNvPr id="3" name="Content Placeholder 2">
            <a:extLst>
              <a:ext uri="{FF2B5EF4-FFF2-40B4-BE49-F238E27FC236}">
                <a16:creationId xmlns:a16="http://schemas.microsoft.com/office/drawing/2014/main" id="{20C0A7BD-C87B-4FBF-918D-ACBAB86C5EFF}"/>
              </a:ext>
            </a:extLst>
          </p:cNvPr>
          <p:cNvSpPr>
            <a:spLocks noGrp="1"/>
          </p:cNvSpPr>
          <p:nvPr>
            <p:ph sz="quarter" idx="1"/>
          </p:nvPr>
        </p:nvSpPr>
        <p:spPr/>
        <p:txBody>
          <a:bodyPr/>
          <a:lstStyle/>
          <a:p>
            <a:r>
              <a:rPr lang="en-US" dirty="0"/>
              <a:t>Paragraph 6 added that all property owners, mortgage holders, or other persons seeking possession on grounds permitted by this Executive Order must provide a written notice of intent to file an eviction action to the tenant at least 7 days prior to filing the action, or the specified notice period included in the lease, whichever is longer.</a:t>
            </a:r>
          </a:p>
          <a:p>
            <a:endParaRPr lang="en-US" dirty="0"/>
          </a:p>
        </p:txBody>
      </p:sp>
    </p:spTree>
    <p:extLst>
      <p:ext uri="{BB962C8B-B14F-4D97-AF65-F5344CB8AC3E}">
        <p14:creationId xmlns:p14="http://schemas.microsoft.com/office/powerpoint/2010/main" val="137276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ED87F-D98F-4A4E-896E-4CA374DBE5B1}"/>
              </a:ext>
            </a:extLst>
          </p:cNvPr>
          <p:cNvSpPr>
            <a:spLocks noGrp="1"/>
          </p:cNvSpPr>
          <p:nvPr>
            <p:ph type="title"/>
          </p:nvPr>
        </p:nvSpPr>
        <p:spPr/>
        <p:txBody>
          <a:bodyPr/>
          <a:lstStyle/>
          <a:p>
            <a:r>
              <a:rPr lang="en-US" dirty="0"/>
              <a:t>Executive Order 20-79</a:t>
            </a:r>
          </a:p>
        </p:txBody>
      </p:sp>
      <p:sp>
        <p:nvSpPr>
          <p:cNvPr id="3" name="Content Placeholder 2">
            <a:extLst>
              <a:ext uri="{FF2B5EF4-FFF2-40B4-BE49-F238E27FC236}">
                <a16:creationId xmlns:a16="http://schemas.microsoft.com/office/drawing/2014/main" id="{81175A8C-50E6-4834-846D-F699E238B614}"/>
              </a:ext>
            </a:extLst>
          </p:cNvPr>
          <p:cNvSpPr>
            <a:spLocks noGrp="1"/>
          </p:cNvSpPr>
          <p:nvPr>
            <p:ph sz="quarter" idx="1"/>
          </p:nvPr>
        </p:nvSpPr>
        <p:spPr/>
        <p:txBody>
          <a:bodyPr>
            <a:normAutofit fontScale="70000" lnSpcReduction="20000"/>
          </a:bodyPr>
          <a:lstStyle/>
          <a:p>
            <a:r>
              <a:rPr lang="en-US" dirty="0"/>
              <a:t>Similar to the earlier orders:</a:t>
            </a:r>
          </a:p>
          <a:p>
            <a:endParaRPr lang="en-US" dirty="0"/>
          </a:p>
          <a:p>
            <a:r>
              <a:rPr lang="en-US" dirty="0"/>
              <a:t>Pursuant to Minn. Stat. § 12.45, a person who willfully violates paragraphs 2, 3, and 5 of this Executive Order is guilty of a misdemeanor and upon conviction must be punished by a fine not to exceed $1,000, or by imprisonment for not more than 90 days. The Attorney General may also seek any relief available pursuant to Minn. Stat. § 8.31.</a:t>
            </a:r>
          </a:p>
          <a:p>
            <a:endParaRPr lang="en-US" dirty="0"/>
          </a:p>
          <a:p>
            <a:r>
              <a:rPr lang="en-US" dirty="0"/>
              <a:t>This Executive Order does not apply to properties on federal tribal trust land.</a:t>
            </a:r>
          </a:p>
          <a:p>
            <a:endParaRPr lang="en-US" dirty="0"/>
          </a:p>
          <a:p>
            <a:r>
              <a:rPr lang="en-US" dirty="0"/>
              <a:t>Nothing in this Executive Order creates grounds for eviction or lease termination beyond what is provided for by Minnesota Statutes.</a:t>
            </a:r>
          </a:p>
          <a:p>
            <a:endParaRPr lang="en-US" dirty="0"/>
          </a:p>
          <a:p>
            <a:r>
              <a:rPr lang="en-US" dirty="0"/>
              <a:t>Nothing in this Executive Order may in any way restrict state or local authority to order any quarantine, isolation, or other public health measure that may compel an individual to remain physically present in a particular residential real property.</a:t>
            </a:r>
          </a:p>
        </p:txBody>
      </p:sp>
    </p:spTree>
    <p:extLst>
      <p:ext uri="{BB962C8B-B14F-4D97-AF65-F5344CB8AC3E}">
        <p14:creationId xmlns:p14="http://schemas.microsoft.com/office/powerpoint/2010/main" val="2597298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5281-1B4B-4B18-86B8-D86631E7CF60}"/>
              </a:ext>
            </a:extLst>
          </p:cNvPr>
          <p:cNvSpPr>
            <a:spLocks noGrp="1"/>
          </p:cNvSpPr>
          <p:nvPr>
            <p:ph type="title"/>
          </p:nvPr>
        </p:nvSpPr>
        <p:spPr>
          <a:xfrm>
            <a:off x="301752" y="609600"/>
            <a:ext cx="8534400" cy="457200"/>
          </a:xfrm>
        </p:spPr>
        <p:txBody>
          <a:bodyPr>
            <a:normAutofit fontScale="90000"/>
          </a:bodyPr>
          <a:lstStyle/>
          <a:p>
            <a:r>
              <a:rPr lang="en-US" dirty="0"/>
              <a:t>Coronavirus Aid, Relief, and. Economic Security (CARES) Act § 4024</a:t>
            </a:r>
          </a:p>
        </p:txBody>
      </p:sp>
      <p:sp>
        <p:nvSpPr>
          <p:cNvPr id="3" name="Content Placeholder 2">
            <a:extLst>
              <a:ext uri="{FF2B5EF4-FFF2-40B4-BE49-F238E27FC236}">
                <a16:creationId xmlns:a16="http://schemas.microsoft.com/office/drawing/2014/main" id="{10D34F4A-FEAA-4D99-85BE-17AE861C0C3E}"/>
              </a:ext>
            </a:extLst>
          </p:cNvPr>
          <p:cNvSpPr>
            <a:spLocks noGrp="1"/>
          </p:cNvSpPr>
          <p:nvPr>
            <p:ph sz="quarter" idx="1"/>
          </p:nvPr>
        </p:nvSpPr>
        <p:spPr/>
        <p:txBody>
          <a:bodyPr>
            <a:normAutofit fontScale="70000" lnSpcReduction="20000"/>
          </a:bodyPr>
          <a:lstStyle/>
          <a:p>
            <a:r>
              <a:rPr lang="en-US" dirty="0">
                <a:hlinkClick r:id="rId2"/>
              </a:rPr>
              <a:t>https://library.nclc.org/sec-4024-temporary-moratorium-eviction-filings</a:t>
            </a:r>
            <a:endParaRPr lang="en-US" dirty="0"/>
          </a:p>
          <a:p>
            <a:r>
              <a:rPr lang="en-US" dirty="0">
                <a:hlinkClick r:id="rId3"/>
              </a:rPr>
              <a:t>https://library.nclc.org/major-consumer-protections-announced-response-covid-19#content-1</a:t>
            </a:r>
            <a:endParaRPr lang="en-US" dirty="0"/>
          </a:p>
          <a:p>
            <a:endParaRPr lang="en-US" dirty="0"/>
          </a:p>
          <a:p>
            <a:r>
              <a:rPr lang="en-US" dirty="0"/>
              <a:t>The eviction moratorium operates by restricting lessors of covered properties (discussed in more detail below) from filing new eviction actions for non-payment of rent, and also prohibits “charg[ing] fees, penalties, or other charges to the tenant related to such nonpayment of rent.”</a:t>
            </a:r>
          </a:p>
          <a:p>
            <a:endParaRPr lang="en-US" dirty="0"/>
          </a:p>
          <a:p>
            <a:r>
              <a:rPr lang="en-US" dirty="0"/>
              <a:t>The federal eviction moratorium took effect on March 27, 2020 and extends for 120 days until July 25, 2020. </a:t>
            </a:r>
          </a:p>
          <a:p>
            <a:endParaRPr lang="en-US" dirty="0"/>
          </a:p>
          <a:p>
            <a:r>
              <a:rPr lang="en-US" dirty="0"/>
              <a:t>The federal eviction moratorium does not affect cases (1) that were filed before the moratorium took effect or that are filed after it sunsets, (2) that involve non-covered tenancies (see below), or (3) where the eviction is based on another reason besides nonpayment of rent or nonpayment of other fees or charges.</a:t>
            </a:r>
          </a:p>
          <a:p>
            <a:endParaRPr lang="en-US" dirty="0"/>
          </a:p>
        </p:txBody>
      </p:sp>
    </p:spTree>
    <p:extLst>
      <p:ext uri="{BB962C8B-B14F-4D97-AF65-F5344CB8AC3E}">
        <p14:creationId xmlns:p14="http://schemas.microsoft.com/office/powerpoint/2010/main" val="2303736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63FE-BE38-4EFE-B654-89C928911AD4}"/>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F97D1251-CB03-4EC4-9F24-A5E95AF55DC4}"/>
              </a:ext>
            </a:extLst>
          </p:cNvPr>
          <p:cNvSpPr>
            <a:spLocks noGrp="1"/>
          </p:cNvSpPr>
          <p:nvPr>
            <p:ph sz="quarter" idx="1"/>
          </p:nvPr>
        </p:nvSpPr>
        <p:spPr/>
        <p:txBody>
          <a:bodyPr/>
          <a:lstStyle/>
          <a:p>
            <a:r>
              <a:rPr lang="en-US" dirty="0"/>
              <a:t>Covered Dwelling</a:t>
            </a:r>
          </a:p>
          <a:p>
            <a:endParaRPr lang="en-US" dirty="0"/>
          </a:p>
          <a:p>
            <a:r>
              <a:rPr lang="en-US" dirty="0"/>
              <a:t>A dwelling occupied by a tenant pursuant to a residential lease, or</a:t>
            </a:r>
          </a:p>
          <a:p>
            <a:endParaRPr lang="en-US" dirty="0"/>
          </a:p>
          <a:p>
            <a:r>
              <a:rPr lang="en-US" dirty="0"/>
              <a:t>Without a lease or with a lease terminable under State law, and</a:t>
            </a:r>
          </a:p>
          <a:p>
            <a:endParaRPr lang="en-US" dirty="0"/>
          </a:p>
          <a:p>
            <a:r>
              <a:rPr lang="en-US" dirty="0"/>
              <a:t>Is on or in a covered property</a:t>
            </a:r>
          </a:p>
          <a:p>
            <a:endParaRPr lang="en-US" dirty="0"/>
          </a:p>
        </p:txBody>
      </p:sp>
    </p:spTree>
    <p:extLst>
      <p:ext uri="{BB962C8B-B14F-4D97-AF65-F5344CB8AC3E}">
        <p14:creationId xmlns:p14="http://schemas.microsoft.com/office/powerpoint/2010/main" val="4123274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D02CA-DEE3-48CA-A5B7-803F1CC57CDB}"/>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6893C454-8150-4702-8B10-ED714D516025}"/>
              </a:ext>
            </a:extLst>
          </p:cNvPr>
          <p:cNvSpPr>
            <a:spLocks noGrp="1"/>
          </p:cNvSpPr>
          <p:nvPr>
            <p:ph sz="quarter" idx="1"/>
          </p:nvPr>
        </p:nvSpPr>
        <p:spPr/>
        <p:txBody>
          <a:bodyPr>
            <a:normAutofit fontScale="92500" lnSpcReduction="10000"/>
          </a:bodyPr>
          <a:lstStyle/>
          <a:p>
            <a:r>
              <a:rPr lang="en-US" dirty="0"/>
              <a:t>Covered Properties</a:t>
            </a:r>
          </a:p>
          <a:p>
            <a:endParaRPr lang="en-US" dirty="0"/>
          </a:p>
          <a:p>
            <a:r>
              <a:rPr lang="en-US" dirty="0"/>
              <a:t>The Act defines a “covered property” as a property that: (1) participates in a “covered housing program” as defined by the Violence Against Women Act (VAWA) (as amended through the 2013 reauthorization); (2) participates in the “rural housing voucher program under section 542 of the Housing Act of 1949”; (3) has a federally backed mortgage loan; or (4) has a federally backed multifamily mortgage loan.</a:t>
            </a:r>
          </a:p>
          <a:p>
            <a:endParaRPr lang="en-US" dirty="0"/>
          </a:p>
          <a:p>
            <a:r>
              <a:rPr lang="en-US" dirty="0"/>
              <a:t>According to recent estimates, the CARES Act applies to as many as 50% of tenancies in Minnesota.</a:t>
            </a:r>
          </a:p>
          <a:p>
            <a:endParaRPr lang="en-US" dirty="0"/>
          </a:p>
        </p:txBody>
      </p:sp>
    </p:spTree>
    <p:extLst>
      <p:ext uri="{BB962C8B-B14F-4D97-AF65-F5344CB8AC3E}">
        <p14:creationId xmlns:p14="http://schemas.microsoft.com/office/powerpoint/2010/main" val="2503160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AF344-64EC-4A67-BAC6-3B04192B1099}"/>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0132DB34-02FE-4DE9-9DA4-28BA183B229E}"/>
              </a:ext>
            </a:extLst>
          </p:cNvPr>
          <p:cNvSpPr>
            <a:spLocks noGrp="1"/>
          </p:cNvSpPr>
          <p:nvPr>
            <p:ph sz="quarter" idx="1"/>
          </p:nvPr>
        </p:nvSpPr>
        <p:spPr/>
        <p:txBody>
          <a:bodyPr>
            <a:normAutofit fontScale="62500" lnSpcReduction="20000"/>
          </a:bodyPr>
          <a:lstStyle/>
          <a:p>
            <a:r>
              <a:rPr lang="en-US" dirty="0"/>
              <a:t>Covered Properties</a:t>
            </a:r>
          </a:p>
          <a:p>
            <a:endParaRPr lang="en-US" dirty="0"/>
          </a:p>
          <a:p>
            <a:r>
              <a:rPr lang="en-US" dirty="0"/>
              <a:t>Properties that “participate in” a subsidy program covered by the Violence Against Women Act (VAWA”):</a:t>
            </a:r>
          </a:p>
          <a:p>
            <a:endParaRPr lang="en-US" dirty="0"/>
          </a:p>
          <a:p>
            <a:pPr marL="457200" indent="-457200">
              <a:buFont typeface="Arial" panose="020B0604020202020204" pitchFamily="34" charset="0"/>
              <a:buChar char="•"/>
            </a:pPr>
            <a:r>
              <a:rPr lang="en-US" dirty="0"/>
              <a:t>Section 8 Housing Choice Voucher (“HCV”) or VASH (HUD-Veterans Affairs) voucher</a:t>
            </a:r>
          </a:p>
          <a:p>
            <a:pPr marL="457200" indent="-457200">
              <a:buFont typeface="Arial" panose="020B0604020202020204" pitchFamily="34" charset="0"/>
              <a:buChar char="•"/>
            </a:pPr>
            <a:r>
              <a:rPr lang="en-US" dirty="0"/>
              <a:t>Section 8 Project-Based Voucher (PBV) units</a:t>
            </a:r>
          </a:p>
          <a:p>
            <a:pPr marL="457200" indent="-457200">
              <a:buFont typeface="Arial" panose="020B0604020202020204" pitchFamily="34" charset="0"/>
              <a:buChar char="•"/>
            </a:pPr>
            <a:r>
              <a:rPr lang="en-US" dirty="0"/>
              <a:t>Public housing units</a:t>
            </a:r>
          </a:p>
          <a:p>
            <a:pPr marL="457200" indent="-457200">
              <a:buFont typeface="Arial" panose="020B0604020202020204" pitchFamily="34" charset="0"/>
              <a:buChar char="•"/>
            </a:pPr>
            <a:r>
              <a:rPr lang="en-US" dirty="0"/>
              <a:t>HOME (HOME Investment Partnership) units</a:t>
            </a:r>
          </a:p>
          <a:p>
            <a:pPr marL="457200" indent="-457200">
              <a:buFont typeface="Arial" panose="020B0604020202020204" pitchFamily="34" charset="0"/>
              <a:buChar char="•"/>
            </a:pPr>
            <a:r>
              <a:rPr lang="en-US" dirty="0"/>
              <a:t>HOPWA (Housing Opportunities for Persons with AIDS) units</a:t>
            </a:r>
          </a:p>
          <a:p>
            <a:pPr marL="457200" indent="-457200">
              <a:buFont typeface="Arial" panose="020B0604020202020204" pitchFamily="34" charset="0"/>
              <a:buChar char="•"/>
            </a:pPr>
            <a:r>
              <a:rPr lang="en-US" dirty="0"/>
              <a:t>Permanent Supportive Housing (PSH) units</a:t>
            </a:r>
          </a:p>
          <a:p>
            <a:pPr marL="457200" indent="-457200">
              <a:buFont typeface="Arial" panose="020B0604020202020204" pitchFamily="34" charset="0"/>
              <a:buChar char="•"/>
            </a:pPr>
            <a:r>
              <a:rPr lang="en-US" dirty="0"/>
              <a:t>Tenants that use a PSH or Shelter Plus Care voucher</a:t>
            </a:r>
          </a:p>
          <a:p>
            <a:pPr marL="457200" indent="-457200">
              <a:buFont typeface="Arial" panose="020B0604020202020204" pitchFamily="34" charset="0"/>
              <a:buChar char="•"/>
            </a:pPr>
            <a:r>
              <a:rPr lang="en-US" dirty="0"/>
              <a:t>Federal Low Income Housing Tax Credit (LIHTC or “tax credit”) units</a:t>
            </a:r>
          </a:p>
          <a:p>
            <a:pPr marL="457200" indent="-457200">
              <a:buFont typeface="Arial" panose="020B0604020202020204" pitchFamily="34" charset="0"/>
              <a:buChar char="•"/>
            </a:pPr>
            <a:r>
              <a:rPr lang="en-US" dirty="0"/>
              <a:t>Property receives a project-based subsidy through HUD</a:t>
            </a:r>
          </a:p>
          <a:p>
            <a:pPr marL="457200" indent="-457200">
              <a:buFont typeface="Arial" panose="020B0604020202020204" pitchFamily="34" charset="0"/>
              <a:buChar char="•"/>
            </a:pPr>
            <a:r>
              <a:rPr lang="en-US" dirty="0"/>
              <a:t>Property receive a project-based subsidy through the U.S. Department of Agriculture</a:t>
            </a:r>
          </a:p>
          <a:p>
            <a:endParaRPr lang="en-US" dirty="0"/>
          </a:p>
        </p:txBody>
      </p:sp>
    </p:spTree>
    <p:extLst>
      <p:ext uri="{BB962C8B-B14F-4D97-AF65-F5344CB8AC3E}">
        <p14:creationId xmlns:p14="http://schemas.microsoft.com/office/powerpoint/2010/main" val="2297536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D25B-39D0-4493-BE15-51460280DE07}"/>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E728A3C4-35AC-4E89-B4A5-D2849FBA7F2A}"/>
              </a:ext>
            </a:extLst>
          </p:cNvPr>
          <p:cNvSpPr>
            <a:spLocks noGrp="1"/>
          </p:cNvSpPr>
          <p:nvPr>
            <p:ph sz="quarter" idx="1"/>
          </p:nvPr>
        </p:nvSpPr>
        <p:spPr/>
        <p:txBody>
          <a:bodyPr/>
          <a:lstStyle/>
          <a:p>
            <a:r>
              <a:rPr lang="en-US" dirty="0"/>
              <a:t>Covered Properties</a:t>
            </a:r>
          </a:p>
          <a:p>
            <a:endParaRPr lang="en-US" dirty="0"/>
          </a:p>
          <a:p>
            <a:r>
              <a:rPr lang="en-US" dirty="0"/>
              <a:t>Property participated in the Section 542 Rural Housing Voucher program</a:t>
            </a:r>
          </a:p>
          <a:p>
            <a:endParaRPr lang="en-US" dirty="0"/>
          </a:p>
          <a:p>
            <a:r>
              <a:rPr lang="en-US" dirty="0"/>
              <a:t>Property has any tenant who uses a Rural Housing Voucher</a:t>
            </a:r>
          </a:p>
          <a:p>
            <a:endParaRPr lang="en-US" dirty="0"/>
          </a:p>
        </p:txBody>
      </p:sp>
    </p:spTree>
    <p:extLst>
      <p:ext uri="{BB962C8B-B14F-4D97-AF65-F5344CB8AC3E}">
        <p14:creationId xmlns:p14="http://schemas.microsoft.com/office/powerpoint/2010/main" val="3869585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4F51-7D93-4F67-B84A-DEA2D49B524C}"/>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55D2EEE9-F967-4082-B985-37F52B5ADF44}"/>
              </a:ext>
            </a:extLst>
          </p:cNvPr>
          <p:cNvSpPr>
            <a:spLocks noGrp="1"/>
          </p:cNvSpPr>
          <p:nvPr>
            <p:ph sz="quarter" idx="1"/>
          </p:nvPr>
        </p:nvSpPr>
        <p:spPr/>
        <p:txBody>
          <a:bodyPr>
            <a:normAutofit fontScale="77500" lnSpcReduction="20000"/>
          </a:bodyPr>
          <a:lstStyle/>
          <a:p>
            <a:r>
              <a:rPr lang="en-US" dirty="0"/>
              <a:t>Covered Properties: </a:t>
            </a:r>
          </a:p>
          <a:p>
            <a:endParaRPr lang="en-US" dirty="0"/>
          </a:p>
          <a:p>
            <a:r>
              <a:rPr lang="en-US" dirty="0"/>
              <a:t>How to find out if it is a covered property (Covered by VAWA or USDA rural housing voucher):</a:t>
            </a:r>
          </a:p>
          <a:p>
            <a:endParaRPr lang="en-US" dirty="0"/>
          </a:p>
          <a:p>
            <a:pPr marL="457200" indent="-457200">
              <a:buFont typeface="Arial" panose="020B0604020202020204" pitchFamily="34" charset="0"/>
              <a:buChar char="•"/>
            </a:pPr>
            <a:r>
              <a:rPr lang="en-US" dirty="0"/>
              <a:t>If the tenant must do an annual income recertification the property is likely a covered property</a:t>
            </a:r>
          </a:p>
          <a:p>
            <a:pPr marL="457200" indent="-457200">
              <a:buFont typeface="Arial" panose="020B0604020202020204" pitchFamily="34" charset="0"/>
              <a:buChar char="•"/>
            </a:pPr>
            <a:r>
              <a:rPr lang="en-US" dirty="0"/>
              <a:t>If the tenant deals with a Public Housing Authority for matters related to their housing it is likely a covered property</a:t>
            </a:r>
          </a:p>
          <a:p>
            <a:pPr marL="457200" indent="-457200">
              <a:buFont typeface="Arial" panose="020B0604020202020204" pitchFamily="34" charset="0"/>
              <a:buChar char="•"/>
            </a:pPr>
            <a:r>
              <a:rPr lang="en-US" dirty="0"/>
              <a:t>If the tenant’s rent adjusts based on their income the property is likely a covered property</a:t>
            </a:r>
          </a:p>
          <a:p>
            <a:pPr marL="457200" indent="-457200">
              <a:buFont typeface="Arial" panose="020B0604020202020204" pitchFamily="34" charset="0"/>
              <a:buChar char="•"/>
            </a:pPr>
            <a:r>
              <a:rPr lang="en-US" dirty="0"/>
              <a:t>The tenant’s lease may reference a federal subsidy program</a:t>
            </a:r>
          </a:p>
          <a:p>
            <a:endParaRPr lang="en-US" dirty="0"/>
          </a:p>
          <a:p>
            <a:r>
              <a:rPr lang="en-US" dirty="0"/>
              <a:t>Some subsidies are searchable on the National Housing Preservation Database: </a:t>
            </a:r>
            <a:r>
              <a:rPr lang="en-US" dirty="0">
                <a:hlinkClick r:id="rId2"/>
              </a:rPr>
              <a:t>https://preservationdatabase.org/</a:t>
            </a:r>
            <a:endParaRPr lang="en-US" dirty="0"/>
          </a:p>
          <a:p>
            <a:endParaRPr lang="en-US" dirty="0"/>
          </a:p>
          <a:p>
            <a:endParaRPr lang="en-US" dirty="0"/>
          </a:p>
        </p:txBody>
      </p:sp>
    </p:spTree>
    <p:extLst>
      <p:ext uri="{BB962C8B-B14F-4D97-AF65-F5344CB8AC3E}">
        <p14:creationId xmlns:p14="http://schemas.microsoft.com/office/powerpoint/2010/main" val="78220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88E3-CF41-4B33-B901-A735A82711DB}"/>
              </a:ext>
            </a:extLst>
          </p:cNvPr>
          <p:cNvSpPr>
            <a:spLocks noGrp="1"/>
          </p:cNvSpPr>
          <p:nvPr>
            <p:ph type="title"/>
          </p:nvPr>
        </p:nvSpPr>
        <p:spPr/>
        <p:txBody>
          <a:bodyPr/>
          <a:lstStyle/>
          <a:p>
            <a:r>
              <a:rPr lang="en-US" dirty="0"/>
              <a:t>Executive Order 20-14</a:t>
            </a:r>
          </a:p>
        </p:txBody>
      </p:sp>
      <p:sp>
        <p:nvSpPr>
          <p:cNvPr id="3" name="Content Placeholder 2">
            <a:extLst>
              <a:ext uri="{FF2B5EF4-FFF2-40B4-BE49-F238E27FC236}">
                <a16:creationId xmlns:a16="http://schemas.microsoft.com/office/drawing/2014/main" id="{43C6FE0B-0B4E-4209-AD04-A4EAF53DC522}"/>
              </a:ext>
            </a:extLst>
          </p:cNvPr>
          <p:cNvSpPr>
            <a:spLocks noGrp="1"/>
          </p:cNvSpPr>
          <p:nvPr>
            <p:ph sz="quarter" idx="1"/>
          </p:nvPr>
        </p:nvSpPr>
        <p:spPr/>
        <p:txBody>
          <a:bodyPr>
            <a:normAutofit fontScale="77500" lnSpcReduction="20000"/>
          </a:bodyPr>
          <a:lstStyle/>
          <a:p>
            <a:r>
              <a:rPr lang="en-US" dirty="0">
                <a:hlinkClick r:id="rId2"/>
              </a:rPr>
              <a:t>https://mn.gov/governor/assets/EO%2020-14%20Filed_tcm1055-424508.pdf</a:t>
            </a:r>
            <a:endParaRPr lang="en-US" dirty="0"/>
          </a:p>
          <a:p>
            <a:endParaRPr lang="en-US" dirty="0"/>
          </a:p>
          <a:p>
            <a:r>
              <a:rPr lang="en-US" dirty="0"/>
              <a:t>The Governor suspended evictions except “where the tenant seriously endangers the safety of other residents or for violations of Minnesota Statutes 2019, section 504B.171, subdivision 1 [certain types of illegal activity]” while the executive orders stays in effect. Tenants still owe the rent, but landlords cannot evict those who cannot pay while the order is in effect.</a:t>
            </a:r>
          </a:p>
          <a:p>
            <a:endParaRPr lang="en-US" dirty="0"/>
          </a:p>
          <a:p>
            <a:r>
              <a:rPr lang="en-US" dirty="0"/>
              <a:t>It began March 24, 2020 at 5:00 pm, and continues for the duration of the peacetime emergency declared in Executive Order 20-01 or until this Executive Order is rescinded. </a:t>
            </a:r>
          </a:p>
          <a:p>
            <a:endParaRPr lang="en-US" dirty="0"/>
          </a:p>
          <a:p>
            <a:r>
              <a:rPr lang="en-US" dirty="0"/>
              <a:t>Executive Order 20-78 extended the peacetime emergency extension through August 12, 2020.</a:t>
            </a:r>
          </a:p>
          <a:p>
            <a:r>
              <a:rPr lang="en-US" dirty="0"/>
              <a:t>https://mn.gov/governor/assets/EO%2020-78%20Final_tcm1055-440367.pdf</a:t>
            </a:r>
          </a:p>
          <a:p>
            <a:endParaRPr lang="en-US" dirty="0"/>
          </a:p>
          <a:p>
            <a:endParaRPr lang="en-US" dirty="0"/>
          </a:p>
        </p:txBody>
      </p:sp>
    </p:spTree>
    <p:extLst>
      <p:ext uri="{BB962C8B-B14F-4D97-AF65-F5344CB8AC3E}">
        <p14:creationId xmlns:p14="http://schemas.microsoft.com/office/powerpoint/2010/main" val="2311839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AC9D4-E354-4BD6-9EC8-C0C195B31F93}"/>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4A3A5C27-E27B-4A87-B611-5F6719D4A90A}"/>
              </a:ext>
            </a:extLst>
          </p:cNvPr>
          <p:cNvSpPr>
            <a:spLocks noGrp="1"/>
          </p:cNvSpPr>
          <p:nvPr>
            <p:ph sz="quarter" idx="1"/>
          </p:nvPr>
        </p:nvSpPr>
        <p:spPr/>
        <p:txBody>
          <a:bodyPr>
            <a:normAutofit fontScale="85000" lnSpcReduction="10000"/>
          </a:bodyPr>
          <a:lstStyle/>
          <a:p>
            <a:r>
              <a:rPr lang="en-US" dirty="0"/>
              <a:t>Covered Properties</a:t>
            </a:r>
          </a:p>
          <a:p>
            <a:endParaRPr lang="en-US" dirty="0"/>
          </a:p>
          <a:p>
            <a:r>
              <a:rPr lang="en-US" dirty="0"/>
              <a:t>Property has a federally backed single family (1-4 units) or multifamily mortgage:</a:t>
            </a:r>
          </a:p>
          <a:p>
            <a:pPr marL="457200" indent="-457200">
              <a:buFont typeface="Arial" panose="020B0604020202020204" pitchFamily="34" charset="0"/>
              <a:buChar char="•"/>
            </a:pPr>
            <a:r>
              <a:rPr lang="en-US" dirty="0"/>
              <a:t>Mortgage insured by the Federal Housing Administration (FHA)</a:t>
            </a:r>
          </a:p>
          <a:p>
            <a:pPr marL="457200" indent="-457200">
              <a:buFont typeface="Arial" panose="020B0604020202020204" pitchFamily="34" charset="0"/>
              <a:buChar char="•"/>
            </a:pPr>
            <a:r>
              <a:rPr lang="en-US" dirty="0"/>
              <a:t>Mortgage guaranteed, provided by, or insured by HUD, the Department of Veterans Affairs (VA), or Department of Agriculture (USDA)</a:t>
            </a:r>
          </a:p>
          <a:p>
            <a:pPr marL="457200" indent="-457200">
              <a:buFont typeface="Arial" panose="020B0604020202020204" pitchFamily="34" charset="0"/>
              <a:buChar char="•"/>
            </a:pPr>
            <a:r>
              <a:rPr lang="en-US" dirty="0"/>
              <a:t>Mortgage owned by Fannie Mae or Freddie Mac</a:t>
            </a:r>
          </a:p>
          <a:p>
            <a:endParaRPr lang="en-US" dirty="0"/>
          </a:p>
          <a:p>
            <a:r>
              <a:rPr lang="en-US" dirty="0"/>
              <a:t>Federally backed multifamily mortgage loan secured by a property with five or more dwelling units</a:t>
            </a:r>
          </a:p>
          <a:p>
            <a:endParaRPr lang="en-US" dirty="0"/>
          </a:p>
        </p:txBody>
      </p:sp>
    </p:spTree>
    <p:extLst>
      <p:ext uri="{BB962C8B-B14F-4D97-AF65-F5344CB8AC3E}">
        <p14:creationId xmlns:p14="http://schemas.microsoft.com/office/powerpoint/2010/main" val="2070128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A76F9-05CF-45FF-A3C2-8F726F348A55}"/>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A3D6E576-50E4-456B-9930-C1649F3E892A}"/>
              </a:ext>
            </a:extLst>
          </p:cNvPr>
          <p:cNvSpPr>
            <a:spLocks noGrp="1"/>
          </p:cNvSpPr>
          <p:nvPr>
            <p:ph sz="quarter" idx="1"/>
          </p:nvPr>
        </p:nvSpPr>
        <p:spPr/>
        <p:txBody>
          <a:bodyPr>
            <a:normAutofit fontScale="62500" lnSpcReduction="20000"/>
          </a:bodyPr>
          <a:lstStyle/>
          <a:p>
            <a:r>
              <a:rPr lang="en-US" dirty="0"/>
              <a:t>Covered Properties</a:t>
            </a:r>
          </a:p>
          <a:p>
            <a:endParaRPr lang="en-US" dirty="0"/>
          </a:p>
          <a:p>
            <a:r>
              <a:rPr lang="en-US" dirty="0"/>
              <a:t>How to find out if it is a covered property (Federally-backed mortgage):</a:t>
            </a:r>
          </a:p>
          <a:p>
            <a:pPr marL="457200" indent="-457200">
              <a:buFont typeface="Arial" panose="020B0604020202020204" pitchFamily="34" charset="0"/>
              <a:buChar char="•"/>
            </a:pPr>
            <a:r>
              <a:rPr lang="en-US" dirty="0"/>
              <a:t>Sometimes this information is recorded in public records, but sometimes it is not.</a:t>
            </a:r>
          </a:p>
          <a:p>
            <a:pPr marL="457200" indent="-457200">
              <a:buFont typeface="Arial" panose="020B0604020202020204" pitchFamily="34" charset="0"/>
              <a:buChar char="•"/>
            </a:pPr>
            <a:r>
              <a:rPr lang="en-US" dirty="0"/>
              <a:t>A non-exhaustive database of multifamily properties with HUD, FHA, USDA, Fannie Mae and Freddie Mac mortgages can be found at the National Low Income Housing Coalition:  </a:t>
            </a:r>
            <a:r>
              <a:rPr lang="en-US" dirty="0">
                <a:hlinkClick r:id="rId2"/>
              </a:rPr>
              <a:t>https://nlihc.org/federal-moratoriums?ct=t%28update_041720%29</a:t>
            </a:r>
            <a:endParaRPr lang="en-US" dirty="0"/>
          </a:p>
          <a:p>
            <a:pPr marL="457200" indent="-457200">
              <a:buFont typeface="Arial" panose="020B0604020202020204" pitchFamily="34" charset="0"/>
              <a:buChar char="•"/>
            </a:pPr>
            <a:r>
              <a:rPr lang="en-US" dirty="0"/>
              <a:t>Properties that have multifamily FHA or USDA mortgages are searchable on the National Housing Preservation Database: </a:t>
            </a:r>
            <a:r>
              <a:rPr lang="en-US" dirty="0">
                <a:hlinkClick r:id="rId3"/>
              </a:rPr>
              <a:t>https://preservationdatabase.org/</a:t>
            </a:r>
            <a:endParaRPr lang="en-US" dirty="0"/>
          </a:p>
          <a:p>
            <a:pPr marL="457200" indent="-457200">
              <a:buFont typeface="Arial" panose="020B0604020202020204" pitchFamily="34" charset="0"/>
              <a:buChar char="•"/>
            </a:pPr>
            <a:r>
              <a:rPr lang="en-US" dirty="0"/>
              <a:t>The landlord can call the FHA, VA, USDA, Fannie Mae or Freddie Mac escalation number listed on this website to inquire as to the status of their mortgage: </a:t>
            </a:r>
            <a:r>
              <a:rPr lang="en-US" dirty="0">
                <a:hlinkClick r:id="rId4"/>
              </a:rPr>
              <a:t>https://www.hmpadmin.com/portal/resources/advisors/escalation.jsp</a:t>
            </a:r>
            <a:endParaRPr lang="en-US" dirty="0"/>
          </a:p>
          <a:p>
            <a:endParaRPr lang="en-US" dirty="0"/>
          </a:p>
          <a:p>
            <a:pPr marL="457200" indent="-457200">
              <a:buFont typeface="Arial" panose="020B0604020202020204" pitchFamily="34" charset="0"/>
              <a:buChar char="•"/>
            </a:pPr>
            <a:r>
              <a:rPr lang="en-US" dirty="0"/>
              <a:t>The landlord can look up if Fannie Mae or Freddie Mac own their mortgage on these sites: </a:t>
            </a:r>
            <a:r>
              <a:rPr lang="en-US" dirty="0">
                <a:hlinkClick r:id="rId5"/>
              </a:rPr>
              <a:t>https://www.consumerfinance.gov/ask-cfpb/how-can-i-tell-who-owns-my-mortgage-en-214/</a:t>
            </a:r>
            <a:endParaRPr lang="en-US" dirty="0"/>
          </a:p>
          <a:p>
            <a:pPr marL="457200" indent="-457200">
              <a:buFont typeface="Arial" panose="020B0604020202020204" pitchFamily="34" charset="0"/>
              <a:buChar char="•"/>
            </a:pPr>
            <a:r>
              <a:rPr lang="en-US" dirty="0">
                <a:hlinkClick r:id="rId6"/>
              </a:rPr>
              <a:t>https://www.knowyouroptions.com/loanlookup</a:t>
            </a:r>
            <a:endParaRPr lang="en-US" dirty="0"/>
          </a:p>
          <a:p>
            <a:pPr marL="457200" indent="-457200">
              <a:buFont typeface="Arial" panose="020B0604020202020204" pitchFamily="34" charset="0"/>
              <a:buChar char="•"/>
            </a:pPr>
            <a:r>
              <a:rPr lang="en-US" dirty="0">
                <a:hlinkClick r:id="rId7"/>
              </a:rPr>
              <a:t>https://ww3.freddiemac.com/loanlookup/</a:t>
            </a:r>
            <a:endParaRPr lang="en-US"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1904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D170-A3DD-490B-896F-928B3C402082}"/>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8F41D5AB-2FD7-437A-8A4F-C6809FEBA4A3}"/>
              </a:ext>
            </a:extLst>
          </p:cNvPr>
          <p:cNvSpPr>
            <a:spLocks noGrp="1"/>
          </p:cNvSpPr>
          <p:nvPr>
            <p:ph sz="quarter" idx="1"/>
          </p:nvPr>
        </p:nvSpPr>
        <p:spPr/>
        <p:txBody>
          <a:bodyPr>
            <a:normAutofit lnSpcReduction="10000"/>
          </a:bodyPr>
          <a:lstStyle/>
          <a:p>
            <a:r>
              <a:rPr lang="en-US" dirty="0"/>
              <a:t>An affected landlord may not: </a:t>
            </a:r>
          </a:p>
          <a:p>
            <a:pPr marL="457200" indent="-457200">
              <a:buFont typeface="Arial" panose="020B0604020202020204" pitchFamily="34" charset="0"/>
              <a:buChar char="•"/>
            </a:pPr>
            <a:r>
              <a:rPr lang="en-US" dirty="0"/>
              <a:t>Evict for nonpayment of rent or fees until after July 25, 2020</a:t>
            </a:r>
          </a:p>
          <a:p>
            <a:pPr marL="457200" indent="-457200">
              <a:buFont typeface="Arial" panose="020B0604020202020204" pitchFamily="34" charset="0"/>
              <a:buChar char="•"/>
            </a:pPr>
            <a:r>
              <a:rPr lang="en-US" dirty="0"/>
              <a:t>Issue a notice to vacate for any reason until after July 25, 2020</a:t>
            </a:r>
          </a:p>
          <a:p>
            <a:pPr marL="457200" indent="-457200">
              <a:buFont typeface="Arial" panose="020B0604020202020204" pitchFamily="34" charset="0"/>
              <a:buChar char="•"/>
            </a:pPr>
            <a:r>
              <a:rPr lang="en-US" dirty="0"/>
              <a:t>Charge late fees for late rent that accrues during the period from March 27, 2020 through July 25, 2020</a:t>
            </a:r>
          </a:p>
          <a:p>
            <a:endParaRPr lang="en-US" dirty="0"/>
          </a:p>
          <a:p>
            <a:r>
              <a:rPr lang="en-US" dirty="0"/>
              <a:t>The courts are considering requiring landlords to submit an affidavit of compliance.</a:t>
            </a:r>
          </a:p>
          <a:p>
            <a:endParaRPr lang="en-US" dirty="0"/>
          </a:p>
        </p:txBody>
      </p:sp>
    </p:spTree>
    <p:extLst>
      <p:ext uri="{BB962C8B-B14F-4D97-AF65-F5344CB8AC3E}">
        <p14:creationId xmlns:p14="http://schemas.microsoft.com/office/powerpoint/2010/main" val="3315444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48CF-320B-42D3-BB5D-6B1ED1E4967F}"/>
              </a:ext>
            </a:extLst>
          </p:cNvPr>
          <p:cNvSpPr>
            <a:spLocks noGrp="1"/>
          </p:cNvSpPr>
          <p:nvPr>
            <p:ph type="title"/>
          </p:nvPr>
        </p:nvSpPr>
        <p:spPr/>
        <p:txBody>
          <a:bodyPr/>
          <a:lstStyle/>
          <a:p>
            <a:r>
              <a:rPr lang="en-US" dirty="0"/>
              <a:t>CARES Act § 4024</a:t>
            </a:r>
          </a:p>
        </p:txBody>
      </p:sp>
      <p:sp>
        <p:nvSpPr>
          <p:cNvPr id="3" name="Content Placeholder 2">
            <a:extLst>
              <a:ext uri="{FF2B5EF4-FFF2-40B4-BE49-F238E27FC236}">
                <a16:creationId xmlns:a16="http://schemas.microsoft.com/office/drawing/2014/main" id="{1567AF5B-C354-4BF2-90EC-BC9DFB6C40C0}"/>
              </a:ext>
            </a:extLst>
          </p:cNvPr>
          <p:cNvSpPr>
            <a:spLocks noGrp="1"/>
          </p:cNvSpPr>
          <p:nvPr>
            <p:ph sz="quarter" idx="1"/>
          </p:nvPr>
        </p:nvSpPr>
        <p:spPr/>
        <p:txBody>
          <a:bodyPr/>
          <a:lstStyle/>
          <a:p>
            <a:r>
              <a:rPr lang="en-US" dirty="0"/>
              <a:t>After July 25, 2020</a:t>
            </a:r>
          </a:p>
          <a:p>
            <a:endParaRPr lang="en-US" dirty="0"/>
          </a:p>
          <a:p>
            <a:r>
              <a:rPr lang="en-US" dirty="0"/>
              <a:t>The federal moratorium also provides that a lessor (of a covered property) may not evict a tenant after the moratorium expires except on 30 days’ notice that may not be given until after the moratorium period. </a:t>
            </a:r>
          </a:p>
        </p:txBody>
      </p:sp>
    </p:spTree>
    <p:extLst>
      <p:ext uri="{BB962C8B-B14F-4D97-AF65-F5344CB8AC3E}">
        <p14:creationId xmlns:p14="http://schemas.microsoft.com/office/powerpoint/2010/main" val="1133700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0AA19-1EFE-4A74-9826-D1FB387BDF69}"/>
              </a:ext>
            </a:extLst>
          </p:cNvPr>
          <p:cNvSpPr>
            <a:spLocks noGrp="1"/>
          </p:cNvSpPr>
          <p:nvPr>
            <p:ph type="title"/>
          </p:nvPr>
        </p:nvSpPr>
        <p:spPr/>
        <p:txBody>
          <a:bodyPr>
            <a:normAutofit fontScale="90000"/>
          </a:bodyPr>
          <a:lstStyle/>
          <a:p>
            <a:r>
              <a:rPr lang="en-US" dirty="0"/>
              <a:t>Differences between Executive Orders 20-14, 20-73, and 20-79, and CARES Act § 4024</a:t>
            </a:r>
          </a:p>
        </p:txBody>
      </p:sp>
      <p:sp>
        <p:nvSpPr>
          <p:cNvPr id="3" name="Content Placeholder 2">
            <a:extLst>
              <a:ext uri="{FF2B5EF4-FFF2-40B4-BE49-F238E27FC236}">
                <a16:creationId xmlns:a16="http://schemas.microsoft.com/office/drawing/2014/main" id="{933C75F4-3A1E-4F28-A741-20EB5B9CB069}"/>
              </a:ext>
            </a:extLst>
          </p:cNvPr>
          <p:cNvSpPr>
            <a:spLocks noGrp="1"/>
          </p:cNvSpPr>
          <p:nvPr>
            <p:ph sz="quarter" idx="1"/>
          </p:nvPr>
        </p:nvSpPr>
        <p:spPr/>
        <p:txBody>
          <a:bodyPr>
            <a:normAutofit fontScale="55000" lnSpcReduction="20000"/>
          </a:bodyPr>
          <a:lstStyle/>
          <a:p>
            <a:r>
              <a:rPr lang="en-US" dirty="0"/>
              <a:t>Executive Orders 20-14 and 20-73:</a:t>
            </a:r>
          </a:p>
          <a:p>
            <a:r>
              <a:rPr lang="en-US"/>
              <a:t>Expire </a:t>
            </a:r>
            <a:r>
              <a:rPr lang="en-US" dirty="0"/>
              <a:t>August 4, 2020</a:t>
            </a:r>
          </a:p>
          <a:p>
            <a:endParaRPr lang="en-US" dirty="0"/>
          </a:p>
          <a:p>
            <a:r>
              <a:rPr lang="en-US" dirty="0"/>
              <a:t>Prohibits evictions actions and lease terminations except where the tenant seriously endangers the safety of residents, where the tenant seriously endangers the safety of others on the premises, including the common area and the curtilage of the premises, if the serious endangerment of others who are not residents is a material violation of the lease, or for violations of Minn. Stat. § 504B.171, subdivision 1.</a:t>
            </a:r>
          </a:p>
          <a:p>
            <a:endParaRPr lang="en-US" dirty="0"/>
          </a:p>
          <a:p>
            <a:r>
              <a:rPr lang="en-US" dirty="0"/>
              <a:t>Allows execution of:</a:t>
            </a:r>
          </a:p>
          <a:p>
            <a:endParaRPr lang="en-US" dirty="0"/>
          </a:p>
          <a:p>
            <a:pPr marL="457200" indent="-457200">
              <a:buFont typeface="Arial" panose="020B0604020202020204" pitchFamily="34" charset="0"/>
              <a:buChar char="•"/>
            </a:pPr>
            <a:r>
              <a:rPr lang="en-US" dirty="0"/>
              <a:t>Writs of recovery designated as a priority execution under Minn. Stat. § 504B.365, Subd. 2, </a:t>
            </a:r>
          </a:p>
          <a:p>
            <a:pPr marL="457200" indent="-457200">
              <a:buFont typeface="Arial" panose="020B0604020202020204" pitchFamily="34" charset="0"/>
              <a:buChar char="•"/>
            </a:pPr>
            <a:r>
              <a:rPr lang="en-US" dirty="0"/>
              <a:t>For any order to vacate that is based on an eviction under Minn. Stat. § 504B.171, or </a:t>
            </a:r>
          </a:p>
          <a:p>
            <a:pPr marL="457200" indent="-457200">
              <a:buFont typeface="Arial" panose="020B0604020202020204" pitchFamily="34" charset="0"/>
              <a:buChar char="•"/>
            </a:pPr>
            <a:r>
              <a:rPr lang="en-US" dirty="0"/>
              <a:t>On the basis that the tenant seriously endangered the safety of residents, or </a:t>
            </a:r>
          </a:p>
          <a:p>
            <a:pPr marL="457200" indent="-457200">
              <a:buFont typeface="Arial" panose="020B0604020202020204" pitchFamily="34" charset="0"/>
              <a:buChar char="•"/>
            </a:pPr>
            <a:r>
              <a:rPr lang="en-US" dirty="0"/>
              <a:t>Where the tenant seriously endangered the safety of others on the premises, including the common area and the curtilage of the premises, if the serious endangerment of others who are not residents is a material violation of the lease.</a:t>
            </a:r>
          </a:p>
          <a:p>
            <a:endParaRPr lang="en-US" dirty="0"/>
          </a:p>
          <a:p>
            <a:r>
              <a:rPr lang="en-US" dirty="0"/>
              <a:t>Do not affect late fees</a:t>
            </a:r>
          </a:p>
          <a:p>
            <a:endParaRPr lang="en-US" dirty="0"/>
          </a:p>
        </p:txBody>
      </p:sp>
    </p:spTree>
    <p:extLst>
      <p:ext uri="{BB962C8B-B14F-4D97-AF65-F5344CB8AC3E}">
        <p14:creationId xmlns:p14="http://schemas.microsoft.com/office/powerpoint/2010/main" val="4289954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4A25E-A463-46D8-BEFA-BBCC53FD8B3E}"/>
              </a:ext>
            </a:extLst>
          </p:cNvPr>
          <p:cNvSpPr>
            <a:spLocks noGrp="1"/>
          </p:cNvSpPr>
          <p:nvPr>
            <p:ph type="title"/>
          </p:nvPr>
        </p:nvSpPr>
        <p:spPr/>
        <p:txBody>
          <a:bodyPr>
            <a:normAutofit fontScale="90000"/>
          </a:bodyPr>
          <a:lstStyle/>
          <a:p>
            <a:r>
              <a:rPr lang="en-US" dirty="0"/>
              <a:t>Differences between Executive Orders 20-14, 20-73, and 20-79, and CARES Act § 4024</a:t>
            </a:r>
          </a:p>
        </p:txBody>
      </p:sp>
      <p:sp>
        <p:nvSpPr>
          <p:cNvPr id="3" name="Content Placeholder 2">
            <a:extLst>
              <a:ext uri="{FF2B5EF4-FFF2-40B4-BE49-F238E27FC236}">
                <a16:creationId xmlns:a16="http://schemas.microsoft.com/office/drawing/2014/main" id="{5392FEE9-100A-45F9-92AB-239D3A0BA25D}"/>
              </a:ext>
            </a:extLst>
          </p:cNvPr>
          <p:cNvSpPr>
            <a:spLocks noGrp="1"/>
          </p:cNvSpPr>
          <p:nvPr>
            <p:ph sz="quarter" idx="1"/>
          </p:nvPr>
        </p:nvSpPr>
        <p:spPr/>
        <p:txBody>
          <a:bodyPr>
            <a:normAutofit fontScale="55000" lnSpcReduction="20000"/>
          </a:bodyPr>
          <a:lstStyle/>
          <a:p>
            <a:r>
              <a:rPr lang="en-US" dirty="0"/>
              <a:t>Executive Orders 20-79</a:t>
            </a:r>
          </a:p>
          <a:p>
            <a:r>
              <a:rPr lang="en-US" dirty="0"/>
              <a:t>Begins August 4, 2020</a:t>
            </a:r>
          </a:p>
          <a:p>
            <a:endParaRPr lang="en-US" dirty="0"/>
          </a:p>
          <a:p>
            <a:r>
              <a:rPr lang="en-US" dirty="0"/>
              <a:t>Prohibits evictions actions and lease terminations except:</a:t>
            </a:r>
          </a:p>
          <a:p>
            <a:r>
              <a:rPr lang="en-US" dirty="0"/>
              <a:t>a. Seriously endangers the safety of other residents;</a:t>
            </a:r>
          </a:p>
          <a:p>
            <a:r>
              <a:rPr lang="en-US" dirty="0"/>
              <a:t>b. Violates Minnesota Statutes 2019, section 504B.171, subdivision 1;</a:t>
            </a:r>
          </a:p>
          <a:p>
            <a:r>
              <a:rPr lang="en-US" dirty="0"/>
              <a:t>c. Remains in the property past the vacate date after receiving a notice to vacate or nonrenewal under paragraph 4 of this Executive Order; or</a:t>
            </a:r>
          </a:p>
          <a:p>
            <a:r>
              <a:rPr lang="en-US" dirty="0"/>
              <a:t>d. Materially violates a residential lease by the following actions on the premises, including the common area and the curtilage of the premises:</a:t>
            </a:r>
          </a:p>
          <a:p>
            <a:r>
              <a:rPr lang="en-US" dirty="0"/>
              <a:t>i. Seriously endangers the safety of others; or</a:t>
            </a:r>
          </a:p>
          <a:p>
            <a:r>
              <a:rPr lang="en-US" dirty="0"/>
              <a:t>ii. Significantly damages property.</a:t>
            </a:r>
          </a:p>
          <a:p>
            <a:endParaRPr lang="en-US" dirty="0"/>
          </a:p>
          <a:p>
            <a:r>
              <a:rPr lang="en-US" dirty="0"/>
              <a:t>Allows execution of:</a:t>
            </a:r>
          </a:p>
          <a:p>
            <a:r>
              <a:rPr lang="en-US" dirty="0"/>
              <a:t>a. Writs designated as a priority execution under Minnesota Statutes 2019, section 504B.365, subdivision 2;</a:t>
            </a:r>
          </a:p>
          <a:p>
            <a:r>
              <a:rPr lang="en-US" dirty="0"/>
              <a:t>b. Writs issued as a result of an eviction action judgment entered prior to the enactment of Executive Order 20-14 on March 24, 2020 at 5:00 pm; or</a:t>
            </a:r>
          </a:p>
          <a:p>
            <a:r>
              <a:rPr lang="en-US" dirty="0"/>
              <a:t>c. Writs issued as a result of an eviction action permitted by paragraph 2.</a:t>
            </a:r>
          </a:p>
          <a:p>
            <a:endParaRPr lang="en-US" dirty="0"/>
          </a:p>
          <a:p>
            <a:r>
              <a:rPr lang="en-US" dirty="0"/>
              <a:t>Does not affect late fees</a:t>
            </a:r>
          </a:p>
          <a:p>
            <a:endParaRPr lang="en-US" dirty="0"/>
          </a:p>
        </p:txBody>
      </p:sp>
    </p:spTree>
    <p:extLst>
      <p:ext uri="{BB962C8B-B14F-4D97-AF65-F5344CB8AC3E}">
        <p14:creationId xmlns:p14="http://schemas.microsoft.com/office/powerpoint/2010/main" val="3079667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859F-83F7-4E6A-9B8C-748FF70FBB4B}"/>
              </a:ext>
            </a:extLst>
          </p:cNvPr>
          <p:cNvSpPr>
            <a:spLocks noGrp="1"/>
          </p:cNvSpPr>
          <p:nvPr>
            <p:ph type="title"/>
          </p:nvPr>
        </p:nvSpPr>
        <p:spPr/>
        <p:txBody>
          <a:bodyPr>
            <a:normAutofit fontScale="90000"/>
          </a:bodyPr>
          <a:lstStyle/>
          <a:p>
            <a:r>
              <a:rPr lang="en-US" dirty="0"/>
              <a:t>Differences between Executive Orders 20-14, 20-73, and 20-79, and CARES Act § 4024</a:t>
            </a:r>
          </a:p>
        </p:txBody>
      </p:sp>
      <p:sp>
        <p:nvSpPr>
          <p:cNvPr id="3" name="Content Placeholder 2">
            <a:extLst>
              <a:ext uri="{FF2B5EF4-FFF2-40B4-BE49-F238E27FC236}">
                <a16:creationId xmlns:a16="http://schemas.microsoft.com/office/drawing/2014/main" id="{1B056733-BAED-4B48-A948-1090D0F87CC1}"/>
              </a:ext>
            </a:extLst>
          </p:cNvPr>
          <p:cNvSpPr>
            <a:spLocks noGrp="1"/>
          </p:cNvSpPr>
          <p:nvPr>
            <p:ph sz="quarter" idx="1"/>
          </p:nvPr>
        </p:nvSpPr>
        <p:spPr/>
        <p:txBody>
          <a:bodyPr/>
          <a:lstStyle/>
          <a:p>
            <a:r>
              <a:rPr lang="en-US" dirty="0"/>
              <a:t>CARES Act § 4024:</a:t>
            </a:r>
          </a:p>
          <a:p>
            <a:r>
              <a:rPr lang="en-US" dirty="0"/>
              <a:t>Expires July 25, 2020</a:t>
            </a:r>
          </a:p>
          <a:p>
            <a:r>
              <a:rPr lang="en-US" dirty="0"/>
              <a:t>Prohibits evictions actions for nonpayment of rent or fees</a:t>
            </a:r>
          </a:p>
          <a:p>
            <a:r>
              <a:rPr lang="en-US" dirty="0"/>
              <a:t>Prohibits lease terminations for any reason</a:t>
            </a:r>
          </a:p>
          <a:p>
            <a:r>
              <a:rPr lang="en-US" dirty="0"/>
              <a:t>Prohibits late fees</a:t>
            </a:r>
          </a:p>
          <a:p>
            <a:r>
              <a:rPr lang="en-US" dirty="0"/>
              <a:t>Requires 30-day lease termination notice that cannot be given until July 25, 2020 for all eviction bases</a:t>
            </a:r>
          </a:p>
          <a:p>
            <a:endParaRPr lang="en-US" dirty="0"/>
          </a:p>
        </p:txBody>
      </p:sp>
    </p:spTree>
    <p:extLst>
      <p:ext uri="{BB962C8B-B14F-4D97-AF65-F5344CB8AC3E}">
        <p14:creationId xmlns:p14="http://schemas.microsoft.com/office/powerpoint/2010/main" val="3937357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FE6D8-4394-474D-9E28-42F9E2EBF5C4}"/>
              </a:ext>
            </a:extLst>
          </p:cNvPr>
          <p:cNvSpPr>
            <a:spLocks noGrp="1"/>
          </p:cNvSpPr>
          <p:nvPr>
            <p:ph type="title"/>
          </p:nvPr>
        </p:nvSpPr>
        <p:spPr/>
        <p:txBody>
          <a:bodyPr/>
          <a:lstStyle/>
          <a:p>
            <a:r>
              <a:rPr lang="en-US" dirty="0"/>
              <a:t>Mortgage Foreclosures</a:t>
            </a:r>
          </a:p>
        </p:txBody>
      </p:sp>
      <p:sp>
        <p:nvSpPr>
          <p:cNvPr id="3" name="Content Placeholder 2">
            <a:extLst>
              <a:ext uri="{FF2B5EF4-FFF2-40B4-BE49-F238E27FC236}">
                <a16:creationId xmlns:a16="http://schemas.microsoft.com/office/drawing/2014/main" id="{747197E6-A520-464E-BDB5-06DB8628AEA9}"/>
              </a:ext>
            </a:extLst>
          </p:cNvPr>
          <p:cNvSpPr>
            <a:spLocks noGrp="1"/>
          </p:cNvSpPr>
          <p:nvPr>
            <p:ph sz="quarter" idx="1"/>
          </p:nvPr>
        </p:nvSpPr>
        <p:spPr/>
        <p:txBody>
          <a:bodyPr>
            <a:normAutofit fontScale="70000" lnSpcReduction="20000"/>
          </a:bodyPr>
          <a:lstStyle/>
          <a:p>
            <a:r>
              <a:rPr lang="en-US" dirty="0"/>
              <a:t>Under the CARES Act § 4022, a servicer of federally backed mortgage loan for 1-4 family properties may not initiate any judicial or nonjudicial foreclosure process, move for a foreclosure judgment, order a sale, or execute a foreclosure-related eviction or foreclosure sale. This provision is not limited to borrowers with a COVID-19 related hardship. </a:t>
            </a:r>
          </a:p>
          <a:p>
            <a:r>
              <a:rPr lang="en-US" dirty="0">
                <a:hlinkClick r:id="rId2"/>
              </a:rPr>
              <a:t>https://library.nclc.org/sec-4022-foreclosure-moratorium-and-consumer-right-request-forbearance</a:t>
            </a:r>
            <a:endParaRPr lang="en-US" dirty="0"/>
          </a:p>
          <a:p>
            <a:endParaRPr lang="en-US" dirty="0"/>
          </a:p>
          <a:p>
            <a:r>
              <a:rPr lang="en-US" dirty="0"/>
              <a:t>The provision lasted until May 17, 2020, but the moratorium has been extended to June 30, 2020 by guidelines issues by Fannie Mae, Freddie Mac, FHA, VA and USDA.</a:t>
            </a:r>
          </a:p>
          <a:p>
            <a:r>
              <a:rPr lang="en-US" dirty="0">
                <a:hlinkClick r:id="rId3"/>
              </a:rPr>
              <a:t>https://library.nclc.org/major-consumer-protections-announced-response-covid-19#content-1</a:t>
            </a:r>
            <a:endParaRPr lang="en-US" dirty="0"/>
          </a:p>
          <a:p>
            <a:endParaRPr lang="en-US" dirty="0"/>
          </a:p>
          <a:p>
            <a:r>
              <a:rPr lang="en-US" dirty="0"/>
              <a:t>Executive Orders 20-14, 20-73, and 20-79 do not suspend mortgage foreclosures or contract for deed cancellations, but it suspends eviction court actions based on foreclosures and cancellations.</a:t>
            </a:r>
          </a:p>
          <a:p>
            <a:endParaRPr lang="en-US" dirty="0"/>
          </a:p>
        </p:txBody>
      </p:sp>
    </p:spTree>
    <p:extLst>
      <p:ext uri="{BB962C8B-B14F-4D97-AF65-F5344CB8AC3E}">
        <p14:creationId xmlns:p14="http://schemas.microsoft.com/office/powerpoint/2010/main" val="3095094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6C32D-0D84-4D47-B5BE-E5449627C77F}"/>
              </a:ext>
            </a:extLst>
          </p:cNvPr>
          <p:cNvSpPr>
            <a:spLocks noGrp="1"/>
          </p:cNvSpPr>
          <p:nvPr>
            <p:ph type="title"/>
          </p:nvPr>
        </p:nvSpPr>
        <p:spPr/>
        <p:txBody>
          <a:bodyPr/>
          <a:lstStyle/>
          <a:p>
            <a:r>
              <a:rPr lang="en-US" dirty="0"/>
              <a:t>Mortgage Foreclosures</a:t>
            </a:r>
          </a:p>
        </p:txBody>
      </p:sp>
      <p:sp>
        <p:nvSpPr>
          <p:cNvPr id="3" name="Content Placeholder 2">
            <a:extLst>
              <a:ext uri="{FF2B5EF4-FFF2-40B4-BE49-F238E27FC236}">
                <a16:creationId xmlns:a16="http://schemas.microsoft.com/office/drawing/2014/main" id="{CCEC738F-0600-4EDF-943A-DD4F6CD9BE63}"/>
              </a:ext>
            </a:extLst>
          </p:cNvPr>
          <p:cNvSpPr>
            <a:spLocks noGrp="1"/>
          </p:cNvSpPr>
          <p:nvPr>
            <p:ph sz="quarter" idx="1"/>
          </p:nvPr>
        </p:nvSpPr>
        <p:spPr/>
        <p:txBody>
          <a:bodyPr>
            <a:normAutofit fontScale="70000" lnSpcReduction="20000"/>
          </a:bodyPr>
          <a:lstStyle/>
          <a:p>
            <a:r>
              <a:rPr lang="en-US" dirty="0"/>
              <a:t>Also under the CARES Act § 4022, homeowners with federally backed mortgage loans for 1-4 family properties affected by COVID-19 can request and obtain forbearance from mortgage payments for up to 180 days, and then request and obtain additional forbearance for up to another 180 days.  During a period of forbearance, no fees, penalties, or interest shall accrue on the borrower’s account beyond the amounts scheduled or calculated as if the borrower made all contractual payments on time and in full under the terms of the mortgage contract.  The covered period appears to be during the emergency or until December 31, 2020, whichever is earlier.</a:t>
            </a:r>
          </a:p>
          <a:p>
            <a:endParaRPr lang="en-US" dirty="0"/>
          </a:p>
          <a:p>
            <a:r>
              <a:rPr lang="en-US" dirty="0"/>
              <a:t>The CARES Act § 4023 provides for different forbearance rights for owners of multi-family property (5 or more units). They can request and obtain forbearance from mortgage payments for up to 30 days, and then request and obtain additional forbearance for up to another 30 days, twice. It also provides that tenants are protected from eviction if the owner seeks such forbearance. </a:t>
            </a:r>
          </a:p>
          <a:p>
            <a:r>
              <a:rPr lang="en-US" dirty="0">
                <a:hlinkClick r:id="rId2"/>
              </a:rPr>
              <a:t>https://library.nclc.org/sec-4023-forbearance-residential-mortgage-loan-payments-multifamily-properties-federally-backed</a:t>
            </a:r>
            <a:endParaRPr lang="en-US" dirty="0"/>
          </a:p>
          <a:p>
            <a:endParaRPr lang="en-US" dirty="0"/>
          </a:p>
          <a:p>
            <a:endParaRPr lang="en-US" dirty="0"/>
          </a:p>
        </p:txBody>
      </p:sp>
    </p:spTree>
    <p:extLst>
      <p:ext uri="{BB962C8B-B14F-4D97-AF65-F5344CB8AC3E}">
        <p14:creationId xmlns:p14="http://schemas.microsoft.com/office/powerpoint/2010/main" val="1162530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9401-0B03-4DAB-A6B1-05E7CA65F3E9}"/>
              </a:ext>
            </a:extLst>
          </p:cNvPr>
          <p:cNvSpPr>
            <a:spLocks noGrp="1"/>
          </p:cNvSpPr>
          <p:nvPr>
            <p:ph type="title"/>
          </p:nvPr>
        </p:nvSpPr>
        <p:spPr/>
        <p:txBody>
          <a:bodyPr>
            <a:normAutofit fontScale="90000"/>
          </a:bodyPr>
          <a:lstStyle/>
          <a:p>
            <a:r>
              <a:rPr lang="en-US" dirty="0"/>
              <a:t>Court Orders on Operations of the Minnesota Judicial Branch</a:t>
            </a:r>
          </a:p>
        </p:txBody>
      </p:sp>
      <p:sp>
        <p:nvSpPr>
          <p:cNvPr id="3" name="Content Placeholder 2">
            <a:extLst>
              <a:ext uri="{FF2B5EF4-FFF2-40B4-BE49-F238E27FC236}">
                <a16:creationId xmlns:a16="http://schemas.microsoft.com/office/drawing/2014/main" id="{04DFB910-4DF4-44DB-921B-422791C992AC}"/>
              </a:ext>
            </a:extLst>
          </p:cNvPr>
          <p:cNvSpPr>
            <a:spLocks noGrp="1"/>
          </p:cNvSpPr>
          <p:nvPr>
            <p:ph sz="quarter" idx="1"/>
          </p:nvPr>
        </p:nvSpPr>
        <p:spPr/>
        <p:txBody>
          <a:bodyPr>
            <a:normAutofit fontScale="85000" lnSpcReduction="20000"/>
          </a:bodyPr>
          <a:lstStyle/>
          <a:p>
            <a:r>
              <a:rPr lang="en-US" dirty="0"/>
              <a:t>The April 9, and May 1, 2020 Orders provided that hearings shall be held in the courtroom on an emergency basis in the following case types: housing/eviction matters when there is a showing of individual or public health or safety at risk, which includes eviction actions alleging a violation of Minnesota Statutes§ 504B.171, subd. 1.</a:t>
            </a:r>
          </a:p>
          <a:p>
            <a:endParaRPr lang="en-US" dirty="0"/>
          </a:p>
          <a:p>
            <a:r>
              <a:rPr lang="en-US" dirty="0"/>
              <a:t>The May 15, 2020 Order superseded them, referring to a yet to be concluded transition plan.</a:t>
            </a:r>
          </a:p>
          <a:p>
            <a:r>
              <a:rPr lang="en-US" dirty="0">
                <a:hlinkClick r:id="rId2"/>
              </a:rPr>
              <a:t>http://mncourts.gov/About-The-Courts/NewsAndAnnouncements/ItemDetail.aspx?id=1900</a:t>
            </a:r>
            <a:endParaRPr lang="en-US" dirty="0"/>
          </a:p>
          <a:p>
            <a:endParaRPr lang="en-US" dirty="0"/>
          </a:p>
          <a:p>
            <a:r>
              <a:rPr lang="en-US" dirty="0"/>
              <a:t>District Court Orders</a:t>
            </a:r>
          </a:p>
          <a:p>
            <a:r>
              <a:rPr lang="en-US" dirty="0">
                <a:hlinkClick r:id="rId3"/>
              </a:rPr>
              <a:t>http://www.mncourts.gov/Emergency.aspx</a:t>
            </a:r>
            <a:endParaRPr lang="en-US" dirty="0"/>
          </a:p>
          <a:p>
            <a:endParaRPr lang="en-US" dirty="0"/>
          </a:p>
          <a:p>
            <a:endParaRPr lang="en-US" dirty="0"/>
          </a:p>
        </p:txBody>
      </p:sp>
    </p:spTree>
    <p:extLst>
      <p:ext uri="{BB962C8B-B14F-4D97-AF65-F5344CB8AC3E}">
        <p14:creationId xmlns:p14="http://schemas.microsoft.com/office/powerpoint/2010/main" val="65003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3799-2E32-4B76-AC8D-3823637B9E40}"/>
              </a:ext>
            </a:extLst>
          </p:cNvPr>
          <p:cNvSpPr>
            <a:spLocks noGrp="1"/>
          </p:cNvSpPr>
          <p:nvPr>
            <p:ph type="title"/>
          </p:nvPr>
        </p:nvSpPr>
        <p:spPr/>
        <p:txBody>
          <a:bodyPr/>
          <a:lstStyle/>
          <a:p>
            <a:r>
              <a:rPr lang="en-US" dirty="0"/>
              <a:t>Executive Order 20-14</a:t>
            </a:r>
          </a:p>
        </p:txBody>
      </p:sp>
      <p:sp>
        <p:nvSpPr>
          <p:cNvPr id="3" name="Content Placeholder 2">
            <a:extLst>
              <a:ext uri="{FF2B5EF4-FFF2-40B4-BE49-F238E27FC236}">
                <a16:creationId xmlns:a16="http://schemas.microsoft.com/office/drawing/2014/main" id="{A8A9014F-F277-4717-9209-25ABBCE2506F}"/>
              </a:ext>
            </a:extLst>
          </p:cNvPr>
          <p:cNvSpPr>
            <a:spLocks noGrp="1"/>
          </p:cNvSpPr>
          <p:nvPr>
            <p:ph sz="quarter" idx="1"/>
          </p:nvPr>
        </p:nvSpPr>
        <p:spPr/>
        <p:txBody>
          <a:bodyPr>
            <a:normAutofit fontScale="85000" lnSpcReduction="20000"/>
          </a:bodyPr>
          <a:lstStyle/>
          <a:p>
            <a:r>
              <a:rPr lang="en-US" dirty="0"/>
              <a:t>Included in the suspension:</a:t>
            </a:r>
          </a:p>
          <a:p>
            <a:endParaRPr lang="en-US" dirty="0"/>
          </a:p>
          <a:p>
            <a:r>
              <a:rPr lang="en-US" dirty="0"/>
              <a:t>Residential landlords, property owners, mortgage holders, or other persons entitled to recover residential premises: filing eviction actions and terminating residential leases</a:t>
            </a:r>
          </a:p>
          <a:p>
            <a:endParaRPr lang="en-US" dirty="0"/>
          </a:p>
          <a:p>
            <a:r>
              <a:rPr lang="en-US" dirty="0"/>
              <a:t>Officers who hold a writ of recovery: executing writs (not limited to residential, probably a mistake)</a:t>
            </a:r>
          </a:p>
          <a:p>
            <a:endParaRPr lang="en-US" dirty="0"/>
          </a:p>
          <a:p>
            <a:r>
              <a:rPr lang="en-US" dirty="0"/>
              <a:t>Financial institutions holding home mortgages: (1) requested to implement an immediate moratorium on foreclosures and evictions due to the pandemic, and (2) strongly urged not to impose late fees or other penalties for late mortgage payments due to the pandemic</a:t>
            </a:r>
          </a:p>
          <a:p>
            <a:endParaRPr lang="en-US" dirty="0"/>
          </a:p>
        </p:txBody>
      </p:sp>
    </p:spTree>
    <p:extLst>
      <p:ext uri="{BB962C8B-B14F-4D97-AF65-F5344CB8AC3E}">
        <p14:creationId xmlns:p14="http://schemas.microsoft.com/office/powerpoint/2010/main" val="6156942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42761-89E7-4432-84C1-11A0DED9E01E}"/>
              </a:ext>
            </a:extLst>
          </p:cNvPr>
          <p:cNvSpPr>
            <a:spLocks noGrp="1"/>
          </p:cNvSpPr>
          <p:nvPr>
            <p:ph type="title"/>
          </p:nvPr>
        </p:nvSpPr>
        <p:spPr/>
        <p:txBody>
          <a:bodyPr/>
          <a:lstStyle/>
          <a:p>
            <a:r>
              <a:rPr lang="en-US" dirty="0"/>
              <a:t>House File No. 4556, Art. 1, §16</a:t>
            </a:r>
          </a:p>
        </p:txBody>
      </p:sp>
      <p:sp>
        <p:nvSpPr>
          <p:cNvPr id="3" name="Content Placeholder 2">
            <a:extLst>
              <a:ext uri="{FF2B5EF4-FFF2-40B4-BE49-F238E27FC236}">
                <a16:creationId xmlns:a16="http://schemas.microsoft.com/office/drawing/2014/main" id="{CAAF032E-659F-47EA-92C6-61AE29D8FC93}"/>
              </a:ext>
            </a:extLst>
          </p:cNvPr>
          <p:cNvSpPr>
            <a:spLocks noGrp="1"/>
          </p:cNvSpPr>
          <p:nvPr>
            <p:ph sz="quarter" idx="1"/>
          </p:nvPr>
        </p:nvSpPr>
        <p:spPr/>
        <p:txBody>
          <a:bodyPr>
            <a:normAutofit fontScale="77500" lnSpcReduction="20000"/>
          </a:bodyPr>
          <a:lstStyle/>
          <a:p>
            <a:r>
              <a:rPr lang="en-US" dirty="0"/>
              <a:t>The new law suspends statutory deadlines for district and appellate court proceedings. It also provides that courts may continue to hold hearings, require appearances, or issue orders if "circumstances relevant to public safety, personal safety, or other emergency matters require action in a specific case." It expires 60 days after the end of the peacetime emergency declaration or February 15, 2021, whichever is earlier.</a:t>
            </a:r>
          </a:p>
          <a:p>
            <a:r>
              <a:rPr lang="en-US" dirty="0">
                <a:hlinkClick r:id="rId2"/>
              </a:rPr>
              <a:t>https://www.revisor.mn.gov/laws/2020/0/Session+Law/Chapter/74/</a:t>
            </a:r>
            <a:endParaRPr lang="en-US" dirty="0"/>
          </a:p>
          <a:p>
            <a:endParaRPr lang="en-US" dirty="0"/>
          </a:p>
          <a:p>
            <a:r>
              <a:rPr lang="en-US" dirty="0"/>
              <a:t>It is unclear how this will affect deadlines in Minn. Stat. Ch. 504B, including Minn. Stat. §§ 504B.285, Subd. 5 (rent into court in combined breach and rent evictions), 504B.321 (eviction scheduling), 504B.331 (service of eviction summons), 504B.341 (eviction continuance), 504B.325 (stay of eviction writ), 504B.371 (eviction appeal), 504B.372 (lockout motion by landlord and appeal), 504B.385 (rent escrow action), and 504B.401 (scheduling tenant remedies action and service of summons).</a:t>
            </a:r>
          </a:p>
          <a:p>
            <a:endParaRPr lang="en-US" dirty="0"/>
          </a:p>
        </p:txBody>
      </p:sp>
    </p:spTree>
    <p:extLst>
      <p:ext uri="{BB962C8B-B14F-4D97-AF65-F5344CB8AC3E}">
        <p14:creationId xmlns:p14="http://schemas.microsoft.com/office/powerpoint/2010/main" val="1164630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7D881-7BF9-44F2-996E-4FD171A00836}"/>
              </a:ext>
            </a:extLst>
          </p:cNvPr>
          <p:cNvSpPr>
            <a:spLocks noGrp="1"/>
          </p:cNvSpPr>
          <p:nvPr>
            <p:ph type="title"/>
          </p:nvPr>
        </p:nvSpPr>
        <p:spPr/>
        <p:txBody>
          <a:bodyPr/>
          <a:lstStyle/>
          <a:p>
            <a:r>
              <a:rPr lang="en-US" dirty="0"/>
              <a:t>Mediation</a:t>
            </a:r>
          </a:p>
        </p:txBody>
      </p:sp>
      <p:sp>
        <p:nvSpPr>
          <p:cNvPr id="3" name="Content Placeholder 2">
            <a:extLst>
              <a:ext uri="{FF2B5EF4-FFF2-40B4-BE49-F238E27FC236}">
                <a16:creationId xmlns:a16="http://schemas.microsoft.com/office/drawing/2014/main" id="{04C296D9-85CB-439A-90F3-C215FC59D3EC}"/>
              </a:ext>
            </a:extLst>
          </p:cNvPr>
          <p:cNvSpPr>
            <a:spLocks noGrp="1"/>
          </p:cNvSpPr>
          <p:nvPr>
            <p:ph sz="quarter" idx="1"/>
          </p:nvPr>
        </p:nvSpPr>
        <p:spPr/>
        <p:txBody>
          <a:bodyPr>
            <a:normAutofit fontScale="62500" lnSpcReduction="20000"/>
          </a:bodyPr>
          <a:lstStyle/>
          <a:p>
            <a:r>
              <a:rPr lang="en-US"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p>
          <a:p>
            <a:endParaRPr lang="en-US" dirty="0"/>
          </a:p>
          <a:p>
            <a:r>
              <a:rPr lang="en-US" dirty="0"/>
              <a:t>Community Mediation Member Organizations:</a:t>
            </a:r>
          </a:p>
          <a:p>
            <a:r>
              <a:rPr lang="en-US" dirty="0"/>
              <a:t>Community Mediation &amp; Restorative Services, Inc.</a:t>
            </a:r>
          </a:p>
          <a:p>
            <a:r>
              <a:rPr lang="en-US" dirty="0"/>
              <a:t>Conflict Resolution Center</a:t>
            </a:r>
          </a:p>
          <a:p>
            <a:r>
              <a:rPr lang="en-US" dirty="0"/>
              <a:t>Dispute Resolution Center</a:t>
            </a:r>
          </a:p>
          <a:p>
            <a:r>
              <a:rPr lang="en-US" dirty="0"/>
              <a:t>Mediation &amp; Conflict Solutions</a:t>
            </a:r>
          </a:p>
          <a:p>
            <a:r>
              <a:rPr lang="en-US" dirty="0"/>
              <a:t>Mediation and Restorative Services</a:t>
            </a:r>
          </a:p>
          <a:p>
            <a:r>
              <a:rPr lang="en-US" dirty="0"/>
              <a:t>Restorative and Mediation Practices</a:t>
            </a:r>
          </a:p>
          <a:p>
            <a:endParaRPr lang="en-US" dirty="0"/>
          </a:p>
          <a:p>
            <a:r>
              <a:rPr lang="en-US" dirty="0"/>
              <a:t>Contact:</a:t>
            </a:r>
          </a:p>
          <a:p>
            <a:r>
              <a:rPr lang="en-US" dirty="0">
                <a:hlinkClick r:id="rId2"/>
              </a:rPr>
              <a:t>https://communitymediationmn.org</a:t>
            </a:r>
            <a:endParaRPr lang="en-US" dirty="0"/>
          </a:p>
          <a:p>
            <a:r>
              <a:rPr lang="en-US" dirty="0"/>
              <a:t>1-833-266-2663</a:t>
            </a:r>
          </a:p>
          <a:p>
            <a:r>
              <a:rPr lang="en-US" dirty="0">
                <a:hlinkClick r:id="rId3"/>
              </a:rPr>
              <a:t>info@CommunityMediationMN.org</a:t>
            </a:r>
            <a:endParaRPr lang="en-US" dirty="0"/>
          </a:p>
          <a:p>
            <a:endParaRPr lang="en-US" dirty="0"/>
          </a:p>
          <a:p>
            <a:endParaRPr lang="en-US" dirty="0"/>
          </a:p>
        </p:txBody>
      </p:sp>
    </p:spTree>
    <p:extLst>
      <p:ext uri="{BB962C8B-B14F-4D97-AF65-F5344CB8AC3E}">
        <p14:creationId xmlns:p14="http://schemas.microsoft.com/office/powerpoint/2010/main" val="1804748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7DC8-4596-45A8-BC44-15F1B13E8726}"/>
              </a:ext>
            </a:extLst>
          </p:cNvPr>
          <p:cNvSpPr>
            <a:spLocks noGrp="1"/>
          </p:cNvSpPr>
          <p:nvPr>
            <p:ph type="title"/>
          </p:nvPr>
        </p:nvSpPr>
        <p:spPr/>
        <p:txBody>
          <a:bodyPr>
            <a:normAutofit/>
          </a:bodyPr>
          <a:lstStyle/>
          <a:p>
            <a:r>
              <a:rPr lang="en-US" dirty="0"/>
              <a:t>Evictions following Executive Order 20-79</a:t>
            </a:r>
          </a:p>
        </p:txBody>
      </p:sp>
      <p:sp>
        <p:nvSpPr>
          <p:cNvPr id="3" name="Content Placeholder 2">
            <a:extLst>
              <a:ext uri="{FF2B5EF4-FFF2-40B4-BE49-F238E27FC236}">
                <a16:creationId xmlns:a16="http://schemas.microsoft.com/office/drawing/2014/main" id="{A2889CAC-1621-4D91-8A67-AC001E278545}"/>
              </a:ext>
            </a:extLst>
          </p:cNvPr>
          <p:cNvSpPr>
            <a:spLocks noGrp="1"/>
          </p:cNvSpPr>
          <p:nvPr>
            <p:ph sz="quarter" idx="1"/>
          </p:nvPr>
        </p:nvSpPr>
        <p:spPr/>
        <p:txBody>
          <a:bodyPr>
            <a:normAutofit fontScale="62500" lnSpcReduction="20000"/>
          </a:bodyPr>
          <a:lstStyle/>
          <a:p>
            <a:r>
              <a:rPr lang="en-US" dirty="0"/>
              <a:t>Expiration of Executive Order 20-79 still will leave some properties governed by the CARES Act § 4024:</a:t>
            </a:r>
          </a:p>
          <a:p>
            <a:pPr marL="457200" indent="-457200">
              <a:buFont typeface="Arial" panose="020B0604020202020204" pitchFamily="34" charset="0"/>
              <a:buChar char="•"/>
            </a:pPr>
            <a:r>
              <a:rPr lang="en-US" dirty="0"/>
              <a:t>Expires July 25, 2020</a:t>
            </a:r>
          </a:p>
          <a:p>
            <a:pPr marL="457200" indent="-457200">
              <a:buFont typeface="Arial" panose="020B0604020202020204" pitchFamily="34" charset="0"/>
              <a:buChar char="•"/>
            </a:pPr>
            <a:r>
              <a:rPr lang="en-US" dirty="0"/>
              <a:t>Prohibits evictions actions for nonpayment of rent or fees</a:t>
            </a:r>
          </a:p>
          <a:p>
            <a:pPr marL="457200" indent="-457200">
              <a:buFont typeface="Arial" panose="020B0604020202020204" pitchFamily="34" charset="0"/>
              <a:buChar char="•"/>
            </a:pPr>
            <a:r>
              <a:rPr lang="en-US" dirty="0"/>
              <a:t>Prohibits lease terminations for any reason</a:t>
            </a:r>
          </a:p>
          <a:p>
            <a:pPr marL="457200" indent="-457200">
              <a:buFont typeface="Arial" panose="020B0604020202020204" pitchFamily="34" charset="0"/>
              <a:buChar char="•"/>
            </a:pPr>
            <a:r>
              <a:rPr lang="en-US" dirty="0"/>
              <a:t>Prohibits late fees</a:t>
            </a:r>
          </a:p>
          <a:p>
            <a:pPr marL="457200" indent="-457200">
              <a:buFont typeface="Arial" panose="020B0604020202020204" pitchFamily="34" charset="0"/>
              <a:buChar char="•"/>
            </a:pPr>
            <a:r>
              <a:rPr lang="en-US" dirty="0"/>
              <a:t>Requires 30-day lease termination notice that cannot be given until July 25, 2020 for all eviction bases</a:t>
            </a:r>
          </a:p>
          <a:p>
            <a:endParaRPr lang="en-US" dirty="0"/>
          </a:p>
          <a:p>
            <a:r>
              <a:rPr lang="en-US" dirty="0"/>
              <a:t>Order Continuing Operations of the Minnesota Judicial Branch under Emergency Executive Order No. 20-33 has no expiration date.</a:t>
            </a:r>
          </a:p>
          <a:p>
            <a:endParaRPr lang="en-US" dirty="0"/>
          </a:p>
          <a:p>
            <a:r>
              <a:rPr lang="en-US" dirty="0"/>
              <a:t>Local orders may stay in effect.</a:t>
            </a:r>
          </a:p>
          <a:p>
            <a:endParaRPr lang="en-US" dirty="0"/>
          </a:p>
          <a:p>
            <a:r>
              <a:rPr lang="en-US" dirty="0"/>
              <a:t>House File No. 4556, Art. 1, §16 continues suspension of statutory deadlines for court proceedings until 60 days after the end of the peacetime emergency declaration or February 15, 2021, whichever is earlier.</a:t>
            </a:r>
          </a:p>
          <a:p>
            <a:endParaRPr lang="en-US" dirty="0"/>
          </a:p>
        </p:txBody>
      </p:sp>
    </p:spTree>
    <p:extLst>
      <p:ext uri="{BB962C8B-B14F-4D97-AF65-F5344CB8AC3E}">
        <p14:creationId xmlns:p14="http://schemas.microsoft.com/office/powerpoint/2010/main" val="3204372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sz="quarter" idx="1"/>
          </p:nvPr>
        </p:nvSpPr>
        <p:spPr/>
        <p:txBody>
          <a:bodyPr>
            <a:normAutofit/>
          </a:bodyPr>
          <a:lstStyle/>
          <a:p>
            <a:r>
              <a:rPr lang="en-US" dirty="0"/>
              <a:t>Lawrence McDonough</a:t>
            </a:r>
          </a:p>
          <a:p>
            <a:r>
              <a:rPr lang="en-US" dirty="0"/>
              <a:t>Attorney at Law</a:t>
            </a:r>
          </a:p>
          <a:p>
            <a:r>
              <a:rPr lang="en-US" dirty="0"/>
              <a:t>Adjunct Professor of Law, University of Minnesota School of Law</a:t>
            </a:r>
          </a:p>
          <a:p>
            <a:r>
              <a:rPr lang="en-US" dirty="0"/>
              <a:t>651-398-8053</a:t>
            </a:r>
          </a:p>
          <a:p>
            <a:r>
              <a:rPr lang="en-US" dirty="0">
                <a:hlinkClick r:id="rId2"/>
              </a:rPr>
              <a:t>mcdon056@umn.edu</a:t>
            </a:r>
            <a:endParaRPr lang="en-US" dirty="0"/>
          </a:p>
          <a:p>
            <a:r>
              <a:rPr lang="en-US" dirty="0">
                <a:hlinkClick r:id="rId3"/>
              </a:rPr>
              <a:t>http://povertylaw.homestead.com/</a:t>
            </a:r>
            <a:endParaRPr lang="en-US" dirty="0"/>
          </a:p>
          <a:p>
            <a:endParaRPr lang="en-US" dirty="0"/>
          </a:p>
        </p:txBody>
      </p:sp>
    </p:spTree>
    <p:extLst>
      <p:ext uri="{BB962C8B-B14F-4D97-AF65-F5344CB8AC3E}">
        <p14:creationId xmlns:p14="http://schemas.microsoft.com/office/powerpoint/2010/main" val="4017655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0822-B0DD-4F56-AA71-442D1DB49EF3}"/>
              </a:ext>
            </a:extLst>
          </p:cNvPr>
          <p:cNvSpPr>
            <a:spLocks noGrp="1"/>
          </p:cNvSpPr>
          <p:nvPr>
            <p:ph type="title"/>
          </p:nvPr>
        </p:nvSpPr>
        <p:spPr/>
        <p:txBody>
          <a:bodyPr/>
          <a:lstStyle/>
          <a:p>
            <a:r>
              <a:rPr lang="en-US" dirty="0"/>
              <a:t>Executive Order 20-14</a:t>
            </a:r>
          </a:p>
        </p:txBody>
      </p:sp>
      <p:sp>
        <p:nvSpPr>
          <p:cNvPr id="3" name="Content Placeholder 2">
            <a:extLst>
              <a:ext uri="{FF2B5EF4-FFF2-40B4-BE49-F238E27FC236}">
                <a16:creationId xmlns:a16="http://schemas.microsoft.com/office/drawing/2014/main" id="{74AE53EC-09A6-4124-83C5-D1A707931F38}"/>
              </a:ext>
            </a:extLst>
          </p:cNvPr>
          <p:cNvSpPr>
            <a:spLocks noGrp="1"/>
          </p:cNvSpPr>
          <p:nvPr>
            <p:ph sz="quarter" idx="1"/>
          </p:nvPr>
        </p:nvSpPr>
        <p:spPr/>
        <p:txBody>
          <a:bodyPr/>
          <a:lstStyle/>
          <a:p>
            <a:r>
              <a:rPr lang="en-US" dirty="0"/>
              <a:t>Exceptions:</a:t>
            </a:r>
          </a:p>
          <a:p>
            <a:endParaRPr lang="en-US" dirty="0"/>
          </a:p>
          <a:p>
            <a:r>
              <a:rPr lang="en-US" dirty="0"/>
              <a:t>Residential landlords, property owners, mortgage holders, or other persons entitled to recover residential premises:</a:t>
            </a:r>
          </a:p>
          <a:p>
            <a:pPr marL="457200" indent="-457200">
              <a:buFont typeface="Arial" panose="020B0604020202020204" pitchFamily="34" charset="0"/>
              <a:buChar char="•"/>
            </a:pPr>
            <a:r>
              <a:rPr lang="en-US" dirty="0"/>
              <a:t>Tenant seriously endangers the safety of other residents </a:t>
            </a:r>
          </a:p>
          <a:p>
            <a:pPr marL="457200" indent="-457200">
              <a:buFont typeface="Arial" panose="020B0604020202020204" pitchFamily="34" charset="0"/>
              <a:buChar char="•"/>
            </a:pPr>
            <a:r>
              <a:rPr lang="en-US" dirty="0"/>
              <a:t>Violations of Minn. Stat. § 504B.171, subdivision 1</a:t>
            </a:r>
          </a:p>
          <a:p>
            <a:endParaRPr lang="en-US" dirty="0"/>
          </a:p>
          <a:p>
            <a:r>
              <a:rPr lang="en-US" dirty="0"/>
              <a:t>Nonpayment of rent is not an exception.</a:t>
            </a:r>
          </a:p>
          <a:p>
            <a:endParaRPr lang="en-US" dirty="0"/>
          </a:p>
          <a:p>
            <a:endParaRPr lang="en-US" dirty="0"/>
          </a:p>
        </p:txBody>
      </p:sp>
    </p:spTree>
    <p:extLst>
      <p:ext uri="{BB962C8B-B14F-4D97-AF65-F5344CB8AC3E}">
        <p14:creationId xmlns:p14="http://schemas.microsoft.com/office/powerpoint/2010/main" val="281765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DC8F7-FAC2-4785-BB6B-AB996FFA7983}"/>
              </a:ext>
            </a:extLst>
          </p:cNvPr>
          <p:cNvSpPr>
            <a:spLocks noGrp="1"/>
          </p:cNvSpPr>
          <p:nvPr>
            <p:ph type="title"/>
          </p:nvPr>
        </p:nvSpPr>
        <p:spPr>
          <a:xfrm>
            <a:off x="301752" y="228600"/>
            <a:ext cx="8534400" cy="838200"/>
          </a:xfrm>
        </p:spPr>
        <p:txBody>
          <a:bodyPr>
            <a:normAutofit/>
          </a:bodyPr>
          <a:lstStyle/>
          <a:p>
            <a:r>
              <a:rPr lang="en-US" dirty="0"/>
              <a:t>Executive Orders 20-14 and 20-73</a:t>
            </a:r>
          </a:p>
        </p:txBody>
      </p:sp>
      <p:sp>
        <p:nvSpPr>
          <p:cNvPr id="3" name="Content Placeholder 2">
            <a:extLst>
              <a:ext uri="{FF2B5EF4-FFF2-40B4-BE49-F238E27FC236}">
                <a16:creationId xmlns:a16="http://schemas.microsoft.com/office/drawing/2014/main" id="{9C485DC1-4E92-49D2-B7BE-07D3521BCCE7}"/>
              </a:ext>
            </a:extLst>
          </p:cNvPr>
          <p:cNvSpPr>
            <a:spLocks noGrp="1"/>
          </p:cNvSpPr>
          <p:nvPr>
            <p:ph sz="quarter" idx="1"/>
          </p:nvPr>
        </p:nvSpPr>
        <p:spPr/>
        <p:txBody>
          <a:bodyPr/>
          <a:lstStyle/>
          <a:p>
            <a:r>
              <a:rPr lang="en-US" dirty="0"/>
              <a:t>Executive Order 20-73 expanded the eviction suspension exception to add where the tenant seriously endangers the safety of others on the premises, including the common area and the curtilage of the premises, if the serious endangerment of others who are not residents is a material violation of the lease. </a:t>
            </a:r>
          </a:p>
          <a:p>
            <a:r>
              <a:rPr lang="en-US" dirty="0">
                <a:hlinkClick r:id="rId2"/>
              </a:rPr>
              <a:t>https://mn.gov/governor/assets/EO%2020-73%20Final_tcm1055-434929.pdf</a:t>
            </a:r>
            <a:endParaRPr lang="en-US" dirty="0"/>
          </a:p>
          <a:p>
            <a:endParaRPr lang="en-US" dirty="0"/>
          </a:p>
          <a:p>
            <a:endParaRPr lang="en-US" dirty="0"/>
          </a:p>
        </p:txBody>
      </p:sp>
    </p:spTree>
    <p:extLst>
      <p:ext uri="{BB962C8B-B14F-4D97-AF65-F5344CB8AC3E}">
        <p14:creationId xmlns:p14="http://schemas.microsoft.com/office/powerpoint/2010/main" val="297532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95ACF-9641-4D84-BEB6-C4832F1880D9}"/>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21682C15-177C-43E9-A23C-F63DC541256B}"/>
              </a:ext>
            </a:extLst>
          </p:cNvPr>
          <p:cNvSpPr>
            <a:spLocks noGrp="1"/>
          </p:cNvSpPr>
          <p:nvPr>
            <p:ph sz="quarter" idx="1"/>
          </p:nvPr>
        </p:nvSpPr>
        <p:spPr/>
        <p:txBody>
          <a:bodyPr>
            <a:normAutofit fontScale="77500" lnSpcReduction="20000"/>
          </a:bodyPr>
          <a:lstStyle/>
          <a:p>
            <a:r>
              <a:rPr lang="en-US" dirty="0"/>
              <a:t>Exceptions: Violations of Minn. Stat. § 504B.171, subdivision 1</a:t>
            </a:r>
          </a:p>
          <a:p>
            <a:r>
              <a:rPr lang="en-US" dirty="0">
                <a:hlinkClick r:id="rId2"/>
              </a:rPr>
              <a:t>https://www.revisor.mn.gov/statutes/cite/504B.171</a:t>
            </a:r>
            <a:endParaRPr lang="en-US" dirty="0"/>
          </a:p>
          <a:p>
            <a:endParaRPr lang="en-US" dirty="0"/>
          </a:p>
          <a:p>
            <a:r>
              <a:rPr lang="en-US" dirty="0"/>
              <a:t>(a) In every lease or license of residential premises, whether in writing or parol, the landlord or licensor and the tenant or licensee covenant that:</a:t>
            </a:r>
          </a:p>
          <a:p>
            <a:endParaRPr lang="en-US" dirty="0"/>
          </a:p>
          <a:p>
            <a:r>
              <a:rPr lang="en-US" dirty="0"/>
              <a:t>(1) neither will:</a:t>
            </a:r>
          </a:p>
          <a:p>
            <a:endParaRPr lang="en-US" dirty="0"/>
          </a:p>
          <a:p>
            <a:r>
              <a:rPr lang="en-US" dirty="0"/>
              <a:t>(i) unlawfully allow controlled substances in those premises or in the common area and curtilage of the premises;</a:t>
            </a:r>
          </a:p>
          <a:p>
            <a:endParaRPr lang="en-US" dirty="0"/>
          </a:p>
          <a:p>
            <a:r>
              <a:rPr lang="en-US" dirty="0"/>
              <a:t>(ii) allow prostitution or prostitution-related activity as defined in section 617.80, subdivision 4, to occur on the premises or in the common area and curtilage of the premises;</a:t>
            </a:r>
          </a:p>
          <a:p>
            <a:endParaRPr lang="en-US" dirty="0"/>
          </a:p>
        </p:txBody>
      </p:sp>
    </p:spTree>
    <p:extLst>
      <p:ext uri="{BB962C8B-B14F-4D97-AF65-F5344CB8AC3E}">
        <p14:creationId xmlns:p14="http://schemas.microsoft.com/office/powerpoint/2010/main" val="217083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57D2-C161-47B9-A601-6587881C6469}"/>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40DE1D8D-F1E6-4EC7-BCB6-F0F9BBD887EA}"/>
              </a:ext>
            </a:extLst>
          </p:cNvPr>
          <p:cNvSpPr>
            <a:spLocks noGrp="1"/>
          </p:cNvSpPr>
          <p:nvPr>
            <p:ph sz="quarter" idx="1"/>
          </p:nvPr>
        </p:nvSpPr>
        <p:spPr/>
        <p:txBody>
          <a:bodyPr>
            <a:normAutofit fontScale="77500" lnSpcReduction="20000"/>
          </a:bodyPr>
          <a:lstStyle/>
          <a:p>
            <a:r>
              <a:rPr lang="en-US" dirty="0"/>
              <a:t>Exceptions: Violations of Minn. Stat. § 504B.171, subdivision 1</a:t>
            </a:r>
          </a:p>
          <a:p>
            <a:r>
              <a:rPr lang="en-US" dirty="0">
                <a:hlinkClick r:id="rId2"/>
              </a:rPr>
              <a:t>https://www.revisor.mn.gov/statutes/cite/504B.171</a:t>
            </a:r>
            <a:endParaRPr lang="en-US" dirty="0"/>
          </a:p>
          <a:p>
            <a:endParaRPr lang="en-US" dirty="0"/>
          </a:p>
          <a:p>
            <a:r>
              <a:rPr lang="en-US" dirty="0"/>
              <a:t>(iii) allow the unlawful use or possession of a firearm in violation of section 609.66, subdivision 1a, 609.67, or 624.713, on the premises or in the common area and curtilage of the premises; or</a:t>
            </a:r>
          </a:p>
          <a:p>
            <a:endParaRPr lang="en-US" dirty="0"/>
          </a:p>
          <a:p>
            <a:r>
              <a:rPr lang="en-US" dirty="0"/>
              <a:t>(iv) allow stolen property or property obtained by robbery in those premises or in the common area and curtilage of the premises; and</a:t>
            </a:r>
          </a:p>
          <a:p>
            <a:endParaRPr lang="en-US" dirty="0"/>
          </a:p>
          <a:p>
            <a:r>
              <a:rPr lang="en-US" dirty="0"/>
              <a:t>(2) the common area and curtilage of the premises will not be used by either the landlord or licensor or the tenant or licensee or others acting under the control of either to manufacture, sell, give away, barter, deliver, exchange, distribute, purchase, or possess a controlled substance in violation of any criminal provision of chapter 152. </a:t>
            </a:r>
          </a:p>
          <a:p>
            <a:endParaRPr lang="en-US" dirty="0"/>
          </a:p>
        </p:txBody>
      </p:sp>
    </p:spTree>
    <p:extLst>
      <p:ext uri="{BB962C8B-B14F-4D97-AF65-F5344CB8AC3E}">
        <p14:creationId xmlns:p14="http://schemas.microsoft.com/office/powerpoint/2010/main" val="2395661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FB4E3-6C27-4C17-B505-65F8D2DF050F}"/>
              </a:ext>
            </a:extLst>
          </p:cNvPr>
          <p:cNvSpPr>
            <a:spLocks noGrp="1"/>
          </p:cNvSpPr>
          <p:nvPr>
            <p:ph type="title"/>
          </p:nvPr>
        </p:nvSpPr>
        <p:spPr/>
        <p:txBody>
          <a:bodyPr/>
          <a:lstStyle/>
          <a:p>
            <a:r>
              <a:rPr lang="en-US" dirty="0"/>
              <a:t>Executive Orders 20-14 and 20-73</a:t>
            </a:r>
          </a:p>
        </p:txBody>
      </p:sp>
      <p:sp>
        <p:nvSpPr>
          <p:cNvPr id="3" name="Content Placeholder 2">
            <a:extLst>
              <a:ext uri="{FF2B5EF4-FFF2-40B4-BE49-F238E27FC236}">
                <a16:creationId xmlns:a16="http://schemas.microsoft.com/office/drawing/2014/main" id="{7705674B-6EC4-4A59-8277-CC9EF3BB160F}"/>
              </a:ext>
            </a:extLst>
          </p:cNvPr>
          <p:cNvSpPr>
            <a:spLocks noGrp="1"/>
          </p:cNvSpPr>
          <p:nvPr>
            <p:ph sz="quarter" idx="1"/>
          </p:nvPr>
        </p:nvSpPr>
        <p:spPr/>
        <p:txBody>
          <a:bodyPr>
            <a:normAutofit fontScale="85000" lnSpcReduction="20000"/>
          </a:bodyPr>
          <a:lstStyle/>
          <a:p>
            <a:r>
              <a:rPr lang="en-US" dirty="0"/>
              <a:t>Exceptions: Violations of Minn. Stat. § 504B.171, subdivision 1</a:t>
            </a:r>
          </a:p>
          <a:p>
            <a:r>
              <a:rPr lang="en-US" dirty="0">
                <a:hlinkClick r:id="rId2"/>
              </a:rPr>
              <a:t>https://www.revisor.mn.gov/statutes/cite/504B.171</a:t>
            </a:r>
            <a:endParaRPr lang="en-US" dirty="0"/>
          </a:p>
          <a:p>
            <a:endParaRPr lang="en-US" dirty="0"/>
          </a:p>
          <a:p>
            <a:r>
              <a:rPr lang="en-US" dirty="0"/>
              <a:t>(b) In every lease or license of residential premises, whether in writing or parol, the tenant or licensee covenant that the tenant or licensee will not commit an act enumerated under section 504B.206, subdivision 1, paragraph (a), against a tenant or licensee or any authorized occupant.</a:t>
            </a:r>
          </a:p>
          <a:p>
            <a:endParaRPr lang="en-US" dirty="0"/>
          </a:p>
          <a:p>
            <a:r>
              <a:rPr lang="en-US" dirty="0"/>
              <a:t>Minn. Stat. § 504B.206, Subd. 1(a) acts include:</a:t>
            </a:r>
          </a:p>
          <a:p>
            <a:r>
              <a:rPr lang="en-US" dirty="0"/>
              <a:t>(1) domestic abuse, as that term is defined under section 518B.01, subdivision 2;</a:t>
            </a:r>
          </a:p>
          <a:p>
            <a:r>
              <a:rPr lang="en-US" dirty="0"/>
              <a:t>(2) criminal sexual conduct under sections 609.342 to 609.3451; or</a:t>
            </a:r>
          </a:p>
          <a:p>
            <a:r>
              <a:rPr lang="en-US" dirty="0"/>
              <a:t>(3) harass, as that term is defined under section 609.749, subdivision 1.</a:t>
            </a:r>
          </a:p>
          <a:p>
            <a:endParaRPr lang="en-US" dirty="0"/>
          </a:p>
        </p:txBody>
      </p:sp>
    </p:spTree>
    <p:extLst>
      <p:ext uri="{BB962C8B-B14F-4D97-AF65-F5344CB8AC3E}">
        <p14:creationId xmlns:p14="http://schemas.microsoft.com/office/powerpoint/2010/main" val="2657919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1680</TotalTime>
  <Words>4602</Words>
  <Application>Microsoft Office PowerPoint</Application>
  <PresentationFormat>On-screen Show (4:3)</PresentationFormat>
  <Paragraphs>341</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Times New Roman</vt:lpstr>
      <vt:lpstr>Wingdings</vt:lpstr>
      <vt:lpstr>Wingdings 2</vt:lpstr>
      <vt:lpstr>Civic</vt:lpstr>
      <vt:lpstr>Evictions During the Peacetime Emergency</vt:lpstr>
      <vt:lpstr>Suspended Evictions and Exceptions</vt:lpstr>
      <vt:lpstr>Executive Order 20-14</vt:lpstr>
      <vt:lpstr>Executive Order 20-14</vt:lpstr>
      <vt:lpstr>Executive Order 20-14</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Orders 20-14 and 20-73</vt:lpstr>
      <vt:lpstr>Executive Order 20-79</vt:lpstr>
      <vt:lpstr>Executive Order 20-79</vt:lpstr>
      <vt:lpstr>Executive Order 20-79</vt:lpstr>
      <vt:lpstr>Executive Order 20-79</vt:lpstr>
      <vt:lpstr>Executive Order 20-79</vt:lpstr>
      <vt:lpstr>Executive Order 20-79</vt:lpstr>
      <vt:lpstr>Coronavirus Aid, Relief, and. Economic Security (CARES) Act § 4024</vt:lpstr>
      <vt:lpstr>CARES Act § 4024</vt:lpstr>
      <vt:lpstr>CARES Act § 4024</vt:lpstr>
      <vt:lpstr>CARES Act § 4024</vt:lpstr>
      <vt:lpstr>CARES Act § 4024</vt:lpstr>
      <vt:lpstr>CARES Act § 4024</vt:lpstr>
      <vt:lpstr>CARES Act § 4024</vt:lpstr>
      <vt:lpstr>CARES Act § 4024</vt:lpstr>
      <vt:lpstr>CARES Act § 4024</vt:lpstr>
      <vt:lpstr>CARES Act § 4024</vt:lpstr>
      <vt:lpstr>Differences between Executive Orders 20-14, 20-73, and 20-79, and CARES Act § 4024</vt:lpstr>
      <vt:lpstr>Differences between Executive Orders 20-14, 20-73, and 20-79, and CARES Act § 4024</vt:lpstr>
      <vt:lpstr>Differences between Executive Orders 20-14, 20-73, and 20-79, and CARES Act § 4024</vt:lpstr>
      <vt:lpstr>Mortgage Foreclosures</vt:lpstr>
      <vt:lpstr>Mortgage Foreclosures</vt:lpstr>
      <vt:lpstr>Court Orders on Operations of the Minnesota Judicial Branch</vt:lpstr>
      <vt:lpstr>House File No. 4556, Art. 1, §16</vt:lpstr>
      <vt:lpstr>Mediation</vt:lpstr>
      <vt:lpstr>Evictions following Executive Order 20-79</vt:lpstr>
      <vt:lpstr>Questions</vt:lpstr>
    </vt:vector>
  </TitlesOfParts>
  <Company>Dorsey &amp; Whitney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McDonough, Lawrence</dc:creator>
  <cp:lastModifiedBy>Larry McDonough</cp:lastModifiedBy>
  <cp:revision>153</cp:revision>
  <dcterms:created xsi:type="dcterms:W3CDTF">2014-01-29T20:29:53Z</dcterms:created>
  <dcterms:modified xsi:type="dcterms:W3CDTF">2020-07-21T20:05:32Z</dcterms:modified>
</cp:coreProperties>
</file>