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334" r:id="rId6"/>
    <p:sldId id="346" r:id="rId7"/>
    <p:sldId id="260" r:id="rId8"/>
    <p:sldId id="267" r:id="rId9"/>
    <p:sldId id="265" r:id="rId10"/>
    <p:sldId id="340" r:id="rId11"/>
    <p:sldId id="268" r:id="rId12"/>
    <p:sldId id="345" r:id="rId13"/>
    <p:sldId id="321" r:id="rId14"/>
    <p:sldId id="347" r:id="rId15"/>
    <p:sldId id="348" r:id="rId16"/>
    <p:sldId id="270" r:id="rId17"/>
    <p:sldId id="318" r:id="rId18"/>
    <p:sldId id="342" r:id="rId19"/>
    <p:sldId id="343" r:id="rId20"/>
    <p:sldId id="344" r:id="rId21"/>
    <p:sldId id="298" r:id="rId22"/>
    <p:sldId id="305" r:id="rId23"/>
    <p:sldId id="306" r:id="rId24"/>
    <p:sldId id="341" r:id="rId25"/>
    <p:sldId id="313" r:id="rId26"/>
    <p:sldId id="314" r:id="rId27"/>
    <p:sldId id="316" r:id="rId28"/>
    <p:sldId id="329" r:id="rId29"/>
    <p:sldId id="331" r:id="rId30"/>
    <p:sldId id="330" r:id="rId31"/>
    <p:sldId id="333" r:id="rId32"/>
    <p:sldId id="335" r:id="rId33"/>
    <p:sldId id="336" r:id="rId34"/>
    <p:sldId id="337" r:id="rId35"/>
    <p:sldId id="338" r:id="rId36"/>
    <p:sldId id="339" r:id="rId37"/>
    <p:sldId id="31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A7C752C9-DCE7-43ED-BDD0-BF2510222AB8}"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752C9-DCE7-43ED-BDD0-BF2510222A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752C9-DCE7-43ED-BDD0-BF2510222A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752C9-DCE7-43ED-BDD0-BF2510222A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752C9-DCE7-43ED-BDD0-BF2510222AB8}"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C752C9-DCE7-43ED-BDD0-BF2510222A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C752C9-DCE7-43ED-BDD0-BF2510222A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C752C9-DCE7-43ED-BDD0-BF2510222A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C752C9-DCE7-43ED-BDD0-BF2510222AB8}"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C752C9-DCE7-43ED-BDD0-BF2510222AB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4C8191C1-7D82-41A1-AC6D-E89EB8899754}" type="datetimeFigureOut">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C752C9-DCE7-43ED-BDD0-BF2510222AB8}"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C8191C1-7D82-41A1-AC6D-E89EB8899754}" type="datetimeFigureOut">
              <a:rPr lang="en-US" smtClean="0"/>
              <a:t>10/25/2022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7C752C9-DCE7-43ED-BDD0-BF2510222AB8}"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vertylaw.homestead.com/files/Reading/Residential_Eviction_Defense_in_Minnesota.htm#VI.C.2.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revisor.mn.gov/statutes/cite/504B.36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revisor.mn.gov/statutes/cite/504B.27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visor.mn.gov/statutes/cite/504B.225" TargetMode="External"/><Relationship Id="rId2" Type="http://schemas.openxmlformats.org/officeDocument/2006/relationships/hyperlink" Target="https://www.revisor.mn.gov/statutes/cite/504B.231" TargetMode="External"/><Relationship Id="rId1" Type="http://schemas.openxmlformats.org/officeDocument/2006/relationships/slideLayout" Target="../slideLayouts/slideLayout2.xml"/><Relationship Id="rId4" Type="http://schemas.openxmlformats.org/officeDocument/2006/relationships/hyperlink" Target="http://povertylaw.homestead.com/files/Reading/Residential_Eviction_Defense_in_Minnesota.htm#VIII.B."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www.revisor.mn.gov/laws/2007/0/54/laws.5.12.0#laws.5.12.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TOC1_21" TargetMode="External"/><Relationship Id="rId2" Type="http://schemas.openxmlformats.org/officeDocument/2006/relationships/hyperlink" Target="https://www.revisor.mn.gov/statutes/cite/504B.37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revisor.mn.gov/statutes/cite/609.606" TargetMode="External"/><Relationship Id="rId2" Type="http://schemas.openxmlformats.org/officeDocument/2006/relationships/hyperlink" Target="https://www.revisor.mn.gov/statutes/cite/504B.225" TargetMode="External"/><Relationship Id="rId1" Type="http://schemas.openxmlformats.org/officeDocument/2006/relationships/slideLayout" Target="../slideLayouts/slideLayout2.xml"/><Relationship Id="rId5" Type="http://schemas.openxmlformats.org/officeDocument/2006/relationships/hyperlink" Target="https://www.revisor.mn.gov/statutes/cite/504B.001" TargetMode="External"/><Relationship Id="rId4" Type="http://schemas.openxmlformats.org/officeDocument/2006/relationships/hyperlink" Target="https://www.revisor.mn.gov/statutes/cite/504B.375"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revisor.mn.gov/statutes/cite/504B.00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hyperlink" Target="mailto:lmcdonough@nhlp.org" TargetMode="External"/><Relationship Id="rId1" Type="http://schemas.openxmlformats.org/officeDocument/2006/relationships/slideLayout" Target="../slideLayouts/slideLayout2.xml"/><Relationship Id="rId5" Type="http://schemas.openxmlformats.org/officeDocument/2006/relationships/hyperlink" Target="http://povertylaw.homestead.com/Biolarrymcdonough.html" TargetMode="External"/><Relationship Id="rId4" Type="http://schemas.openxmlformats.org/officeDocument/2006/relationships/hyperlink" Target="http://povertylaw.homestead.com/HousingLawinMinnesota.html"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revisor.mn.gov/statutes/cite/504B.37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revisor.mn.gov/statutes/cite/327.72" TargetMode="External"/><Relationship Id="rId2" Type="http://schemas.openxmlformats.org/officeDocument/2006/relationships/hyperlink" Target="https://www.revisor.mn.gov/statutes/cite/327.70" TargetMode="External"/><Relationship Id="rId1" Type="http://schemas.openxmlformats.org/officeDocument/2006/relationships/slideLayout" Target="../slideLayouts/slideLayout2.xml"/><Relationship Id="rId4" Type="http://schemas.openxmlformats.org/officeDocument/2006/relationships/hyperlink" Target="https://www.revisor.mn.gov/statutes/cite/327.73"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revisor.mn.gov/statutes/cite/327.7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povertylaw.homestead.com/files/Reading/Residential_Eviction_Defense_in_Minnesota.htm#TOC2_40" TargetMode="External"/><Relationship Id="rId3" Type="http://schemas.openxmlformats.org/officeDocument/2006/relationships/hyperlink" Target="https://www.revisor.mn.gov/statutes/cite/144A.13" TargetMode="External"/><Relationship Id="rId7" Type="http://schemas.openxmlformats.org/officeDocument/2006/relationships/hyperlink" Target="https://www.revisor.mn.gov/statutes/cite/256i" TargetMode="External"/><Relationship Id="rId2" Type="http://schemas.openxmlformats.org/officeDocument/2006/relationships/hyperlink" Target="https://www.revisor.mn.gov/statutes/cite/504B.001" TargetMode="External"/><Relationship Id="rId1" Type="http://schemas.openxmlformats.org/officeDocument/2006/relationships/slideLayout" Target="../slideLayouts/slideLayout2.xml"/><Relationship Id="rId6" Type="http://schemas.openxmlformats.org/officeDocument/2006/relationships/hyperlink" Target="https://www.revisor.mn.gov/statutes/cite/245d" TargetMode="External"/><Relationship Id="rId5" Type="http://schemas.openxmlformats.org/officeDocument/2006/relationships/hyperlink" Target="https://www.revisor.mn.gov/statutes/cite/157" TargetMode="External"/><Relationship Id="rId4" Type="http://schemas.openxmlformats.org/officeDocument/2006/relationships/hyperlink" Target="https://www.revisor.mn.gov/statutes/cite/144G.11"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revisor.mn.gov/statutes/cite/609.748"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povertylaw.homestead.com/files/Reading/Residential_Eviction_Defense_in_Minnesota.htm#TOC1_336"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revisor.mn.gov/statutes/cite/504B.00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revisor.mn.gov/statutes/cite/504B.3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revisor.mn.gov/statutes/cite/518B.01" TargetMode="External"/><Relationship Id="rId2" Type="http://schemas.openxmlformats.org/officeDocument/2006/relationships/hyperlink" Target="https://www.revisor.mn.gov/statutes/cite/609.748" TargetMode="External"/><Relationship Id="rId1" Type="http://schemas.openxmlformats.org/officeDocument/2006/relationships/slideLayout" Target="../slideLayouts/slideLayout2.xml"/><Relationship Id="rId5" Type="http://schemas.openxmlformats.org/officeDocument/2006/relationships/hyperlink" Target="https://www.revisor.mn.gov/statutes/cite/626.5572" TargetMode="External"/><Relationship Id="rId4" Type="http://schemas.openxmlformats.org/officeDocument/2006/relationships/hyperlink" Target="https://www.revisor.mn.gov/statutes/cite/626.557"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revisor.mn.gov/statutes/cite/327c.07" TargetMode="External"/><Relationship Id="rId2" Type="http://schemas.openxmlformats.org/officeDocument/2006/relationships/hyperlink" Target="https://www.revisor.mn.gov/statutes/cite/327c.1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revisor.mn.gov/statutes/cite/327.6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revisor.mn.gov/statutes/cite/168.002" TargetMode="External"/><Relationship Id="rId2" Type="http://schemas.openxmlformats.org/officeDocument/2006/relationships/hyperlink" Target="https://www.revisor.mn.gov/statutes/cite/550.37"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revisor.mn.gov/statutes/cite/327.31"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hyperlink" Target="mailto:lmcdonough@nhlp.org" TargetMode="External"/><Relationship Id="rId1" Type="http://schemas.openxmlformats.org/officeDocument/2006/relationships/slideLayout" Target="../slideLayouts/slideLayout2.xml"/><Relationship Id="rId4" Type="http://schemas.openxmlformats.org/officeDocument/2006/relationships/hyperlink" Target="http://povertylaw.homestead.com/HousingLawinMinnesota.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povertylaw.homestead.com/Resources-ResearchLinksandReferrals.html" TargetMode="External"/><Relationship Id="rId2" Type="http://schemas.openxmlformats.org/officeDocument/2006/relationships/hyperlink" Target="http://povertylaw.homestead.com/HousingLawinMinnesota.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evisor.mn.gov/statutes/?id=327C" TargetMode="External"/><Relationship Id="rId2" Type="http://schemas.openxmlformats.org/officeDocument/2006/relationships/hyperlink" Target="https://www.revisor.mn.gov/statutes/?id=504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overtylaw.homestead.com/files/Reading/Pandemic_Eviction_Claims_and_Defenses_and_Other_Housing_Claims_in_Minnesota.htm#I.%20Early%20Pandemic%20Emergency%20Executive%20Orders,%20Laws%20and%20Court%20Orders" TargetMode="External"/><Relationship Id="rId2" Type="http://schemas.openxmlformats.org/officeDocument/2006/relationships/hyperlink" Target="https://homelinemn.org/5709/evictions-in-greater-minnesota-report/" TargetMode="External"/><Relationship Id="rId1" Type="http://schemas.openxmlformats.org/officeDocument/2006/relationships/slideLayout" Target="../slideLayouts/slideLayout2.xml"/><Relationship Id="rId4" Type="http://schemas.openxmlformats.org/officeDocument/2006/relationships/hyperlink" Target="http://povertylaw.homestead.com/files/Reading/Pandemic_Eviction_Claims_and_Defenses_and_Other_Housing_Claims_in_Minnesota.htm#VII"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povertylaw.homestead.com/files/Reading/Residential_Eviction_Defense_in_Minnesota.htm#I.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C.2.e." TargetMode="External"/><Relationship Id="rId2" Type="http://schemas.openxmlformats.org/officeDocument/2006/relationships/hyperlink" Target="https://www.revisor.mn.gov/statutes/cite/504B.33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effectLst/>
              </a:rPr>
              <a:t>Landlord-Tenant Law</a:t>
            </a:r>
          </a:p>
        </p:txBody>
      </p:sp>
      <p:sp>
        <p:nvSpPr>
          <p:cNvPr id="3" name="Subtitle 2"/>
          <p:cNvSpPr>
            <a:spLocks noGrp="1"/>
          </p:cNvSpPr>
          <p:nvPr>
            <p:ph type="subTitle" idx="1"/>
          </p:nvPr>
        </p:nvSpPr>
        <p:spPr>
          <a:xfrm>
            <a:off x="1219200" y="2438400"/>
            <a:ext cx="7543800" cy="3810000"/>
          </a:xfrm>
        </p:spPr>
        <p:txBody>
          <a:bodyPr>
            <a:normAutofit/>
          </a:bodyPr>
          <a:lstStyle/>
          <a:p>
            <a:pPr algn="ctr"/>
            <a:endParaRPr lang="en-US" dirty="0"/>
          </a:p>
          <a:p>
            <a:pPr algn="ctr"/>
            <a:r>
              <a:rPr lang="en-US" dirty="0"/>
              <a:t>Law Enforcement Training Services, LLC, and</a:t>
            </a:r>
          </a:p>
          <a:p>
            <a:pPr algn="ctr"/>
            <a:r>
              <a:rPr lang="en-US" dirty="0"/>
              <a:t>The Minnesota Sheriffs' Association</a:t>
            </a:r>
          </a:p>
          <a:p>
            <a:pPr algn="ctr"/>
            <a:r>
              <a:rPr lang="en-US" dirty="0"/>
              <a:t> </a:t>
            </a:r>
          </a:p>
          <a:p>
            <a:pPr algn="ctr"/>
            <a:r>
              <a:rPr lang="en-US" dirty="0"/>
              <a:t>Canterbury Park, Shakopee, MN</a:t>
            </a:r>
          </a:p>
          <a:p>
            <a:pPr algn="ctr"/>
            <a:r>
              <a:rPr lang="en-US" dirty="0"/>
              <a:t>October 12, 2022</a:t>
            </a:r>
          </a:p>
        </p:txBody>
      </p:sp>
    </p:spTree>
    <p:extLst>
      <p:ext uri="{BB962C8B-B14F-4D97-AF65-F5344CB8AC3E}">
        <p14:creationId xmlns:p14="http://schemas.microsoft.com/office/powerpoint/2010/main" val="83513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effectLst/>
              </a:rPr>
              <a:t>Sheriff Eviction Statutes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Violations of the statutory sequence can lead to dismissal. </a:t>
            </a:r>
          </a:p>
          <a:p>
            <a:r>
              <a:rPr lang="en-US" i="1" dirty="0"/>
              <a:t>The Freund Haus, LLC v. _____,</a:t>
            </a:r>
            <a:r>
              <a:rPr lang="en-US" dirty="0"/>
              <a:t> No. 27-CV-HC-1-6609 (Minn. Dist. Ct. 4th Dist. July 22, 2014)</a:t>
            </a:r>
          </a:p>
          <a:p>
            <a:r>
              <a:rPr lang="en-US" i="1" dirty="0"/>
              <a:t>Renne v. _____,</a:t>
            </a:r>
            <a:r>
              <a:rPr lang="en-US" dirty="0"/>
              <a:t> No. 27-CV-HC-14-5385 (Minn. Dist. Ct. 4th Dist. Oct. 17, 2014)</a:t>
            </a:r>
          </a:p>
          <a:p>
            <a:r>
              <a:rPr lang="en-US" i="1" dirty="0"/>
              <a:t>TCF National Bank v. Meldahl,</a:t>
            </a:r>
            <a:r>
              <a:rPr lang="en-US" dirty="0"/>
              <a:t> No. 27-CV-HC-14-2308 (Minn. Dist. Ct. 4th Dist. May 21, 2014)</a:t>
            </a:r>
          </a:p>
          <a:p>
            <a:r>
              <a:rPr lang="en-US" i="1" dirty="0"/>
              <a:t>Howard v._____,</a:t>
            </a:r>
            <a:r>
              <a:rPr lang="en-US" dirty="0"/>
              <a:t> No. 62-HG-CV-13-469 (Minn. Dist. Ct. 2nd Dist. June 21, 2013)</a:t>
            </a:r>
          </a:p>
          <a:p>
            <a:r>
              <a:rPr lang="en-US" dirty="0">
                <a:hlinkClick r:id="rId2"/>
              </a:rPr>
              <a:t>More information</a:t>
            </a:r>
            <a:r>
              <a:rPr lang="en-US" dirty="0"/>
              <a:t>.</a:t>
            </a:r>
          </a:p>
          <a:p>
            <a:pPr marL="82296" indent="0">
              <a:buNone/>
            </a:pPr>
            <a:endParaRPr lang="en-US" dirty="0"/>
          </a:p>
        </p:txBody>
      </p:sp>
    </p:spTree>
    <p:extLst>
      <p:ext uri="{BB962C8B-B14F-4D97-AF65-F5344CB8AC3E}">
        <p14:creationId xmlns:p14="http://schemas.microsoft.com/office/powerpoint/2010/main" val="537948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effectLst/>
              </a:rPr>
              <a:t>Sheriff Eviction Statutes</a:t>
            </a:r>
            <a:endParaRPr lang="en-US" dirty="0">
              <a:effectLst/>
            </a:endParaRPr>
          </a:p>
        </p:txBody>
      </p:sp>
      <p:sp>
        <p:nvSpPr>
          <p:cNvPr id="3" name="Content Placeholder 2"/>
          <p:cNvSpPr>
            <a:spLocks noGrp="1"/>
          </p:cNvSpPr>
          <p:nvPr>
            <p:ph idx="1"/>
          </p:nvPr>
        </p:nvSpPr>
        <p:spPr/>
        <p:txBody>
          <a:bodyPr>
            <a:normAutofit fontScale="77500" lnSpcReduction="20000"/>
          </a:bodyPr>
          <a:lstStyle/>
          <a:p>
            <a:r>
              <a:rPr lang="en-US" dirty="0">
                <a:hlinkClick r:id="rId2"/>
              </a:rPr>
              <a:t>504B.365 Execution of the Writ of Recovery of Premises and Order to Vacate.</a:t>
            </a:r>
            <a:endParaRPr lang="en-US" dirty="0"/>
          </a:p>
          <a:p>
            <a:r>
              <a:rPr lang="en-US" dirty="0"/>
              <a:t>The writ of recovery is available in eviction actions and rent escrow actions counterclaims for possession.</a:t>
            </a:r>
          </a:p>
          <a:p>
            <a:r>
              <a:rPr lang="en-US" dirty="0"/>
              <a:t>It is not available in tax forfeiture, lockout, tenant remedies, emergency tenant remedies, harassment, or order for protection cases.</a:t>
            </a:r>
          </a:p>
          <a:p>
            <a:r>
              <a:rPr lang="en-US" dirty="0"/>
              <a:t>Subd. 3.Removal and storage of property.</a:t>
            </a:r>
          </a:p>
          <a:p>
            <a:r>
              <a:rPr lang="en-US" dirty="0"/>
              <a:t>Two options</a:t>
            </a:r>
          </a:p>
          <a:p>
            <a:r>
              <a:rPr lang="en-US" dirty="0"/>
              <a:t>(a) If the defendant's personal property is to be stored in a place other than the premises, the officer shall remove all personal property of the defendant at the expense of the plaintiff.</a:t>
            </a:r>
          </a:p>
        </p:txBody>
      </p:sp>
    </p:spTree>
    <p:extLst>
      <p:ext uri="{BB962C8B-B14F-4D97-AF65-F5344CB8AC3E}">
        <p14:creationId xmlns:p14="http://schemas.microsoft.com/office/powerpoint/2010/main" val="232930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4885-F940-1D26-76EF-C39B92B7C350}"/>
              </a:ext>
            </a:extLst>
          </p:cNvPr>
          <p:cNvSpPr>
            <a:spLocks noGrp="1"/>
          </p:cNvSpPr>
          <p:nvPr>
            <p:ph type="title"/>
          </p:nvPr>
        </p:nvSpPr>
        <p:spPr/>
        <p:txBody>
          <a:bodyPr/>
          <a:lstStyle/>
          <a:p>
            <a:r>
              <a:rPr lang="en-US" i="1" dirty="0">
                <a:effectLst/>
              </a:rPr>
              <a:t>Sheriff Eviction Statutes</a:t>
            </a:r>
            <a:endParaRPr lang="en-US" dirty="0"/>
          </a:p>
        </p:txBody>
      </p:sp>
      <p:sp>
        <p:nvSpPr>
          <p:cNvPr id="3" name="Content Placeholder 2">
            <a:extLst>
              <a:ext uri="{FF2B5EF4-FFF2-40B4-BE49-F238E27FC236}">
                <a16:creationId xmlns:a16="http://schemas.microsoft.com/office/drawing/2014/main" id="{507EFC24-A3E9-D2BB-DBD2-83709040289C}"/>
              </a:ext>
            </a:extLst>
          </p:cNvPr>
          <p:cNvSpPr>
            <a:spLocks noGrp="1"/>
          </p:cNvSpPr>
          <p:nvPr>
            <p:ph idx="1"/>
          </p:nvPr>
        </p:nvSpPr>
        <p:spPr/>
        <p:txBody>
          <a:bodyPr>
            <a:normAutofit fontScale="55000" lnSpcReduction="20000"/>
          </a:bodyPr>
          <a:lstStyle/>
          <a:p>
            <a:r>
              <a:rPr lang="en-US" dirty="0"/>
              <a:t>(d) If the defendant's personal property is to be stored on the premises, the officer shall enter the premises, breaking in if necessary, and the plaintiff may remove the defendant's personal property. </a:t>
            </a:r>
            <a:r>
              <a:rPr lang="en-US" dirty="0">
                <a:hlinkClick r:id="rId2"/>
              </a:rPr>
              <a:t>Section 504B.271 </a:t>
            </a:r>
            <a:r>
              <a:rPr lang="en-US" dirty="0"/>
              <a:t>applies to personal property removed under this paragraph. </a:t>
            </a:r>
            <a:r>
              <a:rPr lang="en-US" b="1" i="1" dirty="0"/>
              <a:t>The plaintiff must prepare an inventory </a:t>
            </a:r>
            <a:r>
              <a:rPr lang="en-US" dirty="0"/>
              <a:t>and mail a copy of the inventory to the defendant's last known address or, if the defendant has provided a different address, to the address provided. The inventory must be prepared, signed, and dated in the presence of the officer and must include the following: </a:t>
            </a:r>
          </a:p>
          <a:p>
            <a:r>
              <a:rPr lang="en-US" dirty="0"/>
              <a:t>(1) a list of the items of personal property and a description of their condition; </a:t>
            </a:r>
          </a:p>
          <a:p>
            <a:r>
              <a:rPr lang="en-US" dirty="0"/>
              <a:t>(2) the date, the signature of the plaintiff or the plaintiff's agent, and the name and telephone number of a person authorized to release the personal property; and </a:t>
            </a:r>
          </a:p>
          <a:p>
            <a:r>
              <a:rPr lang="en-US" dirty="0"/>
              <a:t>(3) the name and badge number of the officer.</a:t>
            </a:r>
          </a:p>
          <a:p>
            <a:r>
              <a:rPr lang="en-US" b="1" i="1" dirty="0"/>
              <a:t>(e) The officer must retain a copy of the inventory. </a:t>
            </a:r>
          </a:p>
          <a:p>
            <a:r>
              <a:rPr lang="en-US" dirty="0"/>
              <a:t>(f) The plaintiff is responsible for the proper removal, storage, and care of the defendant's personal property and is liable for damages for loss of or injury to it caused by the plaintiff's failure to exercise the same care that a reasonably careful person would exercise under similar circumstances.</a:t>
            </a:r>
          </a:p>
          <a:p>
            <a:endParaRPr lang="en-US" dirty="0"/>
          </a:p>
        </p:txBody>
      </p:sp>
    </p:spTree>
    <p:extLst>
      <p:ext uri="{BB962C8B-B14F-4D97-AF65-F5344CB8AC3E}">
        <p14:creationId xmlns:p14="http://schemas.microsoft.com/office/powerpoint/2010/main" val="270774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effectLst/>
              </a:rPr>
              <a:t>Sheriff Eviction Statutes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(g) </a:t>
            </a:r>
            <a:r>
              <a:rPr lang="en-US" b="1" i="1" dirty="0"/>
              <a:t>The plaintiff shall notify the defendant </a:t>
            </a:r>
            <a:r>
              <a:rPr lang="en-US" dirty="0"/>
              <a:t>of the date and approximate time the officer is scheduled to remove the defendant, family, and personal property from the premises. The notice must be sent by first class mail. In addition, the plaintiff must make a good faith effort to notify the defendant by telephone. The notice must be mailed as soon as the information regarding the date and approximate time the officer is scheduled to enforce the order is known to the plaintiff, except that the scheduling of the officer to enforce the order need not be delayed because of the notice requirement. The notice must inform the defendant that the defendant and the defendant's personal property will be removed from the premises if the defendant has not vacated the premises by the time specified in the notice.</a:t>
            </a:r>
          </a:p>
          <a:p>
            <a:r>
              <a:rPr lang="en-US" i="1" dirty="0"/>
              <a:t>Note: Posting an additional copy on the property, while note required by the statute, would be good. The more notice the landlord gives, the greater the chance that the tenant will move before enforcement of the writ. </a:t>
            </a:r>
            <a:endParaRPr lang="en-US" dirty="0"/>
          </a:p>
          <a:p>
            <a:pPr marL="82296" indent="0">
              <a:buNone/>
            </a:pPr>
            <a:endParaRPr lang="en-US" dirty="0"/>
          </a:p>
        </p:txBody>
      </p:sp>
    </p:spTree>
    <p:extLst>
      <p:ext uri="{BB962C8B-B14F-4D97-AF65-F5344CB8AC3E}">
        <p14:creationId xmlns:p14="http://schemas.microsoft.com/office/powerpoint/2010/main" val="4102419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F29F-E65C-D593-1673-4BFD4DF117CB}"/>
              </a:ext>
            </a:extLst>
          </p:cNvPr>
          <p:cNvSpPr>
            <a:spLocks noGrp="1"/>
          </p:cNvSpPr>
          <p:nvPr>
            <p:ph type="title"/>
          </p:nvPr>
        </p:nvSpPr>
        <p:spPr/>
        <p:txBody>
          <a:bodyPr/>
          <a:lstStyle/>
          <a:p>
            <a:r>
              <a:rPr lang="en-US" i="1" dirty="0"/>
              <a:t>Sheriff Eviction Statutes</a:t>
            </a:r>
          </a:p>
        </p:txBody>
      </p:sp>
      <p:sp>
        <p:nvSpPr>
          <p:cNvPr id="3" name="Content Placeholder 2">
            <a:extLst>
              <a:ext uri="{FF2B5EF4-FFF2-40B4-BE49-F238E27FC236}">
                <a16:creationId xmlns:a16="http://schemas.microsoft.com/office/drawing/2014/main" id="{0CE73DC1-331C-BEFC-8648-BCF8EED66B03}"/>
              </a:ext>
            </a:extLst>
          </p:cNvPr>
          <p:cNvSpPr>
            <a:spLocks noGrp="1"/>
          </p:cNvSpPr>
          <p:nvPr>
            <p:ph idx="1"/>
          </p:nvPr>
        </p:nvSpPr>
        <p:spPr/>
        <p:txBody>
          <a:bodyPr>
            <a:normAutofit fontScale="92500" lnSpcReduction="20000"/>
          </a:bodyPr>
          <a:lstStyle/>
          <a:p>
            <a:r>
              <a:rPr lang="en-US" dirty="0"/>
              <a:t>Subd. 5.Penalty; waiver not allowed.</a:t>
            </a:r>
          </a:p>
          <a:p>
            <a:r>
              <a:rPr lang="en-US" dirty="0"/>
              <a:t>Unless the premises has been abandoned, a plaintiff, an agent, or other person acting under the plaintiff's direction or control who enters the premises and removes the defendant's personal property in violation of this section is guilty of an unlawful ouster under section </a:t>
            </a:r>
            <a:r>
              <a:rPr lang="en-US" dirty="0">
                <a:hlinkClick r:id="rId2"/>
              </a:rPr>
              <a:t>504B.231 </a:t>
            </a:r>
            <a:r>
              <a:rPr lang="en-US" dirty="0"/>
              <a:t>and is subject to penalty under section </a:t>
            </a:r>
            <a:r>
              <a:rPr lang="en-US" dirty="0">
                <a:hlinkClick r:id="rId3"/>
              </a:rPr>
              <a:t>504B.225</a:t>
            </a:r>
            <a:r>
              <a:rPr lang="en-US" dirty="0"/>
              <a:t>. This section may not be waived or modified by lease or other agreement.</a:t>
            </a:r>
          </a:p>
          <a:p>
            <a:r>
              <a:rPr lang="en-US" dirty="0">
                <a:hlinkClick r:id="rId4"/>
              </a:rPr>
              <a:t>More information</a:t>
            </a:r>
            <a:r>
              <a:rPr lang="en-US" dirty="0"/>
              <a:t>.</a:t>
            </a:r>
          </a:p>
          <a:p>
            <a:endParaRPr lang="en-US" dirty="0"/>
          </a:p>
        </p:txBody>
      </p:sp>
    </p:spTree>
    <p:extLst>
      <p:ext uri="{BB962C8B-B14F-4D97-AF65-F5344CB8AC3E}">
        <p14:creationId xmlns:p14="http://schemas.microsoft.com/office/powerpoint/2010/main" val="1482598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72D4C-48F9-5793-4340-E425AEB6EC5C}"/>
              </a:ext>
            </a:extLst>
          </p:cNvPr>
          <p:cNvSpPr>
            <a:spLocks noGrp="1"/>
          </p:cNvSpPr>
          <p:nvPr>
            <p:ph type="title"/>
          </p:nvPr>
        </p:nvSpPr>
        <p:spPr/>
        <p:txBody>
          <a:bodyPr>
            <a:normAutofit fontScale="90000"/>
          </a:bodyPr>
          <a:lstStyle/>
          <a:p>
            <a:r>
              <a:rPr lang="en-US" i="1" dirty="0"/>
              <a:t>30-day Deadline for Enforcing the Writ?</a:t>
            </a:r>
          </a:p>
        </p:txBody>
      </p:sp>
      <p:sp>
        <p:nvSpPr>
          <p:cNvPr id="3" name="Content Placeholder 2">
            <a:extLst>
              <a:ext uri="{FF2B5EF4-FFF2-40B4-BE49-F238E27FC236}">
                <a16:creationId xmlns:a16="http://schemas.microsoft.com/office/drawing/2014/main" id="{89A6D413-85F2-DA53-4D06-039BC290BF84}"/>
              </a:ext>
            </a:extLst>
          </p:cNvPr>
          <p:cNvSpPr>
            <a:spLocks noGrp="1"/>
          </p:cNvSpPr>
          <p:nvPr>
            <p:ph idx="1"/>
          </p:nvPr>
        </p:nvSpPr>
        <p:spPr/>
        <p:txBody>
          <a:bodyPr>
            <a:normAutofit fontScale="77500" lnSpcReduction="20000"/>
          </a:bodyPr>
          <a:lstStyle/>
          <a:p>
            <a:r>
              <a:rPr lang="en-US" dirty="0"/>
              <a:t>The landlord might only have 30 days to enforce the writ. </a:t>
            </a:r>
            <a:r>
              <a:rPr lang="en-US" i="1" dirty="0"/>
              <a:t>DePetro v. DePetro</a:t>
            </a:r>
            <a:r>
              <a:rPr lang="en-US" dirty="0"/>
              <a:t>, No. A03-727, 2004 WL 885552 (Minn. Ct. App. April 27, 2004) (unpublished) (noted that housing court would not reissue writ of recovery which has not been executed within 30 days of original issuance).</a:t>
            </a:r>
          </a:p>
          <a:p>
            <a:r>
              <a:rPr lang="en-US" dirty="0"/>
              <a:t>The 30-day stems from the form that used to be part of Minn. Stat. § 504B.361. The Minnesota Legislature removed the form from the statute in 2007. </a:t>
            </a:r>
            <a:r>
              <a:rPr lang="en-US" dirty="0">
                <a:hlinkClick r:id="rId2"/>
              </a:rPr>
              <a:t>Minn. Laws 2007, Chapter 54, Art. 5, §12</a:t>
            </a:r>
            <a:r>
              <a:rPr lang="en-US" dirty="0"/>
              <a:t>. Several law enforcement websites require the plaintiff to secure enforcement of the writ in 30 days. </a:t>
            </a:r>
          </a:p>
          <a:p>
            <a:r>
              <a:rPr lang="en-US" dirty="0">
                <a:hlinkClick r:id="rId2"/>
              </a:rPr>
              <a:t>More information</a:t>
            </a:r>
            <a:r>
              <a:rPr lang="en-US" dirty="0"/>
              <a:t>. </a:t>
            </a:r>
          </a:p>
          <a:p>
            <a:endParaRPr lang="en-US" dirty="0"/>
          </a:p>
        </p:txBody>
      </p:sp>
    </p:spTree>
    <p:extLst>
      <p:ext uri="{BB962C8B-B14F-4D97-AF65-F5344CB8AC3E}">
        <p14:creationId xmlns:p14="http://schemas.microsoft.com/office/powerpoint/2010/main" val="1288278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effectLst/>
              </a:rPr>
              <a:t>Eviction of Subtenants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writ cannot be enforced against a subtenant who was not a party to the eviction (unlawful detainer) action nor named in the writ of restitution. </a:t>
            </a:r>
            <a:r>
              <a:rPr lang="en-US" i="1" dirty="0"/>
              <a:t>See Kowalenko v. Haines</a:t>
            </a:r>
            <a:r>
              <a:rPr lang="en-US" dirty="0"/>
              <a:t>, No. C6-85-1365 (Minn. Ct. App., July 24, 1985). In </a:t>
            </a:r>
            <a:r>
              <a:rPr lang="en-US" i="1" dirty="0"/>
              <a:t>Kowalenko</a:t>
            </a:r>
            <a:r>
              <a:rPr lang="en-US" dirty="0"/>
              <a:t>, the petitioner had subleased the apartment from the former tenants. The writ was enforced against the petitioner, pursuant to an unlawful detainer action against former tenants, but not the petitioner. The petitioner was not named in the writ. The court ordered the landlord to return possession of the apartment and petitioners personal property to her, pursuant to </a:t>
            </a:r>
            <a:r>
              <a:rPr lang="en-US" dirty="0">
                <a:hlinkClick r:id="rId2"/>
              </a:rPr>
              <a:t>Minn. Stat. § 504B.375 </a:t>
            </a:r>
            <a:r>
              <a:rPr lang="en-US" dirty="0"/>
              <a:t>(formerly § 566.175).</a:t>
            </a:r>
          </a:p>
          <a:p>
            <a:r>
              <a:rPr lang="en-US" dirty="0">
                <a:hlinkClick r:id="rId3"/>
              </a:rPr>
              <a:t>More information</a:t>
            </a:r>
            <a:r>
              <a:rPr lang="en-US" dirty="0"/>
              <a:t>. </a:t>
            </a:r>
          </a:p>
          <a:p>
            <a:endParaRPr lang="en-US" dirty="0"/>
          </a:p>
        </p:txBody>
      </p:sp>
    </p:spTree>
    <p:extLst>
      <p:ext uri="{BB962C8B-B14F-4D97-AF65-F5344CB8AC3E}">
        <p14:creationId xmlns:p14="http://schemas.microsoft.com/office/powerpoint/2010/main" val="2948972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effectLst/>
              </a:rPr>
              <a:t>Lockouts</a:t>
            </a:r>
            <a:endParaRPr lang="en-US" dirty="0"/>
          </a:p>
        </p:txBody>
      </p:sp>
      <p:sp>
        <p:nvSpPr>
          <p:cNvPr id="3" name="Content Placeholder 2"/>
          <p:cNvSpPr>
            <a:spLocks noGrp="1"/>
          </p:cNvSpPr>
          <p:nvPr>
            <p:ph idx="1"/>
          </p:nvPr>
        </p:nvSpPr>
        <p:spPr/>
        <p:txBody>
          <a:bodyPr>
            <a:noAutofit/>
          </a:bodyPr>
          <a:lstStyle/>
          <a:p>
            <a:pPr marL="82296" indent="0">
              <a:buNone/>
            </a:pPr>
            <a:r>
              <a:rPr lang="en-US" sz="1550" dirty="0"/>
              <a:t>Statutes</a:t>
            </a:r>
          </a:p>
          <a:p>
            <a:r>
              <a:rPr lang="en-US" sz="1550" dirty="0">
                <a:hlinkClick r:id="rId2"/>
              </a:rPr>
              <a:t>Minn. Stat. § 504B.225 Intentional Ouster and Interruption of Utilities; Misdemeanor </a:t>
            </a:r>
            <a:endParaRPr lang="en-US" sz="1550" dirty="0"/>
          </a:p>
          <a:p>
            <a:r>
              <a:rPr lang="en-US" sz="1550" dirty="0">
                <a:hlinkClick r:id="rId3"/>
              </a:rPr>
              <a:t>Minn. Stat. § 609.606 Unlawful Ouster or Exclusion: Misdemeanor</a:t>
            </a:r>
            <a:endParaRPr lang="en-US" sz="1550" dirty="0"/>
          </a:p>
          <a:p>
            <a:r>
              <a:rPr lang="en-US" sz="1550" dirty="0">
                <a:hlinkClick r:id="rId4"/>
              </a:rPr>
              <a:t>Minn. Stat. § 504B.375 Unlawful Exclusion or Removal; Action for Recovery of Possession</a:t>
            </a:r>
            <a:endParaRPr lang="en-US" sz="1550" dirty="0"/>
          </a:p>
          <a:p>
            <a:pPr marL="82296" indent="0">
              <a:buNone/>
            </a:pPr>
            <a:r>
              <a:rPr lang="en-US" sz="1550" dirty="0"/>
              <a:t> </a:t>
            </a:r>
          </a:p>
          <a:p>
            <a:pPr marL="82296" indent="0">
              <a:buNone/>
            </a:pPr>
            <a:r>
              <a:rPr lang="en-US" sz="1550" dirty="0"/>
              <a:t>Who is a tenant?</a:t>
            </a:r>
          </a:p>
          <a:p>
            <a:r>
              <a:rPr lang="en-US" sz="1550" dirty="0">
                <a:hlinkClick r:id="rId5"/>
              </a:rPr>
              <a:t>Minn. Stat. § 504B.001, Subd. 12</a:t>
            </a:r>
            <a:r>
              <a:rPr lang="en-US" sz="1550" dirty="0"/>
              <a:t>. Residential tenant. "Residential tenant" means a person who is occupying a dwelling in a residential building under a lease or contract, whether oral or written, that requires the payment of money or exchange of services, all other regular occupants of that dwelling unit, or a resident of a manufactured home park.</a:t>
            </a:r>
          </a:p>
          <a:p>
            <a:r>
              <a:rPr lang="en-US" sz="1550" i="1" dirty="0"/>
              <a:t>Cocchiarella</a:t>
            </a:r>
            <a:r>
              <a:rPr lang="en-US" sz="1550" dirty="0"/>
              <a:t>: held that the requirement that a “residential tenant” be “a person who is occupying a dwelling” included a person with a present legal right to occupy the dwelling. </a:t>
            </a:r>
            <a:r>
              <a:rPr lang="en-US" sz="1550" i="1" dirty="0"/>
              <a:t>Cocchiarella v. Driggs</a:t>
            </a:r>
            <a:r>
              <a:rPr lang="en-US" sz="1550" dirty="0"/>
              <a:t>, 884 N.W.2d 621 (Minn. Aug. 31, 2016).</a:t>
            </a:r>
          </a:p>
          <a:p>
            <a:r>
              <a:rPr lang="en-US" sz="1550" i="1" dirty="0"/>
              <a:t>Quinn</a:t>
            </a:r>
            <a:r>
              <a:rPr lang="en-US" sz="1550" dirty="0"/>
              <a:t>: Other regular occupant factors include the duration, continuity, and nature of the occupancy, the existence and terms of a lease or any other agreement related to the occupancy, and whether the landlord knew of or reasonably should have known of the person's occupancy. </a:t>
            </a:r>
            <a:r>
              <a:rPr lang="en-US" sz="1550" i="1" dirty="0"/>
              <a:t>Quinn v. LMC NE Minneapolis Holdings, LLC</a:t>
            </a:r>
            <a:r>
              <a:rPr lang="en-US" sz="1550" dirty="0"/>
              <a:t>, 972 N.W.2d 881 (2022).</a:t>
            </a:r>
          </a:p>
          <a:p>
            <a:pPr marL="82296" indent="0">
              <a:buNone/>
            </a:pPr>
            <a:endParaRPr lang="en-US" sz="1550" dirty="0"/>
          </a:p>
        </p:txBody>
      </p:sp>
    </p:spTree>
    <p:extLst>
      <p:ext uri="{BB962C8B-B14F-4D97-AF65-F5344CB8AC3E}">
        <p14:creationId xmlns:p14="http://schemas.microsoft.com/office/powerpoint/2010/main" val="3315808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effectLst/>
              </a:rPr>
              <a:t>Lockouts</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dirty="0"/>
              <a:t>Who is a landlord, or who </a:t>
            </a:r>
            <a:r>
              <a:rPr lang="en-US" i="1" dirty="0"/>
              <a:t>are</a:t>
            </a:r>
            <a:r>
              <a:rPr lang="en-US" dirty="0"/>
              <a:t> the </a:t>
            </a:r>
            <a:r>
              <a:rPr lang="en-US" i="1" dirty="0"/>
              <a:t>landlords</a:t>
            </a:r>
            <a:r>
              <a:rPr lang="en-US" dirty="0"/>
              <a:t>? There are be several.</a:t>
            </a:r>
          </a:p>
          <a:p>
            <a:r>
              <a:rPr lang="en-US" dirty="0">
                <a:hlinkClick r:id="rId2"/>
              </a:rPr>
              <a:t>Minn. Stat. § 504B.001, Subd. 7 </a:t>
            </a:r>
            <a:r>
              <a:rPr lang="en-US" dirty="0"/>
              <a:t>provides: “Landlord” means the owner or owners of the free hold of the premises or lesser estate therein, contract vendee, receiver, executor, trustee, lessee, agent, or any other person, firm or corporation directly or indirectly in control of a building.</a:t>
            </a:r>
          </a:p>
          <a:p>
            <a:r>
              <a:rPr lang="en-US" dirty="0"/>
              <a:t>In </a:t>
            </a:r>
            <a:r>
              <a:rPr lang="en-US" i="1" dirty="0"/>
              <a:t>Barnes v. Alan Spaulding, Mike Cashill, At Home Apartments, Gateway Real Estate LLC, Cashill Spaulding Properties, and West River Commons,</a:t>
            </a:r>
            <a:r>
              <a:rPr lang="en-US" dirty="0"/>
              <a:t> No. 27-CV-HC-17-6053 (Minn. Dist. Ct. 4th Dist. Dec. 22, 2017), in an emergency tenant remedies action, the court concluded multiple people and entities were landlords under Minn. Stat. § 504B.001, and order the landlords to immediately repair the subject property to be fully compliant with the Minneapolis Codes of Ordinances and federal subsidized housing requirements, and immediately prepay the tenant to cover the costs of staying with her son at a hotel of her choosing in a room with kitchenette so that the tenant can avoid the costs of purchasing pre-made food.</a:t>
            </a:r>
          </a:p>
        </p:txBody>
      </p:sp>
    </p:spTree>
    <p:extLst>
      <p:ext uri="{BB962C8B-B14F-4D97-AF65-F5344CB8AC3E}">
        <p14:creationId xmlns:p14="http://schemas.microsoft.com/office/powerpoint/2010/main" val="2297386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effectLst/>
              </a:rPr>
              <a:t>Lockouts</a:t>
            </a:r>
            <a:endParaRPr lang="en-US" dirty="0"/>
          </a:p>
        </p:txBody>
      </p:sp>
      <p:sp>
        <p:nvSpPr>
          <p:cNvPr id="3" name="Content Placeholder 2"/>
          <p:cNvSpPr>
            <a:spLocks noGrp="1"/>
          </p:cNvSpPr>
          <p:nvPr>
            <p:ph idx="1"/>
          </p:nvPr>
        </p:nvSpPr>
        <p:spPr/>
        <p:txBody>
          <a:bodyPr>
            <a:normAutofit fontScale="55000" lnSpcReduction="20000"/>
          </a:bodyPr>
          <a:lstStyle/>
          <a:p>
            <a:r>
              <a:rPr lang="en-US" dirty="0"/>
              <a:t>In </a:t>
            </a:r>
            <a:r>
              <a:rPr lang="en-US" i="1" dirty="0"/>
              <a:t>Miller v. AZ Flatts</a:t>
            </a:r>
            <a:r>
              <a:rPr lang="en-US" dirty="0"/>
              <a:t>, No. 71-CV-16-653 (Minn. Dist. Ct. 10th Dist., Sherburne County, Jan. 31, 2017), (Appendix 725) (Judge Yunker), the district court found that two entities and one individual all were landlords under Minn. Stat. § 504B.001, Subd. 7 in the tenant’s civil action.</a:t>
            </a:r>
          </a:p>
          <a:p>
            <a:pPr marL="82296" indent="0">
              <a:buNone/>
            </a:pPr>
            <a:r>
              <a:rPr lang="en-US" dirty="0"/>
              <a:t> </a:t>
            </a:r>
          </a:p>
          <a:p>
            <a:r>
              <a:rPr lang="en-US" dirty="0"/>
              <a:t>In </a:t>
            </a:r>
            <a:r>
              <a:rPr lang="en-US" i="1" dirty="0"/>
              <a:t>Otzin v. Smith, Washington, Dubra, Renters Warehouse, and Zupfer</a:t>
            </a:r>
            <a:r>
              <a:rPr lang="en-US" dirty="0"/>
              <a:t>, No. 27-CV-HC-15-5433 (Minn. Dist. Ct. 4th Dist. April 6, 2016) (Appendix 804), the tenant of the property owners who rented the property to plaintiff later excluded the plaintiff without the participation of the owners. Neither the owners of their management company allowed the plaintiff to repossess the property. The court rejected the argument of the owners and their agent son that they were not liable for the exclusion because they did not rent to the plaintiff or initiate the exclusion. The court found plaintiff more credible than the owner on whether the owners and agent knew that the plaintiff was a tenant, and found that they participated in the exclusion by not taking action to end it. The court awarded damages for lost personal property of $2,900 and a penalty of $5,800 under Minn. Stat. § 504B.271, costs, and attorney's fees.</a:t>
            </a:r>
          </a:p>
        </p:txBody>
      </p:sp>
    </p:spTree>
    <p:extLst>
      <p:ext uri="{BB962C8B-B14F-4D97-AF65-F5344CB8AC3E}">
        <p14:creationId xmlns:p14="http://schemas.microsoft.com/office/powerpoint/2010/main" val="234618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a:t>Senior Fellow, National Housing Law Project</a:t>
            </a:r>
          </a:p>
          <a:p>
            <a:pPr marL="0" indent="0">
              <a:buNone/>
            </a:pPr>
            <a:r>
              <a:rPr lang="en-US" dirty="0">
                <a:hlinkClick r:id="rId2"/>
              </a:rPr>
              <a:t>lmcdonough@nhlp.org</a:t>
            </a:r>
            <a:r>
              <a:rPr lang="en-US" dirty="0"/>
              <a:t> </a:t>
            </a:r>
          </a:p>
          <a:p>
            <a:pPr marL="0" indent="0">
              <a:buNone/>
            </a:pPr>
            <a:endParaRPr lang="en-US" dirty="0"/>
          </a:p>
          <a:p>
            <a:pPr marL="0" indent="0">
              <a:buNone/>
            </a:pPr>
            <a:r>
              <a:rPr lang="en-US" dirty="0"/>
              <a:t>Attorney at Law and Adjunct Professor of Law </a:t>
            </a:r>
          </a:p>
          <a:p>
            <a:pPr marL="0" indent="0">
              <a:buNone/>
            </a:pPr>
            <a:r>
              <a:rPr lang="en-US" dirty="0"/>
              <a:t>651-398-8053 </a:t>
            </a:r>
          </a:p>
          <a:p>
            <a:pPr marL="0" indent="0">
              <a:buNone/>
            </a:pPr>
            <a:r>
              <a:rPr lang="en-US" dirty="0">
                <a:hlinkClick r:id="rId3"/>
              </a:rPr>
              <a:t>mcdon056@umn.edu</a:t>
            </a:r>
            <a:r>
              <a:rPr lang="en-US" dirty="0"/>
              <a:t> </a:t>
            </a:r>
          </a:p>
          <a:p>
            <a:pPr marL="0" indent="0">
              <a:buNone/>
            </a:pPr>
            <a:endParaRPr lang="en-US" dirty="0"/>
          </a:p>
          <a:p>
            <a:pPr marL="0" indent="0">
              <a:buNone/>
            </a:pPr>
            <a:r>
              <a:rPr lang="en-US" dirty="0"/>
              <a:t>Housing Law in Minnesota</a:t>
            </a:r>
          </a:p>
          <a:p>
            <a:pPr marL="0" indent="0">
              <a:buNone/>
            </a:pPr>
            <a:r>
              <a:rPr lang="en-US" dirty="0">
                <a:hlinkClick r:id="rId4"/>
              </a:rPr>
              <a:t>http://povertylaw.homestead.com/HousingLawinMinnesota.html</a:t>
            </a:r>
            <a:endParaRPr lang="en-US" dirty="0"/>
          </a:p>
          <a:p>
            <a:pPr marL="0" indent="0">
              <a:buNone/>
            </a:pPr>
            <a:endParaRPr lang="en-US" dirty="0"/>
          </a:p>
          <a:p>
            <a:pPr marL="0" indent="0">
              <a:buNone/>
            </a:pPr>
            <a:r>
              <a:rPr lang="en-US" dirty="0"/>
              <a:t>Biography</a:t>
            </a:r>
          </a:p>
          <a:p>
            <a:pPr marL="0" indent="0">
              <a:buNone/>
            </a:pPr>
            <a:r>
              <a:rPr lang="en-US" dirty="0">
                <a:hlinkClick r:id="rId5"/>
              </a:rPr>
              <a:t>http://povertylaw.homestead.com/Biolarrymcdonough.html</a:t>
            </a:r>
            <a:r>
              <a:rPr lang="en-US" dirty="0"/>
              <a:t> </a:t>
            </a:r>
          </a:p>
        </p:txBody>
      </p:sp>
      <p:sp>
        <p:nvSpPr>
          <p:cNvPr id="4" name="Title 3"/>
          <p:cNvSpPr>
            <a:spLocks noGrp="1"/>
          </p:cNvSpPr>
          <p:nvPr>
            <p:ph type="title"/>
          </p:nvPr>
        </p:nvSpPr>
        <p:spPr/>
        <p:txBody>
          <a:bodyPr>
            <a:normAutofit/>
          </a:bodyPr>
          <a:lstStyle/>
          <a:p>
            <a:pPr algn="ctr"/>
            <a:r>
              <a:rPr lang="en-US" dirty="0"/>
              <a:t>Larry McDonough</a:t>
            </a:r>
          </a:p>
        </p:txBody>
      </p:sp>
    </p:spTree>
    <p:extLst>
      <p:ext uri="{BB962C8B-B14F-4D97-AF65-F5344CB8AC3E}">
        <p14:creationId xmlns:p14="http://schemas.microsoft.com/office/powerpoint/2010/main" val="2792518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effectLst/>
              </a:rPr>
              <a:t>Lockouts</a:t>
            </a:r>
            <a:endParaRPr lang="en-US" dirty="0"/>
          </a:p>
        </p:txBody>
      </p:sp>
      <p:sp>
        <p:nvSpPr>
          <p:cNvPr id="3" name="Content Placeholder 2"/>
          <p:cNvSpPr>
            <a:spLocks noGrp="1"/>
          </p:cNvSpPr>
          <p:nvPr>
            <p:ph idx="1"/>
          </p:nvPr>
        </p:nvSpPr>
        <p:spPr/>
        <p:txBody>
          <a:bodyPr>
            <a:noAutofit/>
          </a:bodyPr>
          <a:lstStyle/>
          <a:p>
            <a:pPr marL="82296" indent="0">
              <a:buNone/>
            </a:pPr>
            <a:r>
              <a:rPr lang="en-US" sz="1600" dirty="0"/>
              <a:t>Relief in </a:t>
            </a:r>
            <a:r>
              <a:rPr lang="en-US" sz="1600" dirty="0">
                <a:hlinkClick r:id="rId2"/>
              </a:rPr>
              <a:t>504B.375 Unlawful Exclusion or Removal; Action for Recovery of Possession</a:t>
            </a:r>
            <a:endParaRPr lang="en-US" sz="1600" dirty="0"/>
          </a:p>
          <a:p>
            <a:r>
              <a:rPr lang="en-US" sz="1600" dirty="0"/>
              <a:t>Subd. 1(c) If it clearly appears from the specific grounds and facts stated in the verified petition or by separate affidavit of the residential tenant or the residential tenant's attorney or agent that the exclusion or removal was unlawful, the court shall immediately order that the residential tenant have possession of the premises.</a:t>
            </a:r>
          </a:p>
          <a:p>
            <a:r>
              <a:rPr lang="en-US" sz="1600" dirty="0"/>
              <a:t>(e) The court shall direct the order to the sheriff of the county in which the premises are located and the sheriff shall execute the order immediately by making a demand for possession on the landlord, if found, or the landlord's agent or other person in charge of the premises. If the landlord fails to comply with the demand, the officer shall take whatever assistance may be necessary and immediately place the residential tenant in possession of the premises. If the landlord, the landlord's agent, or other person in control of the premises cannot be found and if there is no person in charge, the officer shall immediately enter into and place the residential tenant in possession of the premises. The officer shall also serve the order and verified petition or affidavit immediately upon the landlord or agent, in the same manner as a summons is required to be served in a civil action in district court.</a:t>
            </a:r>
          </a:p>
        </p:txBody>
      </p:sp>
    </p:spTree>
    <p:extLst>
      <p:ext uri="{BB962C8B-B14F-4D97-AF65-F5344CB8AC3E}">
        <p14:creationId xmlns:p14="http://schemas.microsoft.com/office/powerpoint/2010/main" val="2002402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effectLst/>
              </a:rPr>
              <a:t>Hotels and Shelters</a:t>
            </a:r>
            <a:endParaRPr lang="en-US" dirty="0"/>
          </a:p>
        </p:txBody>
      </p:sp>
      <p:sp>
        <p:nvSpPr>
          <p:cNvPr id="3" name="Content Placeholder 2"/>
          <p:cNvSpPr>
            <a:spLocks noGrp="1"/>
          </p:cNvSpPr>
          <p:nvPr>
            <p:ph idx="1"/>
          </p:nvPr>
        </p:nvSpPr>
        <p:spPr/>
        <p:txBody>
          <a:bodyPr>
            <a:normAutofit/>
          </a:bodyPr>
          <a:lstStyle/>
          <a:p>
            <a:r>
              <a:rPr lang="en-US" dirty="0">
                <a:hlinkClick r:id="rId2"/>
              </a:rPr>
              <a:t>Minn. Stat. § 327.70 Definitions</a:t>
            </a:r>
            <a:endParaRPr lang="en-US" dirty="0"/>
          </a:p>
          <a:p>
            <a:r>
              <a:rPr lang="en-US" dirty="0">
                <a:hlinkClick r:id="rId3"/>
              </a:rPr>
              <a:t>Minn. Stat. § 327.72 Overstaying Guests</a:t>
            </a:r>
            <a:endParaRPr lang="en-US" dirty="0"/>
          </a:p>
          <a:p>
            <a:r>
              <a:rPr lang="en-US" dirty="0">
                <a:hlinkClick r:id="rId4"/>
              </a:rPr>
              <a:t>Minn. Stat. § 327.73 Undesirable Guests; Ejection Of, and Refusal to Admit</a:t>
            </a:r>
            <a:endParaRPr lang="en-US" dirty="0"/>
          </a:p>
        </p:txBody>
      </p:sp>
    </p:spTree>
    <p:extLst>
      <p:ext uri="{BB962C8B-B14F-4D97-AF65-F5344CB8AC3E}">
        <p14:creationId xmlns:p14="http://schemas.microsoft.com/office/powerpoint/2010/main" val="348000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Tenant versus Hotel Guest</a:t>
            </a:r>
          </a:p>
        </p:txBody>
      </p:sp>
      <p:sp>
        <p:nvSpPr>
          <p:cNvPr id="3" name="Content Placeholder 2"/>
          <p:cNvSpPr>
            <a:spLocks noGrp="1"/>
          </p:cNvSpPr>
          <p:nvPr>
            <p:ph idx="1"/>
          </p:nvPr>
        </p:nvSpPr>
        <p:spPr/>
        <p:txBody>
          <a:bodyPr>
            <a:normAutofit fontScale="85000" lnSpcReduction="20000"/>
          </a:bodyPr>
          <a:lstStyle/>
          <a:p>
            <a:r>
              <a:rPr lang="en-US" dirty="0"/>
              <a:t>A hotel is a building which is kept, used and advertised, or held out to the public as a place for sleeping or housekeeping accommodations or supplied for pay to guests for transient occupancy. Transient occupancy means occupancy when it is the intention of the parties that the occupancy will be temporary. There is a rebuttable presumption that, if the unit occupied is the sole residence of the guest, the occupancy is not transient. There also is a rebuttable presumption that, if the unit occupied is not the sole residence of the guest, the occupancy is transient. </a:t>
            </a:r>
            <a:r>
              <a:rPr lang="en-US" dirty="0">
                <a:hlinkClick r:id="rId2"/>
              </a:rPr>
              <a:t>Minn. Stat. § 327.70, subds. 3, 5</a:t>
            </a:r>
            <a:r>
              <a:rPr lang="en-US" dirty="0"/>
              <a:t>.</a:t>
            </a:r>
          </a:p>
        </p:txBody>
      </p:sp>
    </p:spTree>
    <p:extLst>
      <p:ext uri="{BB962C8B-B14F-4D97-AF65-F5344CB8AC3E}">
        <p14:creationId xmlns:p14="http://schemas.microsoft.com/office/powerpoint/2010/main" val="1711556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Tenant versus Hotel Guest</a:t>
            </a:r>
          </a:p>
        </p:txBody>
      </p:sp>
      <p:sp>
        <p:nvSpPr>
          <p:cNvPr id="3" name="Content Placeholder 2"/>
          <p:cNvSpPr>
            <a:spLocks noGrp="1"/>
          </p:cNvSpPr>
          <p:nvPr>
            <p:ph idx="1"/>
          </p:nvPr>
        </p:nvSpPr>
        <p:spPr/>
        <p:txBody>
          <a:bodyPr>
            <a:normAutofit fontScale="70000" lnSpcReduction="20000"/>
          </a:bodyPr>
          <a:lstStyle/>
          <a:p>
            <a:r>
              <a:rPr lang="en-US" dirty="0"/>
              <a:t>In </a:t>
            </a:r>
            <a:r>
              <a:rPr lang="en-US" i="1" dirty="0"/>
              <a:t>Luten v. Salvation Army</a:t>
            </a:r>
            <a:r>
              <a:rPr lang="en-US" dirty="0"/>
              <a:t>, No. UD-1860324520 (Minn. Dist. Ct. 4th Dist. March 24, 1986) (Appendix 603) even though the respondent considered itself a hotel and not a landlord, the court noted that the nature of the tenancy is created by the conduct of the parties, as well as the written documents, and concluded that the petitioner was a tenant where he paid monthly rent for two years and reasonably understood that he was a tenant. See Residential Tenants' Remedies, Appendix 18. </a:t>
            </a:r>
            <a:r>
              <a:rPr lang="en-US" i="1" dirty="0"/>
              <a:t>See Gutierrez v. Eckert Farm Supply, Inc.</a:t>
            </a:r>
            <a:r>
              <a:rPr lang="en-US" dirty="0"/>
              <a:t>, No. C5-02-1900, 2003 WL 21500161 (Minn. Ct. App. July 1, 2003) (unpublished) (affirmed conclusion that hotel resident was a tenant and not a hotel guest).</a:t>
            </a:r>
          </a:p>
          <a:p>
            <a:r>
              <a:rPr lang="en-US" dirty="0"/>
              <a:t>There are no laws that treat shelters any differently. They either are hotels if they fit the definitions above, or they landlords governed by Chapter 504B.</a:t>
            </a:r>
          </a:p>
        </p:txBody>
      </p:sp>
    </p:spTree>
    <p:extLst>
      <p:ext uri="{BB962C8B-B14F-4D97-AF65-F5344CB8AC3E}">
        <p14:creationId xmlns:p14="http://schemas.microsoft.com/office/powerpoint/2010/main" val="3442577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Others Tenants</a:t>
            </a:r>
          </a:p>
        </p:txBody>
      </p:sp>
      <p:sp>
        <p:nvSpPr>
          <p:cNvPr id="3" name="Content Placeholder 2"/>
          <p:cNvSpPr>
            <a:spLocks noGrp="1"/>
          </p:cNvSpPr>
          <p:nvPr>
            <p:ph idx="1"/>
          </p:nvPr>
        </p:nvSpPr>
        <p:spPr/>
        <p:txBody>
          <a:bodyPr>
            <a:normAutofit fontScale="70000" lnSpcReduction="20000"/>
          </a:bodyPr>
          <a:lstStyle/>
          <a:p>
            <a:r>
              <a:rPr lang="en-US" dirty="0"/>
              <a:t>Caretakers who live on the property: </a:t>
            </a:r>
            <a:r>
              <a:rPr lang="en-US" dirty="0">
                <a:hlinkClick r:id="rId2"/>
              </a:rPr>
              <a:t>Minn. Stat. § 504B.001, Subd. 12</a:t>
            </a:r>
            <a:r>
              <a:rPr lang="en-US" dirty="0"/>
              <a:t>.</a:t>
            </a:r>
          </a:p>
          <a:p>
            <a:r>
              <a:rPr lang="en-US" dirty="0"/>
              <a:t>Shelters residents where the shelter is the sole residence: similar to hotels discussed earlier</a:t>
            </a:r>
          </a:p>
          <a:p>
            <a:r>
              <a:rPr lang="en-US" dirty="0"/>
              <a:t>Nursing homes residents: </a:t>
            </a:r>
            <a:r>
              <a:rPr lang="en-US" dirty="0">
                <a:hlinkClick r:id="rId3"/>
              </a:rPr>
              <a:t>Minn. Stat. § 144A.13, Subd. 2</a:t>
            </a:r>
            <a:r>
              <a:rPr lang="en-US" dirty="0"/>
              <a:t>.</a:t>
            </a:r>
          </a:p>
          <a:p>
            <a:r>
              <a:rPr lang="en-US" dirty="0"/>
              <a:t>Assisted living residents: </a:t>
            </a:r>
            <a:r>
              <a:rPr lang="en-US" dirty="0">
                <a:hlinkClick r:id="rId4"/>
              </a:rPr>
              <a:t>Minn. Stat. § 144G.11.</a:t>
            </a:r>
            <a:endParaRPr lang="en-US" dirty="0"/>
          </a:p>
          <a:p>
            <a:r>
              <a:rPr lang="en-US" dirty="0"/>
              <a:t>Board and lodging residents: while not stated in </a:t>
            </a:r>
            <a:r>
              <a:rPr lang="en-US" dirty="0">
                <a:hlinkClick r:id="rId5"/>
              </a:rPr>
              <a:t>Minn. Stat. Chapter 157</a:t>
            </a:r>
            <a:r>
              <a:rPr lang="en-US" dirty="0"/>
              <a:t>, Mi</a:t>
            </a:r>
            <a:r>
              <a:rPr lang="en-US" dirty="0">
                <a:hlinkClick r:id="rId2"/>
              </a:rPr>
              <a:t> Minn. Stat. § 504B.001, Subd. 12 </a:t>
            </a:r>
            <a:r>
              <a:rPr lang="en-US" dirty="0"/>
              <a:t>should apply.</a:t>
            </a:r>
          </a:p>
          <a:p>
            <a:r>
              <a:rPr lang="en-US" dirty="0"/>
              <a:t>Residences with services residents: while not stated in </a:t>
            </a:r>
            <a:r>
              <a:rPr lang="en-US" dirty="0">
                <a:hlinkClick r:id="rId6"/>
              </a:rPr>
              <a:t>Minn. Stat. Ch. 245D</a:t>
            </a:r>
            <a:r>
              <a:rPr lang="en-US" dirty="0"/>
              <a:t>, </a:t>
            </a:r>
            <a:r>
              <a:rPr lang="en-US" dirty="0">
                <a:hlinkClick r:id="rId2"/>
              </a:rPr>
              <a:t>Minn. Stat. § 504B.001, Subd. 12 </a:t>
            </a:r>
            <a:r>
              <a:rPr lang="en-US" dirty="0"/>
              <a:t>should apply.</a:t>
            </a:r>
          </a:p>
          <a:p>
            <a:r>
              <a:rPr lang="en-US" dirty="0"/>
              <a:t>Group residential housing residents: while not stated in </a:t>
            </a:r>
            <a:r>
              <a:rPr lang="en-US" dirty="0">
                <a:hlinkClick r:id="rId7"/>
              </a:rPr>
              <a:t>Minn. Stat. Chapter 256I</a:t>
            </a:r>
            <a:r>
              <a:rPr lang="en-US" dirty="0"/>
              <a:t>, </a:t>
            </a:r>
            <a:r>
              <a:rPr lang="en-US" dirty="0">
                <a:hlinkClick r:id="rId2"/>
              </a:rPr>
              <a:t>Minn. Stat. § 504B.001, Subd. 12 </a:t>
            </a:r>
            <a:r>
              <a:rPr lang="en-US" dirty="0"/>
              <a:t>should apply.</a:t>
            </a:r>
          </a:p>
          <a:p>
            <a:r>
              <a:rPr lang="en-US" dirty="0">
                <a:hlinkClick r:id="rId8"/>
              </a:rPr>
              <a:t>More information</a:t>
            </a:r>
            <a:r>
              <a:rPr lang="en-US" dirty="0"/>
              <a:t>. </a:t>
            </a:r>
          </a:p>
        </p:txBody>
      </p:sp>
    </p:spTree>
    <p:extLst>
      <p:ext uri="{BB962C8B-B14F-4D97-AF65-F5344CB8AC3E}">
        <p14:creationId xmlns:p14="http://schemas.microsoft.com/office/powerpoint/2010/main" val="490449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Tenant Guest and Trespass Rules</a:t>
            </a:r>
          </a:p>
        </p:txBody>
      </p:sp>
      <p:sp>
        <p:nvSpPr>
          <p:cNvPr id="3" name="Content Placeholder 2"/>
          <p:cNvSpPr>
            <a:spLocks noGrp="1"/>
          </p:cNvSpPr>
          <p:nvPr>
            <p:ph idx="1"/>
          </p:nvPr>
        </p:nvSpPr>
        <p:spPr/>
        <p:txBody>
          <a:bodyPr>
            <a:normAutofit fontScale="92500" lnSpcReduction="10000"/>
          </a:bodyPr>
          <a:lstStyle/>
          <a:p>
            <a:r>
              <a:rPr lang="en-US" dirty="0"/>
              <a:t>Some landlords have created trespass lists, under which the landlord seeks to exclude from the premises, persons whose names are contained on the list. In a tenancy, it is the tenant who has been given possession which is exclusive even against the landlord, with the only exceptions being the landlord’s right to enter the premises to demand rent or make repairs, or exceptions provided by the lease. </a:t>
            </a:r>
            <a:r>
              <a:rPr lang="en-US" i="1" dirty="0"/>
              <a:t>Seabloom v. Krier</a:t>
            </a:r>
            <a:r>
              <a:rPr lang="en-US" dirty="0"/>
              <a:t>, 219 Minn. 362, ___, 18 N.W. 2d 88, 91 (1945). </a:t>
            </a:r>
          </a:p>
        </p:txBody>
      </p:sp>
    </p:spTree>
    <p:extLst>
      <p:ext uri="{BB962C8B-B14F-4D97-AF65-F5344CB8AC3E}">
        <p14:creationId xmlns:p14="http://schemas.microsoft.com/office/powerpoint/2010/main" val="2964260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Tenant Guest and Trespass Rules</a:t>
            </a:r>
          </a:p>
        </p:txBody>
      </p:sp>
      <p:sp>
        <p:nvSpPr>
          <p:cNvPr id="3" name="Content Placeholder 2"/>
          <p:cNvSpPr>
            <a:spLocks noGrp="1"/>
          </p:cNvSpPr>
          <p:nvPr>
            <p:ph idx="1"/>
          </p:nvPr>
        </p:nvSpPr>
        <p:spPr/>
        <p:txBody>
          <a:bodyPr>
            <a:normAutofit/>
          </a:bodyPr>
          <a:lstStyle/>
          <a:p>
            <a:r>
              <a:rPr lang="en-US" dirty="0"/>
              <a:t>It is the tenant who decides who may visit the tenant. The landlord does not have the right to exclude guests of the tenant without a court order, such as a harassment restraining order under </a:t>
            </a:r>
            <a:r>
              <a:rPr lang="en-US" dirty="0">
                <a:hlinkClick r:id="rId2"/>
              </a:rPr>
              <a:t>Minn. Stat. § 609.748</a:t>
            </a:r>
            <a:r>
              <a:rPr lang="en-US" dirty="0"/>
              <a:t>. </a:t>
            </a:r>
            <a:r>
              <a:rPr lang="en-US" i="1" dirty="0"/>
              <a:t>See State v. Hoyt</a:t>
            </a:r>
            <a:r>
              <a:rPr lang="en-US" dirty="0"/>
              <a:t>, 304 N.W.2d 884 (Minn. 1981); </a:t>
            </a:r>
            <a:r>
              <a:rPr lang="en-US" i="1" dirty="0"/>
              <a:t>State v. Holiday</a:t>
            </a:r>
            <a:r>
              <a:rPr lang="en-US" dirty="0"/>
              <a:t>, 585 N.W. 2d 68 (Minn. Ct. App. 1998). </a:t>
            </a:r>
          </a:p>
        </p:txBody>
      </p:sp>
    </p:spTree>
    <p:extLst>
      <p:ext uri="{BB962C8B-B14F-4D97-AF65-F5344CB8AC3E}">
        <p14:creationId xmlns:p14="http://schemas.microsoft.com/office/powerpoint/2010/main" val="726200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Tenant Guest and Trespass Rules</a:t>
            </a:r>
          </a:p>
        </p:txBody>
      </p:sp>
      <p:sp>
        <p:nvSpPr>
          <p:cNvPr id="3" name="Content Placeholder 2"/>
          <p:cNvSpPr>
            <a:spLocks noGrp="1"/>
          </p:cNvSpPr>
          <p:nvPr>
            <p:ph idx="1"/>
          </p:nvPr>
        </p:nvSpPr>
        <p:spPr/>
        <p:txBody>
          <a:bodyPr>
            <a:normAutofit fontScale="85000" lnSpcReduction="20000"/>
          </a:bodyPr>
          <a:lstStyle/>
          <a:p>
            <a:r>
              <a:rPr lang="en-US" dirty="0"/>
              <a:t>A guest of a tenant cannot be a trespasser unless the tenant asks the guest to leave and the guest refuses. If a person is on the property and is not a guest of a tenant or the landlord, the landlord could exclude the person. </a:t>
            </a:r>
          </a:p>
          <a:p>
            <a:r>
              <a:rPr lang="en-US" dirty="0"/>
              <a:t>The only legal method for the landlord to exclude a guest of the tenant would be to obtain a restraining order against the guest, such as one available under the harassment statute. </a:t>
            </a:r>
          </a:p>
          <a:p>
            <a:r>
              <a:rPr lang="en-US" dirty="0"/>
              <a:t>However, in some cases, the tenant may be responsible for the actions of a guest of the tenant.</a:t>
            </a:r>
          </a:p>
          <a:p>
            <a:r>
              <a:rPr lang="en-US" dirty="0">
                <a:hlinkClick r:id="rId2"/>
              </a:rPr>
              <a:t>More information</a:t>
            </a:r>
            <a:r>
              <a:rPr lang="en-US" dirty="0"/>
              <a:t>.</a:t>
            </a:r>
          </a:p>
          <a:p>
            <a:endParaRPr lang="en-US" dirty="0"/>
          </a:p>
        </p:txBody>
      </p:sp>
    </p:spTree>
    <p:extLst>
      <p:ext uri="{BB962C8B-B14F-4D97-AF65-F5344CB8AC3E}">
        <p14:creationId xmlns:p14="http://schemas.microsoft.com/office/powerpoint/2010/main" val="212533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Excluding Relatives and Guests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Adult members of the same family in the same dwelling might or might not be in a landlord and tenant relationship. </a:t>
            </a:r>
          </a:p>
          <a:p>
            <a:r>
              <a:rPr lang="en-US" dirty="0"/>
              <a:t>The issue is whether the person residing on the property pays rent or provides services in lieu of rent under </a:t>
            </a:r>
            <a:r>
              <a:rPr lang="en-US" dirty="0">
                <a:hlinkClick r:id="rId2"/>
              </a:rPr>
              <a:t>Minn. Stat. § 504B.001</a:t>
            </a:r>
            <a:r>
              <a:rPr lang="en-US" dirty="0"/>
              <a:t>.</a:t>
            </a:r>
          </a:p>
          <a:p>
            <a:r>
              <a:rPr lang="en-US" dirty="0"/>
              <a:t>If one member owns the property and the other does not pay rent or provide services in lieu of rent, the other is not a tenant.</a:t>
            </a:r>
          </a:p>
          <a:p>
            <a:r>
              <a:rPr lang="en-US" dirty="0"/>
              <a:t>If the other person pays rent or provides services in lieu of rent, the other is a tenant.</a:t>
            </a:r>
          </a:p>
        </p:txBody>
      </p:sp>
    </p:spTree>
    <p:extLst>
      <p:ext uri="{BB962C8B-B14F-4D97-AF65-F5344CB8AC3E}">
        <p14:creationId xmlns:p14="http://schemas.microsoft.com/office/powerpoint/2010/main" val="1543953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Excluding Relatives and Guests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Options for non-tenants</a:t>
            </a:r>
          </a:p>
          <a:p>
            <a:r>
              <a:rPr lang="en-US" dirty="0"/>
              <a:t>File an eviction action to evict the other person as one unlawful detaining the property under </a:t>
            </a:r>
            <a:r>
              <a:rPr lang="en-US" dirty="0">
                <a:hlinkClick r:id="rId2"/>
              </a:rPr>
              <a:t>Minn. Stat. § 504B.301</a:t>
            </a:r>
            <a:r>
              <a:rPr lang="en-US" dirty="0"/>
              <a:t>. </a:t>
            </a:r>
            <a:r>
              <a:rPr lang="en-US" i="1" dirty="0"/>
              <a:t>See DePetro v. DePetro</a:t>
            </a:r>
            <a:r>
              <a:rPr lang="en-US" dirty="0"/>
              <a:t>, No. A03-727, 2004 WL 885552 (Minn. Ct. App. April 27, 2004) (unpublished) (affirmed eviction by owner of her adult daughter who was not a rent-paying tenant).</a:t>
            </a:r>
          </a:p>
          <a:p>
            <a:r>
              <a:rPr lang="en-US" dirty="0"/>
              <a:t>Trespass (discussed earlier)</a:t>
            </a:r>
          </a:p>
          <a:p>
            <a:r>
              <a:rPr lang="en-US" dirty="0"/>
              <a:t>Lockout (discussed earlier)</a:t>
            </a:r>
          </a:p>
          <a:p>
            <a:r>
              <a:rPr lang="en-US" dirty="0"/>
              <a:t>We will discuss harassment and abuse shortly.</a:t>
            </a:r>
          </a:p>
          <a:p>
            <a:pPr marL="82296" indent="0">
              <a:buNone/>
            </a:pPr>
            <a:endParaRPr lang="en-US" dirty="0"/>
          </a:p>
        </p:txBody>
      </p:sp>
    </p:spTree>
    <p:extLst>
      <p:ext uri="{BB962C8B-B14F-4D97-AF65-F5344CB8AC3E}">
        <p14:creationId xmlns:p14="http://schemas.microsoft.com/office/powerpoint/2010/main" val="39813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Hot Topics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Housing law materials</a:t>
            </a:r>
          </a:p>
          <a:p>
            <a:r>
              <a:rPr lang="en-US" dirty="0"/>
              <a:t>Statutes</a:t>
            </a:r>
          </a:p>
          <a:p>
            <a:r>
              <a:rPr lang="en-US" dirty="0"/>
              <a:t>Evictions: numbers, summary, service of summons and complaint, writ of recovery enforcement</a:t>
            </a:r>
          </a:p>
          <a:p>
            <a:r>
              <a:rPr lang="en-US" dirty="0"/>
              <a:t>Subtenant evictions</a:t>
            </a:r>
          </a:p>
          <a:p>
            <a:r>
              <a:rPr lang="en-US" dirty="0"/>
              <a:t>Lockouts</a:t>
            </a:r>
          </a:p>
          <a:p>
            <a:r>
              <a:rPr lang="en-US" dirty="0"/>
              <a:t>Hotel and shelters</a:t>
            </a:r>
          </a:p>
          <a:p>
            <a:r>
              <a:rPr lang="en-US" dirty="0"/>
              <a:t>Trespass</a:t>
            </a:r>
          </a:p>
          <a:p>
            <a:r>
              <a:rPr lang="en-US" dirty="0"/>
              <a:t>Excluding relatives and guests</a:t>
            </a:r>
          </a:p>
          <a:p>
            <a:r>
              <a:rPr lang="en-US" dirty="0"/>
              <a:t>Harassment, abuse, and vulnerable adults</a:t>
            </a:r>
          </a:p>
          <a:p>
            <a:r>
              <a:rPr lang="en-US" dirty="0"/>
              <a:t>Manufactured (Mobile) Homes</a:t>
            </a:r>
          </a:p>
          <a:p>
            <a:pPr marL="82296" indent="0">
              <a:buNone/>
            </a:pPr>
            <a:endParaRPr lang="en-US" dirty="0"/>
          </a:p>
        </p:txBody>
      </p:sp>
    </p:spTree>
    <p:extLst>
      <p:ext uri="{BB962C8B-B14F-4D97-AF65-F5344CB8AC3E}">
        <p14:creationId xmlns:p14="http://schemas.microsoft.com/office/powerpoint/2010/main" val="2653473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Excluding Relatives and Guests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Options for tenants</a:t>
            </a:r>
          </a:p>
          <a:p>
            <a:r>
              <a:rPr lang="en-US" dirty="0"/>
              <a:t>File eviction action for nonpayment of rent or failure to provided services as agreed, or breach of other conditions of occupancy</a:t>
            </a:r>
          </a:p>
          <a:p>
            <a:r>
              <a:rPr lang="en-US" dirty="0"/>
              <a:t>If tenant is compliant, give notice to terminate tenancy. The period of notice can range from one to three months. If the tenant does not comply, file an eviction action.</a:t>
            </a:r>
          </a:p>
          <a:p>
            <a:r>
              <a:rPr lang="en-US" dirty="0"/>
              <a:t>We will discuss harassment and abuse shortly.</a:t>
            </a:r>
          </a:p>
          <a:p>
            <a:r>
              <a:rPr lang="en-US" dirty="0"/>
              <a:t>Options not available: Trespass (discussed earlier); Lockout (discussed earlier)</a:t>
            </a:r>
          </a:p>
        </p:txBody>
      </p:sp>
    </p:spTree>
    <p:extLst>
      <p:ext uri="{BB962C8B-B14F-4D97-AF65-F5344CB8AC3E}">
        <p14:creationId xmlns:p14="http://schemas.microsoft.com/office/powerpoint/2010/main" val="2300132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Harassment and Abuse</a:t>
            </a:r>
            <a:endParaRPr lang="en-US" dirty="0"/>
          </a:p>
        </p:txBody>
      </p:sp>
      <p:sp>
        <p:nvSpPr>
          <p:cNvPr id="3" name="Content Placeholder 2"/>
          <p:cNvSpPr>
            <a:spLocks noGrp="1"/>
          </p:cNvSpPr>
          <p:nvPr>
            <p:ph idx="1"/>
          </p:nvPr>
        </p:nvSpPr>
        <p:spPr/>
        <p:txBody>
          <a:bodyPr>
            <a:normAutofit fontScale="92500" lnSpcReduction="20000"/>
          </a:bodyPr>
          <a:lstStyle/>
          <a:p>
            <a:pPr marL="82296" indent="0">
              <a:buNone/>
            </a:pPr>
            <a:r>
              <a:rPr lang="en-US" dirty="0"/>
              <a:t>Tenants, non-tenants, landlords, and managers can be excluded through harassment and domestic abuse restraining orders.</a:t>
            </a:r>
          </a:p>
          <a:p>
            <a:r>
              <a:rPr lang="en-US" dirty="0">
                <a:hlinkClick r:id="rId2"/>
              </a:rPr>
              <a:t>Minn. Stat. § 609.748 Harassment; Restraining Order</a:t>
            </a:r>
            <a:endParaRPr lang="en-US" dirty="0"/>
          </a:p>
          <a:p>
            <a:r>
              <a:rPr lang="en-US" dirty="0">
                <a:hlinkClick r:id="rId3"/>
              </a:rPr>
              <a:t>Minn. Stat. § 518B.01 Domestic Abuse Act</a:t>
            </a:r>
            <a:endParaRPr lang="en-US" dirty="0"/>
          </a:p>
          <a:p>
            <a:r>
              <a:rPr lang="en-US" dirty="0"/>
              <a:t>A vulnerable adult victim of financial exploitation </a:t>
            </a:r>
          </a:p>
          <a:p>
            <a:pPr lvl="1"/>
            <a:r>
              <a:rPr lang="en-US" dirty="0">
                <a:hlinkClick r:id="rId4"/>
              </a:rPr>
              <a:t>Minn. Stat. § 626.557, Subd. 20 Reporting of Maltreatment Of Vulnerable Adults</a:t>
            </a:r>
            <a:endParaRPr lang="en-US" dirty="0"/>
          </a:p>
          <a:p>
            <a:pPr lvl="1"/>
            <a:r>
              <a:rPr lang="en-US" dirty="0">
                <a:hlinkClick r:id="rId5"/>
              </a:rPr>
              <a:t>Minn. Stat. § 626.5572 Definitions</a:t>
            </a:r>
            <a:endParaRPr lang="en-US" dirty="0"/>
          </a:p>
        </p:txBody>
      </p:sp>
    </p:spTree>
    <p:extLst>
      <p:ext uri="{BB962C8B-B14F-4D97-AF65-F5344CB8AC3E}">
        <p14:creationId xmlns:p14="http://schemas.microsoft.com/office/powerpoint/2010/main" val="1936701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effectLst/>
              </a:rPr>
              <a:t>Manufactured (Mobile) Home Parks</a:t>
            </a:r>
            <a:endParaRPr lang="en-US" i="1" dirty="0"/>
          </a:p>
        </p:txBody>
      </p:sp>
      <p:sp>
        <p:nvSpPr>
          <p:cNvPr id="3" name="Content Placeholder 2"/>
          <p:cNvSpPr>
            <a:spLocks noGrp="1"/>
          </p:cNvSpPr>
          <p:nvPr>
            <p:ph idx="1"/>
          </p:nvPr>
        </p:nvSpPr>
        <p:spPr/>
        <p:txBody>
          <a:bodyPr>
            <a:normAutofit fontScale="85000" lnSpcReduction="20000"/>
          </a:bodyPr>
          <a:lstStyle/>
          <a:p>
            <a:pPr marL="82296" indent="0">
              <a:buNone/>
            </a:pPr>
            <a:r>
              <a:rPr lang="en-US" dirty="0">
                <a:hlinkClick r:id="rId2"/>
              </a:rPr>
              <a:t>Minn. Stat. § 327C.11 Eviction Proceedings, Subd. 4.</a:t>
            </a:r>
            <a:r>
              <a:rPr lang="en-US" dirty="0"/>
              <a:t> </a:t>
            </a:r>
          </a:p>
          <a:p>
            <a:r>
              <a:rPr lang="en-US" dirty="0"/>
              <a:t>Conditional writ. Where the interests of justice require the court may issue a conditional writ of restitution, which orders the resident and all those in the resident's household to stop residing in the park within a reasonable period not to exceed seven days, but which allows the resident's home to remain on the lot for 60 days for the purpose of an in park sale, as provided in </a:t>
            </a:r>
            <a:r>
              <a:rPr lang="en-US" dirty="0">
                <a:hlinkClick r:id="rId3"/>
              </a:rPr>
              <a:t>section 327C.07</a:t>
            </a:r>
            <a:r>
              <a:rPr lang="en-US" dirty="0"/>
              <a:t>. The writ shall also direct the park owner to notify any party holding a security interest in the resident's home and known to the park owner, of the provisions of the writ. </a:t>
            </a:r>
          </a:p>
        </p:txBody>
      </p:sp>
    </p:spTree>
    <p:extLst>
      <p:ext uri="{BB962C8B-B14F-4D97-AF65-F5344CB8AC3E}">
        <p14:creationId xmlns:p14="http://schemas.microsoft.com/office/powerpoint/2010/main" val="2704662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effectLst/>
              </a:rPr>
              <a:t>Manufactured (Mobile) Home Parks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If the court issues a conditional writ, the resident may keep the home on the lot for 60 days for an in park sale if: (a) neither the resident nor members of the resident's household reside in the park; (b) the resident complies with all rules relating to home and lot maintenance; and (c) the resident pays on time all rent and utility charges owed to the park owner. If the resident fails to meet any of these conditions, the park owner may, on three days' written notice to the resident, move the court for an order making the writ of restitution unconditional. Sixty-one days after the issuance of a conditional writ, the writ shall become absolute without further court action.</a:t>
            </a:r>
          </a:p>
        </p:txBody>
      </p:sp>
    </p:spTree>
    <p:extLst>
      <p:ext uri="{BB962C8B-B14F-4D97-AF65-F5344CB8AC3E}">
        <p14:creationId xmlns:p14="http://schemas.microsoft.com/office/powerpoint/2010/main" val="632165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effectLst/>
              </a:rPr>
              <a:t>Manufactured Home Repossession</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dirty="0"/>
              <a:t>Manufactured Home Repossession Security Act, </a:t>
            </a:r>
            <a:r>
              <a:rPr lang="en-US" dirty="0">
                <a:hlinkClick r:id="rId2"/>
              </a:rPr>
              <a:t>Minn. Stat. § 327.61-327.67</a:t>
            </a:r>
            <a:endParaRPr lang="en-US" dirty="0"/>
          </a:p>
          <a:p>
            <a:r>
              <a:rPr lang="en-US" dirty="0"/>
              <a:t>30 day notice of default by secured party</a:t>
            </a:r>
          </a:p>
          <a:p>
            <a:r>
              <a:rPr lang="en-US" dirty="0"/>
              <a:t>Failure to cure</a:t>
            </a:r>
          </a:p>
          <a:p>
            <a:r>
              <a:rPr lang="en-US" dirty="0"/>
              <a:t>30 day notice to reinstate</a:t>
            </a:r>
          </a:p>
          <a:p>
            <a:r>
              <a:rPr lang="en-US" dirty="0"/>
              <a:t>Court action to repossess (can be during reinstatement period)</a:t>
            </a:r>
          </a:p>
          <a:p>
            <a:r>
              <a:rPr lang="en-US" dirty="0"/>
              <a:t>Reinstatement suspends action</a:t>
            </a:r>
          </a:p>
          <a:p>
            <a:r>
              <a:rPr lang="en-US" dirty="0"/>
              <a:t>Voluntary repossession by written agreement</a:t>
            </a:r>
          </a:p>
          <a:p>
            <a:pPr marL="82296" indent="0">
              <a:buNone/>
            </a:pPr>
            <a:endParaRPr lang="en-US" dirty="0"/>
          </a:p>
        </p:txBody>
      </p:sp>
    </p:spTree>
    <p:extLst>
      <p:ext uri="{BB962C8B-B14F-4D97-AF65-F5344CB8AC3E}">
        <p14:creationId xmlns:p14="http://schemas.microsoft.com/office/powerpoint/2010/main" val="1383558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1143000"/>
          </a:xfrm>
        </p:spPr>
        <p:txBody>
          <a:bodyPr>
            <a:normAutofit fontScale="90000"/>
          </a:bodyPr>
          <a:lstStyle/>
          <a:p>
            <a:r>
              <a:rPr lang="en-US" i="1" dirty="0">
                <a:effectLst/>
              </a:rPr>
              <a:t>Manufactured Home Collection Exemption</a:t>
            </a:r>
            <a:br>
              <a:rPr lang="en-US" dirty="0">
                <a:effectLst/>
              </a:rPr>
            </a:br>
            <a:endParaRPr lang="en-US" dirty="0"/>
          </a:p>
        </p:txBody>
      </p:sp>
      <p:sp>
        <p:nvSpPr>
          <p:cNvPr id="3" name="Content Placeholder 2"/>
          <p:cNvSpPr>
            <a:spLocks noGrp="1"/>
          </p:cNvSpPr>
          <p:nvPr>
            <p:ph idx="1"/>
          </p:nvPr>
        </p:nvSpPr>
        <p:spPr>
          <a:xfrm>
            <a:off x="1435608" y="1981200"/>
            <a:ext cx="7498080" cy="4267200"/>
          </a:xfrm>
        </p:spPr>
        <p:txBody>
          <a:bodyPr>
            <a:normAutofit fontScale="77500" lnSpcReduction="20000"/>
          </a:bodyPr>
          <a:lstStyle/>
          <a:p>
            <a:pPr marL="82296" indent="0">
              <a:buNone/>
            </a:pPr>
            <a:r>
              <a:rPr lang="en-US" dirty="0">
                <a:hlinkClick r:id="rId2"/>
              </a:rPr>
              <a:t>Minn. Stat. § 550.37 Property Exempt</a:t>
            </a:r>
            <a:endParaRPr lang="en-US" dirty="0"/>
          </a:p>
          <a:p>
            <a:r>
              <a:rPr lang="en-US" dirty="0"/>
              <a:t>Subdivision 1. Exemption. The property mentioned in this section is not liable to attachment, garnishment, or sale on any final process, issued from any court.</a:t>
            </a:r>
          </a:p>
          <a:p>
            <a:r>
              <a:rPr lang="en-US" dirty="0"/>
              <a:t>Subd. 12. Manufactured home. A manufactured home, as defined in section 168.002, subdivision 16, which is actually inhabited as a home by the debtor.</a:t>
            </a:r>
          </a:p>
          <a:p>
            <a:pPr marL="82296" indent="0">
              <a:buNone/>
            </a:pPr>
            <a:r>
              <a:rPr lang="en-US" dirty="0"/>
              <a:t> </a:t>
            </a:r>
            <a:r>
              <a:rPr lang="en-US" dirty="0">
                <a:hlinkClick r:id="rId3"/>
              </a:rPr>
              <a:t>Minn. Stat. § 168.002 Definitions</a:t>
            </a:r>
            <a:endParaRPr lang="en-US" dirty="0"/>
          </a:p>
          <a:p>
            <a:r>
              <a:rPr lang="en-US" dirty="0"/>
              <a:t>Subd. 16. Manufactured home. "Manufactured home" has the meaning given it in section 327.31, subdivision 6.</a:t>
            </a:r>
          </a:p>
          <a:p>
            <a:pPr marL="82296" indent="0">
              <a:buNone/>
            </a:pPr>
            <a:endParaRPr lang="en-US" dirty="0"/>
          </a:p>
        </p:txBody>
      </p:sp>
    </p:spTree>
    <p:extLst>
      <p:ext uri="{BB962C8B-B14F-4D97-AF65-F5344CB8AC3E}">
        <p14:creationId xmlns:p14="http://schemas.microsoft.com/office/powerpoint/2010/main" val="833904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77962"/>
          </a:xfrm>
        </p:spPr>
        <p:txBody>
          <a:bodyPr>
            <a:normAutofit fontScale="90000"/>
          </a:bodyPr>
          <a:lstStyle/>
          <a:p>
            <a:r>
              <a:rPr lang="en-US" i="1" dirty="0">
                <a:effectLst/>
              </a:rPr>
              <a:t>Manufactured Home Collection Exemption</a:t>
            </a:r>
            <a:br>
              <a:rPr lang="en-US" dirty="0">
                <a:effectLst/>
              </a:rPr>
            </a:br>
            <a:endParaRPr lang="en-US" dirty="0"/>
          </a:p>
        </p:txBody>
      </p:sp>
      <p:sp>
        <p:nvSpPr>
          <p:cNvPr id="3" name="Content Placeholder 2"/>
          <p:cNvSpPr>
            <a:spLocks noGrp="1"/>
          </p:cNvSpPr>
          <p:nvPr>
            <p:ph idx="1"/>
          </p:nvPr>
        </p:nvSpPr>
        <p:spPr>
          <a:xfrm>
            <a:off x="1435608" y="1828800"/>
            <a:ext cx="7498080" cy="4419600"/>
          </a:xfrm>
        </p:spPr>
        <p:txBody>
          <a:bodyPr>
            <a:normAutofit fontScale="70000" lnSpcReduction="20000"/>
          </a:bodyPr>
          <a:lstStyle/>
          <a:p>
            <a:pPr marL="82296" indent="0">
              <a:buNone/>
            </a:pPr>
            <a:r>
              <a:rPr lang="en-US" dirty="0">
                <a:hlinkClick r:id="rId2"/>
              </a:rPr>
              <a:t>Minn. Stat. § 327.31 Definitions</a:t>
            </a:r>
            <a:endParaRPr lang="en-US" dirty="0"/>
          </a:p>
          <a:p>
            <a:r>
              <a:rPr lang="en-US" dirty="0"/>
              <a:t>Subd. 6. Manufactured home. "Manufactured home" means a structure, transportable in one or more sections, which in the traveling mode, is eight body feet or more in width or 40 body feet or more in length, or, when erected on site, is 320 or more square feet, and which is built on a permanent chassis and designed to be used as a dwelling with or without a permanent foundation when connected to the required utilities, and includes the plumbing, heating, air conditioning, and electrical systems contained therein; except that the term includes any structure which meets all the requirements and with respect to which the manufacturer voluntarily files a certification required by the secretary and complies with the standards established under this chapter.</a:t>
            </a:r>
          </a:p>
        </p:txBody>
      </p:sp>
    </p:spTree>
    <p:extLst>
      <p:ext uri="{BB962C8B-B14F-4D97-AF65-F5344CB8AC3E}">
        <p14:creationId xmlns:p14="http://schemas.microsoft.com/office/powerpoint/2010/main" val="3476311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i="1" dirty="0"/>
              <a:t>Questions</a:t>
            </a:r>
          </a:p>
        </p:txBody>
      </p:sp>
      <p:sp>
        <p:nvSpPr>
          <p:cNvPr id="3" name="Content Placeholder 2"/>
          <p:cNvSpPr>
            <a:spLocks noGrp="1"/>
          </p:cNvSpPr>
          <p:nvPr>
            <p:ph idx="1"/>
          </p:nvPr>
        </p:nvSpPr>
        <p:spPr/>
        <p:txBody>
          <a:bodyPr>
            <a:normAutofit fontScale="77500" lnSpcReduction="20000"/>
          </a:bodyPr>
          <a:lstStyle/>
          <a:p>
            <a:pPr marL="82296" indent="0">
              <a:buNone/>
            </a:pPr>
            <a:r>
              <a:rPr lang="en-US" dirty="0"/>
              <a:t>Larry McDonough </a:t>
            </a:r>
          </a:p>
          <a:p>
            <a:pPr marL="82296" indent="0">
              <a:buNone/>
            </a:pPr>
            <a:endParaRPr lang="en-US" dirty="0"/>
          </a:p>
          <a:p>
            <a:pPr marL="82296" indent="0">
              <a:buNone/>
            </a:pPr>
            <a:r>
              <a:rPr lang="en-US" dirty="0"/>
              <a:t>Senior Fellow, National Housing Law Project</a:t>
            </a:r>
          </a:p>
          <a:p>
            <a:pPr marL="82296" indent="0">
              <a:buNone/>
            </a:pPr>
            <a:r>
              <a:rPr lang="en-US" dirty="0">
                <a:hlinkClick r:id="rId2"/>
              </a:rPr>
              <a:t>lmcdonough@nhlp.org</a:t>
            </a:r>
            <a:r>
              <a:rPr lang="en-US" dirty="0"/>
              <a:t> </a:t>
            </a:r>
          </a:p>
          <a:p>
            <a:pPr marL="82296" indent="0">
              <a:buNone/>
            </a:pPr>
            <a:endParaRPr lang="en-US" dirty="0"/>
          </a:p>
          <a:p>
            <a:pPr marL="82296" indent="0">
              <a:buNone/>
            </a:pPr>
            <a:r>
              <a:rPr lang="en-US" dirty="0"/>
              <a:t>Attorney at Law and Adjunct Professor of Law </a:t>
            </a:r>
          </a:p>
          <a:p>
            <a:pPr marL="82296" indent="0">
              <a:buNone/>
            </a:pPr>
            <a:r>
              <a:rPr lang="en-US" dirty="0"/>
              <a:t>651-398-8053 </a:t>
            </a:r>
          </a:p>
          <a:p>
            <a:pPr marL="82296" indent="0">
              <a:buNone/>
            </a:pPr>
            <a:r>
              <a:rPr lang="en-US" dirty="0">
                <a:hlinkClick r:id="rId3"/>
              </a:rPr>
              <a:t>mcdon056@umn.edu</a:t>
            </a:r>
            <a:r>
              <a:rPr lang="en-US" dirty="0"/>
              <a:t> </a:t>
            </a:r>
          </a:p>
          <a:p>
            <a:pPr marL="82296" indent="0">
              <a:buNone/>
            </a:pPr>
            <a:endParaRPr lang="en-US" dirty="0"/>
          </a:p>
          <a:p>
            <a:pPr marL="82296" indent="0">
              <a:buNone/>
            </a:pPr>
            <a:r>
              <a:rPr lang="en-US" dirty="0"/>
              <a:t>Housing Law in Minnesota</a:t>
            </a:r>
          </a:p>
          <a:p>
            <a:pPr marL="82296" indent="0">
              <a:buNone/>
            </a:pPr>
            <a:r>
              <a:rPr lang="en-US" dirty="0">
                <a:hlinkClick r:id="rId4"/>
              </a:rPr>
              <a:t>http://povertylaw.homestead.com/HousingLawinMinnesota.html</a:t>
            </a:r>
            <a:r>
              <a:rPr lang="en-US" dirty="0"/>
              <a:t> </a:t>
            </a:r>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1375267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Housing Law Materials</a:t>
            </a:r>
          </a:p>
        </p:txBody>
      </p:sp>
      <p:sp>
        <p:nvSpPr>
          <p:cNvPr id="3" name="Content Placeholder 2"/>
          <p:cNvSpPr>
            <a:spLocks noGrp="1"/>
          </p:cNvSpPr>
          <p:nvPr>
            <p:ph idx="1"/>
          </p:nvPr>
        </p:nvSpPr>
        <p:spPr/>
        <p:txBody>
          <a:bodyPr>
            <a:normAutofit/>
          </a:bodyPr>
          <a:lstStyle/>
          <a:p>
            <a:pPr marL="0" indent="0">
              <a:buNone/>
            </a:pPr>
            <a:r>
              <a:rPr lang="en-US" dirty="0"/>
              <a:t>Housing Law in Minnesota</a:t>
            </a:r>
          </a:p>
          <a:p>
            <a:pPr marL="0" indent="0">
              <a:buNone/>
            </a:pPr>
            <a:r>
              <a:rPr lang="en-US" dirty="0">
                <a:hlinkClick r:id="rId2"/>
              </a:rPr>
              <a:t>http://povertylaw.homestead.com/HousingLawinMinnesota.html</a:t>
            </a:r>
            <a:r>
              <a:rPr lang="en-US" dirty="0"/>
              <a:t> </a:t>
            </a:r>
          </a:p>
          <a:p>
            <a:pPr marL="0" indent="0">
              <a:buNone/>
            </a:pPr>
            <a:endParaRPr lang="en-US" dirty="0"/>
          </a:p>
          <a:p>
            <a:pPr marL="0" indent="0">
              <a:buNone/>
            </a:pPr>
            <a:r>
              <a:rPr lang="en-US" dirty="0"/>
              <a:t>Resources</a:t>
            </a:r>
          </a:p>
          <a:p>
            <a:pPr marL="0" indent="0">
              <a:buNone/>
            </a:pPr>
            <a:r>
              <a:rPr lang="en-US" dirty="0">
                <a:hlinkClick r:id="rId3"/>
              </a:rPr>
              <a:t>http://povertylaw.homestead.com/Resources-ResearchLinksandReferrals.html</a:t>
            </a:r>
            <a:r>
              <a:rPr lang="en-US" dirty="0"/>
              <a:t> </a:t>
            </a:r>
          </a:p>
          <a:p>
            <a:pPr marL="0" indent="0">
              <a:buNone/>
            </a:pPr>
            <a:endParaRPr lang="en-US" dirty="0"/>
          </a:p>
        </p:txBody>
      </p:sp>
    </p:spTree>
    <p:extLst>
      <p:ext uri="{BB962C8B-B14F-4D97-AF65-F5344CB8AC3E}">
        <p14:creationId xmlns:p14="http://schemas.microsoft.com/office/powerpoint/2010/main" val="249614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effectLst/>
              </a:rPr>
              <a:t>Statutes</a:t>
            </a:r>
            <a:endParaRPr lang="en-US" dirty="0"/>
          </a:p>
        </p:txBody>
      </p:sp>
      <p:sp>
        <p:nvSpPr>
          <p:cNvPr id="3" name="Content Placeholder 2"/>
          <p:cNvSpPr>
            <a:spLocks noGrp="1"/>
          </p:cNvSpPr>
          <p:nvPr>
            <p:ph idx="1"/>
          </p:nvPr>
        </p:nvSpPr>
        <p:spPr/>
        <p:txBody>
          <a:bodyPr/>
          <a:lstStyle/>
          <a:p>
            <a:pPr marL="82296" indent="0">
              <a:buNone/>
            </a:pPr>
            <a:r>
              <a:rPr lang="en-US" dirty="0"/>
              <a:t>Landlord and Tenants, Minn. Stat. Ch. 504B</a:t>
            </a:r>
          </a:p>
          <a:p>
            <a:pPr marL="82296" indent="0">
              <a:buNone/>
            </a:pPr>
            <a:r>
              <a:rPr lang="en-US" u="sng" dirty="0">
                <a:hlinkClick r:id="rId2"/>
              </a:rPr>
              <a:t>https://www.revisor.mn.gov/statutes/?id=504B</a:t>
            </a:r>
            <a:endParaRPr lang="en-US" dirty="0"/>
          </a:p>
          <a:p>
            <a:pPr marL="82296" indent="0">
              <a:buNone/>
            </a:pPr>
            <a:r>
              <a:rPr lang="en-US" dirty="0"/>
              <a:t> </a:t>
            </a:r>
          </a:p>
          <a:p>
            <a:pPr marL="82296" indent="0">
              <a:buNone/>
            </a:pPr>
            <a:r>
              <a:rPr lang="en-US" dirty="0"/>
              <a:t>Manufactured (Mobile) Home Parks, Minn. Stat. Ch. 327C</a:t>
            </a:r>
          </a:p>
          <a:p>
            <a:pPr marL="82296" indent="0">
              <a:buNone/>
            </a:pPr>
            <a:r>
              <a:rPr lang="en-US" u="sng" dirty="0">
                <a:hlinkClick r:id="rId3"/>
              </a:rPr>
              <a:t>https://www.revisor.mn.gov/statutes/?id=327C</a:t>
            </a:r>
            <a:endParaRPr lang="en-US" dirty="0"/>
          </a:p>
          <a:p>
            <a:endParaRPr lang="en-US" dirty="0"/>
          </a:p>
        </p:txBody>
      </p:sp>
    </p:spTree>
    <p:extLst>
      <p:ext uri="{BB962C8B-B14F-4D97-AF65-F5344CB8AC3E}">
        <p14:creationId xmlns:p14="http://schemas.microsoft.com/office/powerpoint/2010/main" val="2190618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8952-9A0A-DC2B-9BA8-790754C5F2F2}"/>
              </a:ext>
            </a:extLst>
          </p:cNvPr>
          <p:cNvSpPr>
            <a:spLocks noGrp="1"/>
          </p:cNvSpPr>
          <p:nvPr>
            <p:ph type="title"/>
          </p:nvPr>
        </p:nvSpPr>
        <p:spPr/>
        <p:txBody>
          <a:bodyPr/>
          <a:lstStyle/>
          <a:p>
            <a:r>
              <a:rPr lang="en-US" i="1" dirty="0"/>
              <a:t>Evictions: Numbers</a:t>
            </a:r>
          </a:p>
        </p:txBody>
      </p:sp>
      <p:sp>
        <p:nvSpPr>
          <p:cNvPr id="3" name="Content Placeholder 2">
            <a:extLst>
              <a:ext uri="{FF2B5EF4-FFF2-40B4-BE49-F238E27FC236}">
                <a16:creationId xmlns:a16="http://schemas.microsoft.com/office/drawing/2014/main" id="{6D07F4E5-697D-0D25-B097-03029ED4034E}"/>
              </a:ext>
            </a:extLst>
          </p:cNvPr>
          <p:cNvSpPr>
            <a:spLocks noGrp="1"/>
          </p:cNvSpPr>
          <p:nvPr>
            <p:ph idx="1"/>
          </p:nvPr>
        </p:nvSpPr>
        <p:spPr/>
        <p:txBody>
          <a:bodyPr>
            <a:normAutofit fontScale="92500" lnSpcReduction="10000"/>
          </a:bodyPr>
          <a:lstStyle/>
          <a:p>
            <a:r>
              <a:rPr lang="en-US" dirty="0"/>
              <a:t>16,000 eviction court actions were filed in Minnesota in 2017, or 1,333 per month. </a:t>
            </a:r>
            <a:r>
              <a:rPr lang="en-US" dirty="0">
                <a:hlinkClick r:id="rId2"/>
              </a:rPr>
              <a:t>S. Spaid, Evictions in Greater Minnesota Report (HOME Line June 1, 2018).</a:t>
            </a:r>
            <a:endParaRPr lang="en-US" dirty="0"/>
          </a:p>
          <a:p>
            <a:r>
              <a:rPr lang="en-US" dirty="0"/>
              <a:t>Evictions were suppressed by the </a:t>
            </a:r>
            <a:r>
              <a:rPr lang="en-US" dirty="0">
                <a:hlinkClick r:id="rId3"/>
              </a:rPr>
              <a:t>Emergency Executive Orders</a:t>
            </a:r>
            <a:r>
              <a:rPr lang="en-US" dirty="0"/>
              <a:t> and the </a:t>
            </a:r>
            <a:r>
              <a:rPr lang="en-US" dirty="0">
                <a:hlinkClick r:id="rId4"/>
              </a:rPr>
              <a:t>eviction transition law</a:t>
            </a:r>
            <a:r>
              <a:rPr lang="en-US" dirty="0"/>
              <a:t> from March 2022 through May 2022. </a:t>
            </a:r>
          </a:p>
          <a:p>
            <a:r>
              <a:rPr lang="en-US" dirty="0"/>
              <a:t>2022: 16,560 January through September, estimated to be 22,080 for the year, or 38% higher than 2017. Source: HOME Line, October 7, 2022.</a:t>
            </a:r>
          </a:p>
        </p:txBody>
      </p:sp>
    </p:spTree>
    <p:extLst>
      <p:ext uri="{BB962C8B-B14F-4D97-AF65-F5344CB8AC3E}">
        <p14:creationId xmlns:p14="http://schemas.microsoft.com/office/powerpoint/2010/main" val="105259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Evictions: Summary</a:t>
            </a:r>
          </a:p>
        </p:txBody>
      </p:sp>
      <p:sp>
        <p:nvSpPr>
          <p:cNvPr id="3" name="Content Placeholder 2"/>
          <p:cNvSpPr>
            <a:spLocks noGrp="1"/>
          </p:cNvSpPr>
          <p:nvPr>
            <p:ph idx="1"/>
          </p:nvPr>
        </p:nvSpPr>
        <p:spPr/>
        <p:txBody>
          <a:bodyPr/>
          <a:lstStyle/>
          <a:p>
            <a:pPr marL="0" indent="0">
              <a:buNone/>
            </a:pPr>
            <a:r>
              <a:rPr lang="en-US" dirty="0"/>
              <a:t>Residential Eviction Defense in Minnesota</a:t>
            </a:r>
          </a:p>
          <a:p>
            <a:pPr marL="0" indent="0">
              <a:buNone/>
            </a:pPr>
            <a:r>
              <a:rPr lang="en-US" dirty="0">
                <a:hlinkClick r:id="rId2"/>
              </a:rPr>
              <a:t>http://povertylaw.homestead.com/files/Reading/Residential_Eviction_Defense_in_Minnesota.htm#I.B</a:t>
            </a:r>
            <a:r>
              <a:rPr lang="en-US" dirty="0"/>
              <a:t>. </a:t>
            </a:r>
          </a:p>
        </p:txBody>
      </p:sp>
    </p:spTree>
    <p:extLst>
      <p:ext uri="{BB962C8B-B14F-4D97-AF65-F5344CB8AC3E}">
        <p14:creationId xmlns:p14="http://schemas.microsoft.com/office/powerpoint/2010/main" val="2071357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Sheriff Eviction Statutes</a:t>
            </a:r>
            <a:endParaRPr lang="en-US" dirty="0"/>
          </a:p>
        </p:txBody>
      </p:sp>
      <p:sp>
        <p:nvSpPr>
          <p:cNvPr id="3" name="Content Placeholder 2"/>
          <p:cNvSpPr>
            <a:spLocks noGrp="1"/>
          </p:cNvSpPr>
          <p:nvPr>
            <p:ph idx="1"/>
          </p:nvPr>
        </p:nvSpPr>
        <p:spPr/>
        <p:txBody>
          <a:bodyPr>
            <a:normAutofit fontScale="92500" lnSpcReduction="10000"/>
          </a:bodyPr>
          <a:lstStyle/>
          <a:p>
            <a:r>
              <a:rPr lang="en-US" dirty="0">
                <a:hlinkClick r:id="rId2"/>
              </a:rPr>
              <a:t>504B.331 Summons; How Served</a:t>
            </a:r>
            <a:endParaRPr lang="en-US" dirty="0"/>
          </a:p>
          <a:p>
            <a:r>
              <a:rPr lang="en-US" dirty="0"/>
              <a:t>7 days</a:t>
            </a:r>
          </a:p>
          <a:p>
            <a:r>
              <a:rPr lang="en-US" dirty="0"/>
              <a:t>Three options</a:t>
            </a:r>
          </a:p>
          <a:p>
            <a:r>
              <a:rPr lang="en-US" dirty="0"/>
              <a:t>1. Personal service</a:t>
            </a:r>
          </a:p>
          <a:p>
            <a:r>
              <a:rPr lang="en-US" dirty="0"/>
              <a:t>2. Substitute service on another person: (1) If the defendant cannot be found in the county, (2) leaving a copy at the defendant's last usual place of abode (3) with a person of suitable age and discretion (4) residing there. </a:t>
            </a:r>
            <a:r>
              <a:rPr lang="en-US" dirty="0">
                <a:hlinkClick r:id="rId3"/>
              </a:rPr>
              <a:t>More information</a:t>
            </a:r>
            <a:r>
              <a:rPr lang="en-US" dirty="0"/>
              <a:t>. </a:t>
            </a:r>
          </a:p>
        </p:txBody>
      </p:sp>
    </p:spTree>
    <p:extLst>
      <p:ext uri="{BB962C8B-B14F-4D97-AF65-F5344CB8AC3E}">
        <p14:creationId xmlns:p14="http://schemas.microsoft.com/office/powerpoint/2010/main" val="152343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effectLst/>
              </a:rPr>
              <a:t>Sheriff Eviction Statutes</a:t>
            </a:r>
            <a:endParaRPr lang="en-US" dirty="0">
              <a:effectLst/>
            </a:endParaRPr>
          </a:p>
        </p:txBody>
      </p:sp>
      <p:sp>
        <p:nvSpPr>
          <p:cNvPr id="3" name="Content Placeholder 2"/>
          <p:cNvSpPr>
            <a:spLocks noGrp="1"/>
          </p:cNvSpPr>
          <p:nvPr>
            <p:ph idx="1"/>
          </p:nvPr>
        </p:nvSpPr>
        <p:spPr/>
        <p:txBody>
          <a:bodyPr>
            <a:normAutofit fontScale="70000" lnSpcReduction="20000"/>
          </a:bodyPr>
          <a:lstStyle/>
          <a:p>
            <a:r>
              <a:rPr lang="en-US" dirty="0"/>
              <a:t>3. Substitute service by mail and posting.  The statute can be broken down into the following sequence: </a:t>
            </a:r>
          </a:p>
          <a:p>
            <a:r>
              <a:rPr lang="en-US" dirty="0"/>
              <a:t>(1) Defendants cannot be found in the county; </a:t>
            </a:r>
          </a:p>
          <a:p>
            <a:r>
              <a:rPr lang="en-US" dirty="0"/>
              <a:t>(2) For residential property, service has been attempted at least twice on different days, with at least one of the attempts between 6:00 p.m. and 10:00 p.m.; </a:t>
            </a:r>
          </a:p>
          <a:p>
            <a:r>
              <a:rPr lang="en-US" dirty="0"/>
              <a:t>(3) A copy of the summons has been mailed to the defendant at the defendant's last address known to the plaintiff; </a:t>
            </a:r>
          </a:p>
          <a:p>
            <a:r>
              <a:rPr lang="en-US" dirty="0"/>
              <a:t>(4) The plaintiff or counsel files an affidavit (a) stating that the defendant cannot be found, or the affiant believes that the defendant is not in the state, and (b) that a copy of the summons has been mailed to the defendant at the defendant's last address known to the plaintiff; and </a:t>
            </a:r>
          </a:p>
          <a:p>
            <a:r>
              <a:rPr lang="en-US" dirty="0"/>
              <a:t>(5) Posting the summons in a conspicuous place on the property for not less than one week.</a:t>
            </a:r>
          </a:p>
          <a:p>
            <a:endParaRPr lang="en-US" dirty="0"/>
          </a:p>
        </p:txBody>
      </p:sp>
    </p:spTree>
    <p:extLst>
      <p:ext uri="{BB962C8B-B14F-4D97-AF65-F5344CB8AC3E}">
        <p14:creationId xmlns:p14="http://schemas.microsoft.com/office/powerpoint/2010/main" val="393422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1155</TotalTime>
  <Words>4364</Words>
  <Application>Microsoft Office PowerPoint</Application>
  <PresentationFormat>On-screen Show (4:3)</PresentationFormat>
  <Paragraphs>205</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Gill Sans MT</vt:lpstr>
      <vt:lpstr>Verdana</vt:lpstr>
      <vt:lpstr>Wingdings 2</vt:lpstr>
      <vt:lpstr>Solstice</vt:lpstr>
      <vt:lpstr>Landlord-Tenant Law</vt:lpstr>
      <vt:lpstr>Larry McDonough</vt:lpstr>
      <vt:lpstr>Hot Topics </vt:lpstr>
      <vt:lpstr>Housing Law Materials</vt:lpstr>
      <vt:lpstr>Statutes</vt:lpstr>
      <vt:lpstr>Evictions: Numbers</vt:lpstr>
      <vt:lpstr>Evictions: Summary</vt:lpstr>
      <vt:lpstr>Sheriff Eviction Statutes</vt:lpstr>
      <vt:lpstr>Sheriff Eviction Statutes</vt:lpstr>
      <vt:lpstr>Sheriff Eviction Statutes</vt:lpstr>
      <vt:lpstr>Sheriff Eviction Statutes</vt:lpstr>
      <vt:lpstr>Sheriff Eviction Statutes</vt:lpstr>
      <vt:lpstr>Sheriff Eviction Statutes</vt:lpstr>
      <vt:lpstr>Sheriff Eviction Statutes</vt:lpstr>
      <vt:lpstr>30-day Deadline for Enforcing the Writ?</vt:lpstr>
      <vt:lpstr>Eviction of Subtenants</vt:lpstr>
      <vt:lpstr>Lockouts</vt:lpstr>
      <vt:lpstr>Lockouts</vt:lpstr>
      <vt:lpstr>Lockouts</vt:lpstr>
      <vt:lpstr>Lockouts</vt:lpstr>
      <vt:lpstr>Hotels and Shelters</vt:lpstr>
      <vt:lpstr>Tenant versus Hotel Guest</vt:lpstr>
      <vt:lpstr>Tenant versus Hotel Guest</vt:lpstr>
      <vt:lpstr>Others Tenants</vt:lpstr>
      <vt:lpstr>Tenant Guest and Trespass Rules</vt:lpstr>
      <vt:lpstr>Tenant Guest and Trespass Rules</vt:lpstr>
      <vt:lpstr>Tenant Guest and Trespass Rules</vt:lpstr>
      <vt:lpstr>Excluding Relatives and Guests</vt:lpstr>
      <vt:lpstr>Excluding Relatives and Guests</vt:lpstr>
      <vt:lpstr>Excluding Relatives and Guests</vt:lpstr>
      <vt:lpstr>Harassment and Abuse</vt:lpstr>
      <vt:lpstr>Manufactured (Mobile) Home Parks</vt:lpstr>
      <vt:lpstr>Manufactured (Mobile) Home Parks</vt:lpstr>
      <vt:lpstr>Manufactured Home Repossession</vt:lpstr>
      <vt:lpstr>Manufactured Home Collection Exemption </vt:lpstr>
      <vt:lpstr>Manufactured Home Collection Exemption </vt:lpstr>
      <vt:lpstr> Questions</vt:lpstr>
    </vt:vector>
  </TitlesOfParts>
  <Company>Dorsey &amp; Whitney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Landlord-Tenant Law  The 2014 Mortgage Foreclosure, Landlord-Tenant,  Family Disputes, and Collection Law Workshop</dc:title>
  <dc:creator>McDonough, Lawrence</dc:creator>
  <cp:lastModifiedBy>Larry McDonough</cp:lastModifiedBy>
  <cp:revision>82</cp:revision>
  <dcterms:created xsi:type="dcterms:W3CDTF">2014-12-10T23:57:04Z</dcterms:created>
  <dcterms:modified xsi:type="dcterms:W3CDTF">2022-10-25T16:26:01Z</dcterms:modified>
</cp:coreProperties>
</file>