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12"/>
  </p:notesMasterIdLst>
  <p:sldIdLst>
    <p:sldId id="256" r:id="rId2"/>
    <p:sldId id="257" r:id="rId3"/>
    <p:sldId id="317" r:id="rId4"/>
    <p:sldId id="352" r:id="rId5"/>
    <p:sldId id="318" r:id="rId6"/>
    <p:sldId id="319" r:id="rId7"/>
    <p:sldId id="320" r:id="rId8"/>
    <p:sldId id="321" r:id="rId9"/>
    <p:sldId id="373" r:id="rId10"/>
    <p:sldId id="32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012C07-63B1-42A9-99E9-B0E1D5479EBA}" type="datetimeFigureOut">
              <a:rPr lang="en-US" smtClean="0"/>
              <a:t>7/15/2020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EAC51BA-0374-44A5-B821-87D9B3696A60}" type="slidenum">
              <a:rPr lang="en-US" smtClean="0"/>
              <a:t>‹#›</a:t>
            </a:fld>
            <a:endParaRPr lang="en-US" dirty="0"/>
          </a:p>
        </p:txBody>
      </p:sp>
    </p:spTree>
    <p:extLst>
      <p:ext uri="{BB962C8B-B14F-4D97-AF65-F5344CB8AC3E}">
        <p14:creationId xmlns:p14="http://schemas.microsoft.com/office/powerpoint/2010/main" val="3064043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AC51BA-0374-44A5-B821-87D9B3696A60}" type="slidenum">
              <a:rPr lang="en-US" smtClean="0"/>
              <a:t>1</a:t>
            </a:fld>
            <a:endParaRPr lang="en-US" dirty="0"/>
          </a:p>
        </p:txBody>
      </p:sp>
    </p:spTree>
    <p:extLst>
      <p:ext uri="{BB962C8B-B14F-4D97-AF65-F5344CB8AC3E}">
        <p14:creationId xmlns:p14="http://schemas.microsoft.com/office/powerpoint/2010/main" val="2972014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sp>
        <p:nvSpPr>
          <p:cNvPr id="28" name="Date Placeholder 27"/>
          <p:cNvSpPr>
            <a:spLocks noGrp="1"/>
          </p:cNvSpPr>
          <p:nvPr>
            <p:ph type="dt" sz="half" idx="10"/>
          </p:nvPr>
        </p:nvSpPr>
        <p:spPr/>
        <p:txBody>
          <a:bodyPr/>
          <a:lstStyle/>
          <a:p>
            <a:fld id="{4882A252-7ED7-4885-B9E3-896792DCD5D2}" type="datetimeFigureOut">
              <a:rPr lang="en-US" smtClean="0"/>
              <a:t>7/15/2020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D7B3D0-04C8-426D-AD2C-61B1CD15FD75}" type="slidenum">
              <a:rPr lang="en-US" smtClean="0"/>
              <a:t>‹#›</a:t>
            </a:fld>
            <a:endParaRPr lang="en-US" dirty="0"/>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dirty="0"/>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82A252-7ED7-4885-B9E3-896792DCD5D2}" type="datetimeFigureOut">
              <a:rPr lang="en-US" smtClean="0"/>
              <a:t>7/15/2020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BD7B3D0-04C8-426D-AD2C-61B1CD15FD75}"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6915912" y="3009901"/>
            <a:ext cx="457200" cy="441325"/>
          </a:xfrm>
        </p:spPr>
        <p:txBody>
          <a:bodyPr/>
          <a:lstStyle/>
          <a:p>
            <a:fld id="{CBD7B3D0-04C8-426D-AD2C-61B1CD15FD75}" type="slidenum">
              <a:rPr lang="en-US" smtClean="0"/>
              <a:t>‹#›</a:t>
            </a:fld>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882A252-7ED7-4885-B9E3-896792DCD5D2}" type="datetimeFigureOut">
              <a:rPr lang="en-US" smtClean="0"/>
              <a:t>7/15/2020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 name="Vertical Title 1"/>
          <p:cNvSpPr>
            <a:spLocks noGrp="1"/>
          </p:cNvSpPr>
          <p:nvPr>
            <p:ph type="title" orient="vert"/>
          </p:nvPr>
        </p:nvSpPr>
        <p:spPr>
          <a:xfrm>
            <a:off x="7391400" y="304801"/>
            <a:ext cx="1447800" cy="5851525"/>
          </a:xfrm>
        </p:spPr>
        <p:txBody>
          <a:bodyPr vert="eaVert"/>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dirty="0"/>
              <a:t>Click to edit Master title style</a:t>
            </a:r>
          </a:p>
        </p:txBody>
      </p:sp>
      <p:sp>
        <p:nvSpPr>
          <p:cNvPr id="4" name="Date Placeholder 3"/>
          <p:cNvSpPr>
            <a:spLocks noGrp="1"/>
          </p:cNvSpPr>
          <p:nvPr>
            <p:ph type="dt" sz="half" idx="10"/>
          </p:nvPr>
        </p:nvSpPr>
        <p:spPr/>
        <p:txBody>
          <a:bodyPr/>
          <a:lstStyle/>
          <a:p>
            <a:fld id="{4882A252-7ED7-4885-B9E3-896792DCD5D2}" type="datetimeFigureOut">
              <a:rPr lang="en-US" smtClean="0"/>
              <a:t>7/15/2020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4361688" y="1026372"/>
            <a:ext cx="457200" cy="441325"/>
          </a:xfrm>
        </p:spPr>
        <p:txBody>
          <a:bodyPr/>
          <a:lstStyle/>
          <a:p>
            <a:fld id="{CBD7B3D0-04C8-426D-AD2C-61B1CD15FD75}" type="slidenum">
              <a:rPr lang="en-US" smtClean="0"/>
              <a:t>‹#›</a:t>
            </a:fld>
            <a:endParaRPr lang="en-US" dirty="0"/>
          </a:p>
        </p:txBody>
      </p:sp>
      <p:sp>
        <p:nvSpPr>
          <p:cNvPr id="8" name="Content Placeholder 7"/>
          <p:cNvSpPr>
            <a:spLocks noGrp="1"/>
          </p:cNvSpPr>
          <p:nvPr>
            <p:ph sz="quarter" idx="1"/>
          </p:nvPr>
        </p:nvSpPr>
        <p:spPr>
          <a:xfrm>
            <a:off x="301752" y="1527048"/>
            <a:ext cx="8503920" cy="4572000"/>
          </a:xfrm>
        </p:spPr>
        <p:txBody>
          <a:bodyPr/>
          <a:lstStyle>
            <a:lvl1pPr marL="0" indent="0">
              <a:buNone/>
              <a:defRPr/>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dirty="0"/>
          </a:p>
        </p:txBody>
      </p:sp>
      <p:sp>
        <p:nvSpPr>
          <p:cNvPr id="4" name="Date Placeholder 3"/>
          <p:cNvSpPr>
            <a:spLocks noGrp="1"/>
          </p:cNvSpPr>
          <p:nvPr>
            <p:ph type="dt" sz="half" idx="10"/>
          </p:nvPr>
        </p:nvSpPr>
        <p:spPr/>
        <p:txBody>
          <a:bodyPr/>
          <a:lstStyle/>
          <a:p>
            <a:fld id="{4882A252-7ED7-4885-B9E3-896792DCD5D2}" type="datetimeFigureOut">
              <a:rPr lang="en-US" smtClean="0"/>
              <a:t>7/15/2020</a:t>
            </a:fld>
            <a:endParaRPr lang="en-US" dirty="0"/>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CBD7B3D0-04C8-426D-AD2C-61B1CD15FD75}" type="slidenum">
              <a:rPr lang="en-US" smtClean="0"/>
              <a:t>‹#›</a:t>
            </a:fld>
            <a:endParaRPr lang="en-US" dirty="0"/>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a:t>Click to edit Master title style</a:t>
            </a:r>
          </a:p>
        </p:txBody>
      </p:sp>
      <p:sp>
        <p:nvSpPr>
          <p:cNvPr id="5" name="Date Placeholder 4"/>
          <p:cNvSpPr>
            <a:spLocks noGrp="1"/>
          </p:cNvSpPr>
          <p:nvPr>
            <p:ph type="dt" sz="half" idx="10"/>
          </p:nvPr>
        </p:nvSpPr>
        <p:spPr>
          <a:xfrm>
            <a:off x="5791200" y="6409944"/>
            <a:ext cx="3044952" cy="365760"/>
          </a:xfrm>
        </p:spPr>
        <p:txBody>
          <a:bodyPr/>
          <a:lstStyle/>
          <a:p>
            <a:fld id="{4882A252-7ED7-4885-B9E3-896792DCD5D2}" type="datetimeFigureOut">
              <a:rPr lang="en-US" smtClean="0"/>
              <a:t>7/15/2020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BD7B3D0-04C8-426D-AD2C-61B1CD15FD75}" type="slidenum">
              <a:rPr lang="en-US" smtClean="0"/>
              <a:t>‹#›</a:t>
            </a:fld>
            <a:endParaRPr lang="en-US" dirty="0"/>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4882A252-7ED7-4885-B9E3-896792DCD5D2}" type="datetimeFigureOut">
              <a:rPr lang="en-US" smtClean="0"/>
              <a:t>7/15/2020</a:t>
            </a:fld>
            <a:endParaRPr lang="en-US" dirty="0"/>
          </a:p>
        </p:txBody>
      </p:sp>
      <p:sp>
        <p:nvSpPr>
          <p:cNvPr id="8" name="Footer Placeholder 7"/>
          <p:cNvSpPr>
            <a:spLocks noGrp="1"/>
          </p:cNvSpPr>
          <p:nvPr>
            <p:ph type="ftr" sz="quarter" idx="11"/>
          </p:nvPr>
        </p:nvSpPr>
        <p:spPr>
          <a:xfrm>
            <a:off x="304800" y="6409944"/>
            <a:ext cx="3581400" cy="365760"/>
          </a:xfrm>
        </p:spPr>
        <p:txBody>
          <a:bodyPr/>
          <a:lstStyle/>
          <a:p>
            <a:endParaRPr lang="en-US" dirty="0"/>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CBD7B3D0-04C8-426D-AD2C-61B1CD15FD75}" type="slidenum">
              <a:rPr lang="en-US" smtClean="0"/>
              <a:t>‹#›</a:t>
            </a:fld>
            <a:endParaRPr lang="en-US" dirty="0"/>
          </a:p>
        </p:txBody>
      </p:sp>
      <p:sp>
        <p:nvSpPr>
          <p:cNvPr id="23" name="Title 22"/>
          <p:cNvSpPr>
            <a:spLocks noGrp="1"/>
          </p:cNvSpPr>
          <p:nvPr>
            <p:ph type="title"/>
          </p:nvPr>
        </p:nvSpPr>
        <p:spPr/>
        <p:txBody>
          <a:bodyPr rtlCol="0" anchor="b" anchorCtr="0"/>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882A252-7ED7-4885-B9E3-896792DCD5D2}" type="datetimeFigureOut">
              <a:rPr lang="en-US" smtClean="0"/>
              <a:t>7/15/2020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4343400" y="1036020"/>
            <a:ext cx="457200" cy="441325"/>
          </a:xfrm>
        </p:spPr>
        <p:txBody>
          <a:bodyPr/>
          <a:lstStyle/>
          <a:p>
            <a:fld id="{CBD7B3D0-04C8-426D-AD2C-61B1CD15FD7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882A252-7ED7-4885-B9E3-896792DCD5D2}" type="datetimeFigureOut">
              <a:rPr lang="en-US" smtClean="0"/>
              <a:t>7/15/2020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CBD7B3D0-04C8-426D-AD2C-61B1CD15FD7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CBD7B3D0-04C8-426D-AD2C-61B1CD15FD75}" type="slidenum">
              <a:rPr lang="en-US" smtClean="0"/>
              <a:t>‹#›</a:t>
            </a:fld>
            <a:endParaRPr lang="en-US"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p:txBody>
          <a:bodyPr/>
          <a:lstStyle/>
          <a:p>
            <a:fld id="{4882A252-7ED7-4885-B9E3-896792DCD5D2}" type="datetimeFigureOut">
              <a:rPr lang="en-US" smtClean="0"/>
              <a:t>7/15/2020</a:t>
            </a:fld>
            <a:endParaRPr lang="en-US" dirty="0"/>
          </a:p>
        </p:txBody>
      </p:sp>
      <p:sp>
        <p:nvSpPr>
          <p:cNvPr id="6" name="Footer Placeholder 5"/>
          <p:cNvSpPr>
            <a:spLocks noGrp="1"/>
          </p:cNvSpPr>
          <p:nvPr>
            <p:ph type="ftr" sz="quarter" idx="11"/>
          </p:nvPr>
        </p:nvSpPr>
        <p:spPr>
          <a:xfrm>
            <a:off x="301752" y="6410848"/>
            <a:ext cx="3383280" cy="365760"/>
          </a:xfrm>
        </p:spPr>
        <p:txBody>
          <a:bodyPr/>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Slide Number Placeholder 6"/>
          <p:cNvSpPr>
            <a:spLocks noGrp="1"/>
          </p:cNvSpPr>
          <p:nvPr>
            <p:ph type="sldNum" sz="quarter" idx="12"/>
          </p:nvPr>
        </p:nvSpPr>
        <p:spPr>
          <a:xfrm>
            <a:off x="1371600" y="312738"/>
            <a:ext cx="457200" cy="441325"/>
          </a:xfrm>
        </p:spPr>
        <p:txBody>
          <a:bodyPr/>
          <a:lstStyle/>
          <a:p>
            <a:fld id="{CBD7B3D0-04C8-426D-AD2C-61B1CD15FD75}" type="slidenum">
              <a:rPr lang="en-US" smtClean="0"/>
              <a:t>‹#›</a:t>
            </a:fld>
            <a:endParaRPr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a:t>Click to edit Master title style</a:t>
            </a:r>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Date Placeholder 4"/>
          <p:cNvSpPr>
            <a:spLocks noGrp="1"/>
          </p:cNvSpPr>
          <p:nvPr>
            <p:ph type="dt" sz="half" idx="10"/>
          </p:nvPr>
        </p:nvSpPr>
        <p:spPr>
          <a:xfrm>
            <a:off x="5788152" y="6404984"/>
            <a:ext cx="3044952" cy="365760"/>
          </a:xfrm>
        </p:spPr>
        <p:txBody>
          <a:bodyPr/>
          <a:lstStyle/>
          <a:p>
            <a:fld id="{4882A252-7ED7-4885-B9E3-896792DCD5D2}" type="datetimeFigureOut">
              <a:rPr lang="en-US" smtClean="0"/>
              <a:t>7/15/2020</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882A252-7ED7-4885-B9E3-896792DCD5D2}" type="datetimeFigureOut">
              <a:rPr lang="en-US" smtClean="0"/>
              <a:t>7/15/2020</a:t>
            </a:fld>
            <a:endParaRPr lang="en-US" dirty="0"/>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CBD7B3D0-04C8-426D-AD2C-61B1CD15FD75}" type="slidenum">
              <a:rPr lang="en-US" smtClean="0"/>
              <a:t>‹#›</a:t>
            </a:fld>
            <a:endParaRPr lang="en-US" dirty="0"/>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vertylaw.homestead.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povertylaw.homestead.com/" TargetMode="External"/><Relationship Id="rId2" Type="http://schemas.openxmlformats.org/officeDocument/2006/relationships/hyperlink" Target="mailto:mcdon056@umn.ed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lawhelpmn.org/self-help-library/fact-sheet/your-rights-repossession" TargetMode="External"/><Relationship Id="rId2" Type="http://schemas.openxmlformats.org/officeDocument/2006/relationships/hyperlink" Target="https://www.revisor.mn.gov/statutes/cite/336.9-609" TargetMode="External"/><Relationship Id="rId1" Type="http://schemas.openxmlformats.org/officeDocument/2006/relationships/slideLayout" Target="../slideLayouts/slideLayout2.xml"/><Relationship Id="rId5" Type="http://schemas.openxmlformats.org/officeDocument/2006/relationships/hyperlink" Target="https://www.stpaul.gov/books/43801-repossession-property" TargetMode="External"/><Relationship Id="rId4" Type="http://schemas.openxmlformats.org/officeDocument/2006/relationships/hyperlink" Target="https://www.ag.state.mn.us/Consumer/Handbooks/Cars/CH02.asp"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www.revisor.mn.gov/statutes/cite/56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revisor.mn.gov/statutes/cite/609.6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3124200"/>
          </a:xfrm>
        </p:spPr>
        <p:txBody>
          <a:bodyPr>
            <a:normAutofit lnSpcReduction="10000"/>
          </a:bodyPr>
          <a:lstStyle/>
          <a:p>
            <a:r>
              <a:rPr lang="en-US" dirty="0"/>
              <a:t>Law Enforcement Training Services, LLC, and</a:t>
            </a:r>
          </a:p>
          <a:p>
            <a:r>
              <a:rPr lang="en-US" dirty="0"/>
              <a:t>The Minnesota Sheriffs' Association</a:t>
            </a:r>
          </a:p>
          <a:p>
            <a:endParaRPr lang="en-US" dirty="0"/>
          </a:p>
          <a:p>
            <a:r>
              <a:rPr lang="en-US" dirty="0"/>
              <a:t>July 20, 2020</a:t>
            </a:r>
          </a:p>
          <a:p>
            <a:endParaRPr lang="en-US" dirty="0"/>
          </a:p>
          <a:p>
            <a:r>
              <a:rPr lang="en-US" dirty="0"/>
              <a:t>By Lawrence McDonough</a:t>
            </a:r>
          </a:p>
          <a:p>
            <a:r>
              <a:rPr lang="en-US" dirty="0"/>
              <a:t>Attorney at Law</a:t>
            </a:r>
          </a:p>
          <a:p>
            <a:r>
              <a:rPr lang="en-US" dirty="0"/>
              <a:t>Adjunct Professor of Law, University of Minnesota School of Law</a:t>
            </a:r>
          </a:p>
          <a:p>
            <a:r>
              <a:rPr lang="en-US" dirty="0">
                <a:hlinkClick r:id="rId3"/>
              </a:rPr>
              <a:t>http://povertylaw.homestead.com/</a:t>
            </a:r>
            <a:endParaRPr lang="en-US" dirty="0"/>
          </a:p>
          <a:p>
            <a:endParaRPr lang="en-US" dirty="0"/>
          </a:p>
          <a:p>
            <a:endParaRPr lang="en-US" dirty="0"/>
          </a:p>
        </p:txBody>
      </p:sp>
      <p:sp>
        <p:nvSpPr>
          <p:cNvPr id="2" name="Title 1"/>
          <p:cNvSpPr>
            <a:spLocks noGrp="1"/>
          </p:cNvSpPr>
          <p:nvPr>
            <p:ph type="ctrTitle"/>
          </p:nvPr>
        </p:nvSpPr>
        <p:spPr>
          <a:xfrm>
            <a:off x="685800" y="685800"/>
            <a:ext cx="7772400" cy="838200"/>
          </a:xfrm>
        </p:spPr>
        <p:txBody>
          <a:bodyPr>
            <a:normAutofit/>
          </a:bodyPr>
          <a:lstStyle/>
          <a:p>
            <a:r>
              <a:rPr lang="en-US" dirty="0"/>
              <a:t>Repossession in Minnesota</a:t>
            </a:r>
          </a:p>
        </p:txBody>
      </p:sp>
    </p:spTree>
    <p:extLst>
      <p:ext uri="{BB962C8B-B14F-4D97-AF65-F5344CB8AC3E}">
        <p14:creationId xmlns:p14="http://schemas.microsoft.com/office/powerpoint/2010/main" val="12507207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Questions</a:t>
            </a:r>
          </a:p>
        </p:txBody>
      </p:sp>
      <p:sp>
        <p:nvSpPr>
          <p:cNvPr id="3" name="Content Placeholder 2"/>
          <p:cNvSpPr>
            <a:spLocks noGrp="1"/>
          </p:cNvSpPr>
          <p:nvPr>
            <p:ph sz="quarter" idx="1"/>
          </p:nvPr>
        </p:nvSpPr>
        <p:spPr/>
        <p:txBody>
          <a:bodyPr>
            <a:normAutofit/>
          </a:bodyPr>
          <a:lstStyle/>
          <a:p>
            <a:r>
              <a:rPr lang="en-US" dirty="0"/>
              <a:t>Lawrence McDonough</a:t>
            </a:r>
          </a:p>
          <a:p>
            <a:r>
              <a:rPr lang="en-US" dirty="0"/>
              <a:t>Attorney at Law</a:t>
            </a:r>
          </a:p>
          <a:p>
            <a:r>
              <a:rPr lang="en-US" dirty="0"/>
              <a:t>Adjunct Professor of Law, University of Minnesota School of Law</a:t>
            </a:r>
          </a:p>
          <a:p>
            <a:r>
              <a:rPr lang="en-US" dirty="0"/>
              <a:t>651-398-8053</a:t>
            </a:r>
          </a:p>
          <a:p>
            <a:r>
              <a:rPr lang="en-US" dirty="0">
                <a:hlinkClick r:id="rId2"/>
              </a:rPr>
              <a:t>mcdon056@umn.edu</a:t>
            </a:r>
            <a:endParaRPr lang="en-US" dirty="0"/>
          </a:p>
          <a:p>
            <a:r>
              <a:rPr lang="en-US" dirty="0">
                <a:hlinkClick r:id="rId3"/>
              </a:rPr>
              <a:t>http://povertylaw.homestead.com/</a:t>
            </a:r>
            <a:endParaRPr lang="en-US" dirty="0"/>
          </a:p>
          <a:p>
            <a:endParaRPr lang="en-US" dirty="0"/>
          </a:p>
        </p:txBody>
      </p:sp>
    </p:spTree>
    <p:extLst>
      <p:ext uri="{BB962C8B-B14F-4D97-AF65-F5344CB8AC3E}">
        <p14:creationId xmlns:p14="http://schemas.microsoft.com/office/powerpoint/2010/main" val="40176559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Resources</a:t>
            </a:r>
          </a:p>
        </p:txBody>
      </p:sp>
      <p:sp>
        <p:nvSpPr>
          <p:cNvPr id="3" name="Content Placeholder 2"/>
          <p:cNvSpPr>
            <a:spLocks noGrp="1"/>
          </p:cNvSpPr>
          <p:nvPr>
            <p:ph sz="quarter" idx="1"/>
          </p:nvPr>
        </p:nvSpPr>
        <p:spPr/>
        <p:txBody>
          <a:bodyPr>
            <a:normAutofit fontScale="85000" lnSpcReduction="20000"/>
          </a:bodyPr>
          <a:lstStyle/>
          <a:p>
            <a:r>
              <a:rPr lang="en-US" dirty="0"/>
              <a:t>Repossession Statute: Minn. Stat. § 336.9-609</a:t>
            </a:r>
          </a:p>
          <a:p>
            <a:r>
              <a:rPr lang="en-US" dirty="0">
                <a:hlinkClick r:id="rId2"/>
              </a:rPr>
              <a:t>https://www.revisor.mn.gov/statutes/cite/336.9-609</a:t>
            </a:r>
            <a:endParaRPr lang="en-US" dirty="0"/>
          </a:p>
          <a:p>
            <a:endParaRPr lang="en-US" dirty="0"/>
          </a:p>
          <a:p>
            <a:r>
              <a:rPr lang="en-US" dirty="0"/>
              <a:t>Law Help Minnesota</a:t>
            </a:r>
          </a:p>
          <a:p>
            <a:r>
              <a:rPr lang="en-US" dirty="0">
                <a:hlinkClick r:id="rId3"/>
              </a:rPr>
              <a:t>https://www.lawhelpmn.org/self-help-library/fact-sheet/your-rights-repossession</a:t>
            </a:r>
            <a:endParaRPr lang="en-US" dirty="0"/>
          </a:p>
          <a:p>
            <a:endParaRPr lang="en-US" dirty="0"/>
          </a:p>
          <a:p>
            <a:r>
              <a:rPr lang="en-US" dirty="0"/>
              <a:t>Minnesota Attorney General </a:t>
            </a:r>
          </a:p>
          <a:p>
            <a:r>
              <a:rPr lang="en-US" dirty="0">
                <a:hlinkClick r:id="rId4"/>
              </a:rPr>
              <a:t>https://www.ag.state.mn.us/Consumer/Handbooks/Cars/CH02.asp</a:t>
            </a:r>
            <a:endParaRPr lang="en-US" dirty="0"/>
          </a:p>
          <a:p>
            <a:endParaRPr lang="en-US" dirty="0"/>
          </a:p>
          <a:p>
            <a:r>
              <a:rPr lang="en-US" dirty="0"/>
              <a:t>Saint Paul Police Department Manual</a:t>
            </a:r>
          </a:p>
          <a:p>
            <a:r>
              <a:rPr lang="en-US" dirty="0">
                <a:hlinkClick r:id="rId5"/>
              </a:rPr>
              <a:t>https://www.stpaul.gov/books/43801-repossession-property</a:t>
            </a:r>
            <a:endParaRPr lang="en-US" dirty="0"/>
          </a:p>
          <a:p>
            <a:endParaRPr lang="en-US" dirty="0"/>
          </a:p>
        </p:txBody>
      </p:sp>
    </p:spTree>
    <p:extLst>
      <p:ext uri="{BB962C8B-B14F-4D97-AF65-F5344CB8AC3E}">
        <p14:creationId xmlns:p14="http://schemas.microsoft.com/office/powerpoint/2010/main" val="15114203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Repossession v. Replevin</a:t>
            </a:r>
          </a:p>
        </p:txBody>
      </p:sp>
      <p:sp>
        <p:nvSpPr>
          <p:cNvPr id="3" name="Content Placeholder 2"/>
          <p:cNvSpPr>
            <a:spLocks noGrp="1"/>
          </p:cNvSpPr>
          <p:nvPr>
            <p:ph sz="quarter" idx="1"/>
          </p:nvPr>
        </p:nvSpPr>
        <p:spPr/>
        <p:txBody>
          <a:bodyPr>
            <a:normAutofit/>
          </a:bodyPr>
          <a:lstStyle/>
          <a:p>
            <a:r>
              <a:rPr lang="en-US" dirty="0"/>
              <a:t>Repossession: Self-help action to retake personal property without a court order. A document from the creditor is not a court order.</a:t>
            </a:r>
          </a:p>
          <a:p>
            <a:endParaRPr lang="en-US" dirty="0"/>
          </a:p>
          <a:p>
            <a:r>
              <a:rPr lang="en-US" dirty="0"/>
              <a:t>Replevin: A court action seeking a court order to obtain personal property. Replevin Statute: Minn. Stat. Ch. 565</a:t>
            </a:r>
          </a:p>
          <a:p>
            <a:r>
              <a:rPr lang="en-US" dirty="0">
                <a:hlinkClick r:id="rId2"/>
              </a:rPr>
              <a:t>https://www.revisor.mn.gov/statutes/cite/565</a:t>
            </a:r>
            <a:endParaRPr lang="en-US" dirty="0"/>
          </a:p>
          <a:p>
            <a:endParaRPr lang="en-US" dirty="0"/>
          </a:p>
        </p:txBody>
      </p:sp>
    </p:spTree>
    <p:extLst>
      <p:ext uri="{BB962C8B-B14F-4D97-AF65-F5344CB8AC3E}">
        <p14:creationId xmlns:p14="http://schemas.microsoft.com/office/powerpoint/2010/main" val="99410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Repossesser Can</a:t>
            </a:r>
          </a:p>
        </p:txBody>
      </p:sp>
      <p:sp>
        <p:nvSpPr>
          <p:cNvPr id="3" name="Content Placeholder 2"/>
          <p:cNvSpPr>
            <a:spLocks noGrp="1"/>
          </p:cNvSpPr>
          <p:nvPr>
            <p:ph sz="quarter" idx="1"/>
          </p:nvPr>
        </p:nvSpPr>
        <p:spPr/>
        <p:txBody>
          <a:bodyPr>
            <a:normAutofit/>
          </a:bodyPr>
          <a:lstStyle/>
          <a:p>
            <a:r>
              <a:rPr lang="en-US" dirty="0"/>
              <a:t>Repossess on the street</a:t>
            </a:r>
          </a:p>
          <a:p>
            <a:r>
              <a:rPr lang="en-US" dirty="0"/>
              <a:t>Repossess from the driveway or yard</a:t>
            </a:r>
          </a:p>
          <a:p>
            <a:r>
              <a:rPr lang="en-US" dirty="0"/>
              <a:t>Repossess from an open garage</a:t>
            </a:r>
          </a:p>
          <a:p>
            <a:endParaRPr lang="en-US" dirty="0"/>
          </a:p>
        </p:txBody>
      </p:sp>
    </p:spTree>
    <p:extLst>
      <p:ext uri="{BB962C8B-B14F-4D97-AF65-F5344CB8AC3E}">
        <p14:creationId xmlns:p14="http://schemas.microsoft.com/office/powerpoint/2010/main" val="3171046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Repossesser Cannot</a:t>
            </a:r>
          </a:p>
        </p:txBody>
      </p:sp>
      <p:sp>
        <p:nvSpPr>
          <p:cNvPr id="3" name="Content Placeholder 2"/>
          <p:cNvSpPr>
            <a:spLocks noGrp="1"/>
          </p:cNvSpPr>
          <p:nvPr>
            <p:ph sz="quarter" idx="1"/>
          </p:nvPr>
        </p:nvSpPr>
        <p:spPr/>
        <p:txBody>
          <a:bodyPr>
            <a:normAutofit fontScale="77500" lnSpcReduction="20000"/>
          </a:bodyPr>
          <a:lstStyle/>
          <a:p>
            <a:r>
              <a:rPr lang="en-US" dirty="0"/>
              <a:t>Remain on the possessor’s property after being told to leave - trespass</a:t>
            </a:r>
          </a:p>
          <a:p>
            <a:r>
              <a:rPr lang="en-US" dirty="0"/>
              <a:t>Use violence</a:t>
            </a:r>
          </a:p>
          <a:p>
            <a:r>
              <a:rPr lang="en-US" dirty="0"/>
              <a:t>Threaten violence</a:t>
            </a:r>
          </a:p>
          <a:p>
            <a:r>
              <a:rPr lang="en-US" dirty="0"/>
              <a:t>Break into a building</a:t>
            </a:r>
          </a:p>
          <a:p>
            <a:r>
              <a:rPr lang="en-US" dirty="0"/>
              <a:t>Enter into a closed building</a:t>
            </a:r>
          </a:p>
          <a:p>
            <a:r>
              <a:rPr lang="en-US" dirty="0"/>
              <a:t>Break through a locked fence</a:t>
            </a:r>
          </a:p>
          <a:p>
            <a:r>
              <a:rPr lang="en-US" dirty="0"/>
              <a:t>Withhold personal property not subject to repossession</a:t>
            </a:r>
          </a:p>
          <a:p>
            <a:r>
              <a:rPr lang="en-US" dirty="0"/>
              <a:t>Commit other offenses</a:t>
            </a:r>
          </a:p>
          <a:p>
            <a:endParaRPr lang="en-US" dirty="0"/>
          </a:p>
          <a:p>
            <a:r>
              <a:rPr lang="en-US" dirty="0"/>
              <a:t>There are five relevant factors in determining the reasonableness of the actions of the repossesser: (1) where the repossession took place; (2) the debtor’s express or constructive consent; (3) the reactions of third parties; (4) the type of premises entered; and (5) the creditor’s use of deception.</a:t>
            </a:r>
          </a:p>
          <a:p>
            <a:endParaRPr lang="en-US" dirty="0"/>
          </a:p>
        </p:txBody>
      </p:sp>
    </p:spTree>
    <p:extLst>
      <p:ext uri="{BB962C8B-B14F-4D97-AF65-F5344CB8AC3E}">
        <p14:creationId xmlns:p14="http://schemas.microsoft.com/office/powerpoint/2010/main" val="3573607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Possessor Can</a:t>
            </a:r>
          </a:p>
        </p:txBody>
      </p:sp>
      <p:sp>
        <p:nvSpPr>
          <p:cNvPr id="3" name="Content Placeholder 2"/>
          <p:cNvSpPr>
            <a:spLocks noGrp="1"/>
          </p:cNvSpPr>
          <p:nvPr>
            <p:ph sz="quarter" idx="1"/>
          </p:nvPr>
        </p:nvSpPr>
        <p:spPr/>
        <p:txBody>
          <a:bodyPr>
            <a:normAutofit/>
          </a:bodyPr>
          <a:lstStyle/>
          <a:p>
            <a:r>
              <a:rPr lang="en-US" dirty="0"/>
              <a:t>Object to repossession and the repossession must stop</a:t>
            </a:r>
          </a:p>
          <a:p>
            <a:r>
              <a:rPr lang="en-US" dirty="0"/>
              <a:t>Obstruct repossession before it is complete without committing an offense</a:t>
            </a:r>
          </a:p>
          <a:p>
            <a:endParaRPr lang="en-US" dirty="0"/>
          </a:p>
        </p:txBody>
      </p:sp>
    </p:spTree>
    <p:extLst>
      <p:ext uri="{BB962C8B-B14F-4D97-AF65-F5344CB8AC3E}">
        <p14:creationId xmlns:p14="http://schemas.microsoft.com/office/powerpoint/2010/main" val="3988233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Possessor Cannot</a:t>
            </a:r>
          </a:p>
        </p:txBody>
      </p:sp>
      <p:sp>
        <p:nvSpPr>
          <p:cNvPr id="3" name="Content Placeholder 2"/>
          <p:cNvSpPr>
            <a:spLocks noGrp="1"/>
          </p:cNvSpPr>
          <p:nvPr>
            <p:ph sz="quarter" idx="1"/>
          </p:nvPr>
        </p:nvSpPr>
        <p:spPr/>
        <p:txBody>
          <a:bodyPr>
            <a:normAutofit fontScale="92500" lnSpcReduction="10000"/>
          </a:bodyPr>
          <a:lstStyle/>
          <a:p>
            <a:r>
              <a:rPr lang="en-US" dirty="0"/>
              <a:t>Commit an offense</a:t>
            </a:r>
          </a:p>
          <a:p>
            <a:endParaRPr lang="en-US" dirty="0"/>
          </a:p>
          <a:p>
            <a:r>
              <a:rPr lang="en-US" dirty="0"/>
              <a:t>Offenses include concealing, removing, or transferring secured personal property with intent to defraud: Minn. Stat. § 609.62</a:t>
            </a:r>
          </a:p>
          <a:p>
            <a:r>
              <a:rPr lang="en-US" dirty="0">
                <a:hlinkClick r:id="rId2"/>
              </a:rPr>
              <a:t>https://www.revisor.mn.gov/statutes/cite/609.62</a:t>
            </a:r>
            <a:endParaRPr lang="en-US" dirty="0"/>
          </a:p>
          <a:p>
            <a:endParaRPr lang="en-US" dirty="0"/>
          </a:p>
          <a:p>
            <a:r>
              <a:rPr lang="en-US" dirty="0"/>
              <a:t>Cannot obstruct repossession once it is complete. Repossession is complete when the rear wheels of the car are lifted from the ground, even if on the possessor’s property. Thompson v. First State Bank of Fertile, 709 N.W.2d 307, 311 (Minn. App. 2006), review denied (Minn. Apr. 18, 2006).</a:t>
            </a:r>
          </a:p>
          <a:p>
            <a:endParaRPr lang="en-US" dirty="0"/>
          </a:p>
        </p:txBody>
      </p:sp>
    </p:spTree>
    <p:extLst>
      <p:ext uri="{BB962C8B-B14F-4D97-AF65-F5344CB8AC3E}">
        <p14:creationId xmlns:p14="http://schemas.microsoft.com/office/powerpoint/2010/main" val="5527881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Officer Can</a:t>
            </a:r>
          </a:p>
        </p:txBody>
      </p:sp>
      <p:sp>
        <p:nvSpPr>
          <p:cNvPr id="3" name="Content Placeholder 2"/>
          <p:cNvSpPr>
            <a:spLocks noGrp="1"/>
          </p:cNvSpPr>
          <p:nvPr>
            <p:ph sz="quarter" idx="1"/>
          </p:nvPr>
        </p:nvSpPr>
        <p:spPr/>
        <p:txBody>
          <a:bodyPr>
            <a:normAutofit/>
          </a:bodyPr>
          <a:lstStyle/>
          <a:p>
            <a:r>
              <a:rPr lang="en-US" dirty="0"/>
              <a:t>Explain repossesser and possessor rights</a:t>
            </a:r>
          </a:p>
          <a:p>
            <a:r>
              <a:rPr lang="en-US" dirty="0"/>
              <a:t>Explain risk of arrest for offenses</a:t>
            </a:r>
          </a:p>
          <a:p>
            <a:r>
              <a:rPr lang="en-US" dirty="0"/>
              <a:t>Cite and/or arrest offenders</a:t>
            </a:r>
          </a:p>
          <a:p>
            <a:endParaRPr lang="en-US" dirty="0"/>
          </a:p>
        </p:txBody>
      </p:sp>
    </p:spTree>
    <p:extLst>
      <p:ext uri="{BB962C8B-B14F-4D97-AF65-F5344CB8AC3E}">
        <p14:creationId xmlns:p14="http://schemas.microsoft.com/office/powerpoint/2010/main" val="495022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C939F-4A69-4437-972B-224C2C369AFC}"/>
              </a:ext>
            </a:extLst>
          </p:cNvPr>
          <p:cNvSpPr>
            <a:spLocks noGrp="1"/>
          </p:cNvSpPr>
          <p:nvPr>
            <p:ph type="title"/>
          </p:nvPr>
        </p:nvSpPr>
        <p:spPr/>
        <p:txBody>
          <a:bodyPr>
            <a:normAutofit/>
          </a:bodyPr>
          <a:lstStyle/>
          <a:p>
            <a:r>
              <a:rPr lang="en-US" dirty="0"/>
              <a:t>Officer Cannot</a:t>
            </a:r>
          </a:p>
        </p:txBody>
      </p:sp>
      <p:sp>
        <p:nvSpPr>
          <p:cNvPr id="3" name="Content Placeholder 2">
            <a:extLst>
              <a:ext uri="{FF2B5EF4-FFF2-40B4-BE49-F238E27FC236}">
                <a16:creationId xmlns:a16="http://schemas.microsoft.com/office/drawing/2014/main" id="{D8011EAF-B0B5-49C0-A58F-F16B25B5B328}"/>
              </a:ext>
            </a:extLst>
          </p:cNvPr>
          <p:cNvSpPr>
            <a:spLocks noGrp="1"/>
          </p:cNvSpPr>
          <p:nvPr>
            <p:ph sz="quarter" idx="1"/>
          </p:nvPr>
        </p:nvSpPr>
        <p:spPr/>
        <p:txBody>
          <a:bodyPr/>
          <a:lstStyle/>
          <a:p>
            <a:r>
              <a:rPr lang="en-US" dirty="0"/>
              <a:t>Assist the repossesser</a:t>
            </a:r>
          </a:p>
          <a:p>
            <a:r>
              <a:rPr lang="en-US" dirty="0"/>
              <a:t>Order the possessor to release the car to the repossesser before repossession is complete</a:t>
            </a:r>
          </a:p>
        </p:txBody>
      </p:sp>
    </p:spTree>
    <p:extLst>
      <p:ext uri="{BB962C8B-B14F-4D97-AF65-F5344CB8AC3E}">
        <p14:creationId xmlns:p14="http://schemas.microsoft.com/office/powerpoint/2010/main" val="3598590927"/>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1556</TotalTime>
  <Words>514</Words>
  <Application>Microsoft Office PowerPoint</Application>
  <PresentationFormat>On-screen Show (4:3)</PresentationFormat>
  <Paragraphs>67</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Times New Roman</vt:lpstr>
      <vt:lpstr>Wingdings</vt:lpstr>
      <vt:lpstr>Wingdings 2</vt:lpstr>
      <vt:lpstr>Civic</vt:lpstr>
      <vt:lpstr>Repossession in Minnesota</vt:lpstr>
      <vt:lpstr>Resources</vt:lpstr>
      <vt:lpstr>Repossession v. Replevin</vt:lpstr>
      <vt:lpstr>Repossesser Can</vt:lpstr>
      <vt:lpstr>Repossesser Cannot</vt:lpstr>
      <vt:lpstr>Possessor Can</vt:lpstr>
      <vt:lpstr>Possessor Cannot</vt:lpstr>
      <vt:lpstr>Officer Can</vt:lpstr>
      <vt:lpstr>Officer Cannot</vt:lpstr>
      <vt:lpstr>Questions</vt:lpstr>
    </vt:vector>
  </TitlesOfParts>
  <Company>Dorsey &amp; Whitney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McDonough, Lawrence</dc:creator>
  <cp:lastModifiedBy>Larry McDonough</cp:lastModifiedBy>
  <cp:revision>140</cp:revision>
  <dcterms:created xsi:type="dcterms:W3CDTF">2014-01-29T20:29:53Z</dcterms:created>
  <dcterms:modified xsi:type="dcterms:W3CDTF">2020-07-15T20:16:44Z</dcterms:modified>
</cp:coreProperties>
</file>