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0"/>
  </p:notesMasterIdLst>
  <p:sldIdLst>
    <p:sldId id="256" r:id="rId2"/>
    <p:sldId id="257" r:id="rId3"/>
    <p:sldId id="258" r:id="rId4"/>
    <p:sldId id="259" r:id="rId5"/>
    <p:sldId id="260" r:id="rId6"/>
    <p:sldId id="261" r:id="rId7"/>
    <p:sldId id="339" r:id="rId8"/>
    <p:sldId id="262" r:id="rId9"/>
    <p:sldId id="263" r:id="rId10"/>
    <p:sldId id="264" r:id="rId11"/>
    <p:sldId id="265" r:id="rId12"/>
    <p:sldId id="266" r:id="rId13"/>
    <p:sldId id="267" r:id="rId14"/>
    <p:sldId id="268" r:id="rId15"/>
    <p:sldId id="269" r:id="rId16"/>
    <p:sldId id="270" r:id="rId17"/>
    <p:sldId id="336" r:id="rId18"/>
    <p:sldId id="271" r:id="rId19"/>
    <p:sldId id="272" r:id="rId20"/>
    <p:sldId id="273" r:id="rId21"/>
    <p:sldId id="274" r:id="rId22"/>
    <p:sldId id="275" r:id="rId23"/>
    <p:sldId id="276" r:id="rId24"/>
    <p:sldId id="277" r:id="rId25"/>
    <p:sldId id="307" r:id="rId26"/>
    <p:sldId id="308" r:id="rId27"/>
    <p:sldId id="309" r:id="rId28"/>
    <p:sldId id="310" r:id="rId29"/>
    <p:sldId id="311" r:id="rId30"/>
    <p:sldId id="314" r:id="rId31"/>
    <p:sldId id="315" r:id="rId32"/>
    <p:sldId id="316" r:id="rId33"/>
    <p:sldId id="317" r:id="rId34"/>
    <p:sldId id="318" r:id="rId35"/>
    <p:sldId id="319" r:id="rId36"/>
    <p:sldId id="320" r:id="rId37"/>
    <p:sldId id="321" r:id="rId38"/>
    <p:sldId id="281" r:id="rId39"/>
    <p:sldId id="282" r:id="rId40"/>
    <p:sldId id="283"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297" r:id="rId55"/>
    <p:sldId id="298" r:id="rId56"/>
    <p:sldId id="299" r:id="rId57"/>
    <p:sldId id="337" r:id="rId58"/>
    <p:sldId id="300" r:id="rId59"/>
    <p:sldId id="301" r:id="rId60"/>
    <p:sldId id="302" r:id="rId61"/>
    <p:sldId id="303" r:id="rId62"/>
    <p:sldId id="304" r:id="rId63"/>
    <p:sldId id="305" r:id="rId64"/>
    <p:sldId id="306" r:id="rId65"/>
    <p:sldId id="323" r:id="rId66"/>
    <p:sldId id="324" r:id="rId67"/>
    <p:sldId id="338" r:id="rId68"/>
    <p:sldId id="325" r:id="rId69"/>
    <p:sldId id="326" r:id="rId70"/>
    <p:sldId id="327" r:id="rId71"/>
    <p:sldId id="328" r:id="rId72"/>
    <p:sldId id="329" r:id="rId73"/>
    <p:sldId id="330" r:id="rId74"/>
    <p:sldId id="331" r:id="rId75"/>
    <p:sldId id="332" r:id="rId76"/>
    <p:sldId id="333" r:id="rId77"/>
    <p:sldId id="334" r:id="rId78"/>
    <p:sldId id="335" r:id="rId7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7" roundtripDataSignature="AMtx7mgM7EJlDUoR8B1XD2wBtHpq4Om2k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chael Sterling" initials=""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customschemas.google.com/relationships/presentationmetadata" Target="metadata"/><Relationship Id="rId5" Type="http://schemas.openxmlformats.org/officeDocument/2006/relationships/slide" Target="slides/slide4.xml"/><Relationship Id="rId61" Type="http://schemas.openxmlformats.org/officeDocument/2006/relationships/slide" Target="slides/slide60.xml"/><Relationship Id="rId90" Type="http://schemas.openxmlformats.org/officeDocument/2006/relationships/viewProps" Target="view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8" Type="http://schemas.openxmlformats.org/officeDocument/2006/relationships/commentAuthors" Target="commentAuthors.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4" name="Google Shape;164;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5" name="Google Shape;165;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9" name="Google Shape;219;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5" name="Google Shape;225;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1" name="Google Shape;231;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37" name="Google Shape;237;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3" name="Google Shape;243;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b3f2f03acb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b3f2f03acb_0_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0" name="Google Shape;250;gb3f2f03acb_0_6: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16</a:t>
            </a:fld>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56" name="Google Shape;256;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2" name="Google Shape;262;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8" name="Google Shape;26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b3f2f03acb_0_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4" name="Google Shape;274;gb3f2f03acb_0_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75" name="Google Shape;275;gb3f2f03acb_0_1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21</a:t>
            </a:fld>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1" name="Google Shape;17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1" name="Google Shape;281;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7" name="Google Shape;287;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3" name="Google Shape;293;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73" name="Google Shape;473;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34197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79" name="Google Shape;479;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74731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3"/>
        <p:cNvGrpSpPr/>
        <p:nvPr/>
      </p:nvGrpSpPr>
      <p:grpSpPr>
        <a:xfrm>
          <a:off x="0" y="0"/>
          <a:ext cx="0" cy="0"/>
          <a:chOff x="0" y="0"/>
          <a:chExt cx="0" cy="0"/>
        </a:xfrm>
      </p:grpSpPr>
      <p:sp>
        <p:nvSpPr>
          <p:cNvPr id="484" name="Google Shape;484;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85" name="Google Shape;485;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1655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91" name="Google Shape;491;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650402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5"/>
        <p:cNvGrpSpPr/>
        <p:nvPr/>
      </p:nvGrpSpPr>
      <p:grpSpPr>
        <a:xfrm>
          <a:off x="0" y="0"/>
          <a:ext cx="0" cy="0"/>
          <a:chOff x="0" y="0"/>
          <a:chExt cx="0" cy="0"/>
        </a:xfrm>
      </p:grpSpPr>
      <p:sp>
        <p:nvSpPr>
          <p:cNvPr id="496" name="Google Shape;496;p5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97" name="Google Shape;497;p5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6856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3"/>
        <p:cNvGrpSpPr/>
        <p:nvPr/>
      </p:nvGrpSpPr>
      <p:grpSpPr>
        <a:xfrm>
          <a:off x="0" y="0"/>
          <a:ext cx="0" cy="0"/>
          <a:chOff x="0" y="0"/>
          <a:chExt cx="0" cy="0"/>
        </a:xfrm>
      </p:grpSpPr>
      <p:sp>
        <p:nvSpPr>
          <p:cNvPr id="514" name="Google Shape;514;p5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15" name="Google Shape;515;p5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706519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9"/>
        <p:cNvGrpSpPr/>
        <p:nvPr/>
      </p:nvGrpSpPr>
      <p:grpSpPr>
        <a:xfrm>
          <a:off x="0" y="0"/>
          <a:ext cx="0" cy="0"/>
          <a:chOff x="0" y="0"/>
          <a:chExt cx="0" cy="0"/>
        </a:xfrm>
      </p:grpSpPr>
      <p:sp>
        <p:nvSpPr>
          <p:cNvPr id="520" name="Google Shape;520;p5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21" name="Google Shape;521;p5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43203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7" name="Google Shape;17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6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27" name="Google Shape;527;p6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94168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Google Shape;532;p6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33" name="Google Shape;533;p6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4721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7"/>
        <p:cNvGrpSpPr/>
        <p:nvPr/>
      </p:nvGrpSpPr>
      <p:grpSpPr>
        <a:xfrm>
          <a:off x="0" y="0"/>
          <a:ext cx="0" cy="0"/>
          <a:chOff x="0" y="0"/>
          <a:chExt cx="0" cy="0"/>
        </a:xfrm>
      </p:grpSpPr>
      <p:sp>
        <p:nvSpPr>
          <p:cNvPr id="538" name="Google Shape;538;p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39" name="Google Shape;539;p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21652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6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45" name="Google Shape;545;p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336642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9"/>
        <p:cNvGrpSpPr/>
        <p:nvPr/>
      </p:nvGrpSpPr>
      <p:grpSpPr>
        <a:xfrm>
          <a:off x="0" y="0"/>
          <a:ext cx="0" cy="0"/>
          <a:chOff x="0" y="0"/>
          <a:chExt cx="0" cy="0"/>
        </a:xfrm>
      </p:grpSpPr>
      <p:sp>
        <p:nvSpPr>
          <p:cNvPr id="550" name="Google Shape;550;p6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51" name="Google Shape;551;p6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11071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5"/>
        <p:cNvGrpSpPr/>
        <p:nvPr/>
      </p:nvGrpSpPr>
      <p:grpSpPr>
        <a:xfrm>
          <a:off x="0" y="0"/>
          <a:ext cx="0" cy="0"/>
          <a:chOff x="0" y="0"/>
          <a:chExt cx="0" cy="0"/>
        </a:xfrm>
      </p:grpSpPr>
      <p:sp>
        <p:nvSpPr>
          <p:cNvPr id="556" name="Google Shape;556;p6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57" name="Google Shape;557;p6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384082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7" name="Google Shape;317;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295"/>
              <a:buFont typeface="Arial"/>
              <a:buNone/>
            </a:pPr>
            <a:r>
              <a:rPr lang="en-US" dirty="0">
                <a:latin typeface="Times New Roman"/>
                <a:ea typeface="Times New Roman"/>
                <a:cs typeface="Times New Roman"/>
                <a:sym typeface="Times New Roman"/>
              </a:rPr>
              <a:t>where the tenant seriously endangers the safety of others on the premises, including the common area and the curtilage of the premises, if the serious endangerment of others who are not residents is a material violation of the lease.</a:t>
            </a:r>
            <a:endParaRPr dirty="0"/>
          </a:p>
        </p:txBody>
      </p:sp>
      <p:sp>
        <p:nvSpPr>
          <p:cNvPr id="323" name="Google Shape;323;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29" name="Google Shape;329;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Google Shape;334;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35" name="Google Shape;335;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3" name="Google Shape;183;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9"/>
        <p:cNvGrpSpPr/>
        <p:nvPr/>
      </p:nvGrpSpPr>
      <p:grpSpPr>
        <a:xfrm>
          <a:off x="0" y="0"/>
          <a:ext cx="0" cy="0"/>
          <a:chOff x="0" y="0"/>
          <a:chExt cx="0" cy="0"/>
        </a:xfrm>
      </p:grpSpPr>
      <p:sp>
        <p:nvSpPr>
          <p:cNvPr id="340" name="Google Shape;340;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1" name="Google Shape;341;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7" name="Google Shape;347;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Google Shape;352;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3" name="Google Shape;353;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59" name="Google Shape;359;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5" name="Google Shape;365;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1" name="Google Shape;371;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7" name="Google Shape;377;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83" name="Google Shape;383;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89" name="Google Shape;389;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95" name="Google Shape;395;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9" name="Google Shape;18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1" name="Google Shape;401;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5"/>
        <p:cNvGrpSpPr/>
        <p:nvPr/>
      </p:nvGrpSpPr>
      <p:grpSpPr>
        <a:xfrm>
          <a:off x="0" y="0"/>
          <a:ext cx="0" cy="0"/>
          <a:chOff x="0" y="0"/>
          <a:chExt cx="0" cy="0"/>
        </a:xfrm>
      </p:grpSpPr>
      <p:sp>
        <p:nvSpPr>
          <p:cNvPr id="406" name="Google Shape;406;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7" name="Google Shape;407;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Google Shape;412;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13" name="Google Shape;413;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19" name="Google Shape;419;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25" name="Google Shape;425;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1" name="Google Shape;431;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7" name="Google Shape;437;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1"/>
        <p:cNvGrpSpPr/>
        <p:nvPr/>
      </p:nvGrpSpPr>
      <p:grpSpPr>
        <a:xfrm>
          <a:off x="0" y="0"/>
          <a:ext cx="0" cy="0"/>
          <a:chOff x="0" y="0"/>
          <a:chExt cx="0" cy="0"/>
        </a:xfrm>
      </p:grpSpPr>
      <p:sp>
        <p:nvSpPr>
          <p:cNvPr id="442" name="Google Shape;442;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43" name="Google Shape;443;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Google Shape;448;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49" name="Google Shape;449;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55" name="Google Shape;455;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5" name="Google Shape;19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9"/>
        <p:cNvGrpSpPr/>
        <p:nvPr/>
      </p:nvGrpSpPr>
      <p:grpSpPr>
        <a:xfrm>
          <a:off x="0" y="0"/>
          <a:ext cx="0" cy="0"/>
          <a:chOff x="0" y="0"/>
          <a:chExt cx="0" cy="0"/>
        </a:xfrm>
      </p:grpSpPr>
      <p:sp>
        <p:nvSpPr>
          <p:cNvPr id="460" name="Google Shape;460;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1" name="Google Shape;461;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67" name="Google Shape;467;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7"/>
        <p:cNvGrpSpPr/>
        <p:nvPr/>
      </p:nvGrpSpPr>
      <p:grpSpPr>
        <a:xfrm>
          <a:off x="0" y="0"/>
          <a:ext cx="0" cy="0"/>
          <a:chOff x="0" y="0"/>
          <a:chExt cx="0" cy="0"/>
        </a:xfrm>
      </p:grpSpPr>
      <p:sp>
        <p:nvSpPr>
          <p:cNvPr id="568" name="Google Shape;568;p6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69" name="Google Shape;569;p6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3"/>
        <p:cNvGrpSpPr/>
        <p:nvPr/>
      </p:nvGrpSpPr>
      <p:grpSpPr>
        <a:xfrm>
          <a:off x="0" y="0"/>
          <a:ext cx="0" cy="0"/>
          <a:chOff x="0" y="0"/>
          <a:chExt cx="0" cy="0"/>
        </a:xfrm>
      </p:grpSpPr>
      <p:sp>
        <p:nvSpPr>
          <p:cNvPr id="574" name="Google Shape;574;p6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75" name="Google Shape;575;p6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gb4856eddc5_0_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81" name="Google Shape;581;gb4856eddc5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5"/>
        <p:cNvGrpSpPr/>
        <p:nvPr/>
      </p:nvGrpSpPr>
      <p:grpSpPr>
        <a:xfrm>
          <a:off x="0" y="0"/>
          <a:ext cx="0" cy="0"/>
          <a:chOff x="0" y="0"/>
          <a:chExt cx="0" cy="0"/>
        </a:xfrm>
      </p:grpSpPr>
      <p:sp>
        <p:nvSpPr>
          <p:cNvPr id="586" name="Google Shape;586;p6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87" name="Google Shape;587;p6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1"/>
        <p:cNvGrpSpPr/>
        <p:nvPr/>
      </p:nvGrpSpPr>
      <p:grpSpPr>
        <a:xfrm>
          <a:off x="0" y="0"/>
          <a:ext cx="0" cy="0"/>
          <a:chOff x="0" y="0"/>
          <a:chExt cx="0" cy="0"/>
        </a:xfrm>
      </p:grpSpPr>
      <p:sp>
        <p:nvSpPr>
          <p:cNvPr id="592" name="Google Shape;592;p7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93" name="Google Shape;593;p7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p7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599" name="Google Shape;599;p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3"/>
        <p:cNvGrpSpPr/>
        <p:nvPr/>
      </p:nvGrpSpPr>
      <p:grpSpPr>
        <a:xfrm>
          <a:off x="0" y="0"/>
          <a:ext cx="0" cy="0"/>
          <a:chOff x="0" y="0"/>
          <a:chExt cx="0" cy="0"/>
        </a:xfrm>
      </p:grpSpPr>
      <p:sp>
        <p:nvSpPr>
          <p:cNvPr id="604" name="Google Shape;604;p7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05" name="Google Shape;605;p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9"/>
        <p:cNvGrpSpPr/>
        <p:nvPr/>
      </p:nvGrpSpPr>
      <p:grpSpPr>
        <a:xfrm>
          <a:off x="0" y="0"/>
          <a:ext cx="0" cy="0"/>
          <a:chOff x="0" y="0"/>
          <a:chExt cx="0" cy="0"/>
        </a:xfrm>
      </p:grpSpPr>
      <p:sp>
        <p:nvSpPr>
          <p:cNvPr id="610" name="Google Shape;610;p7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11" name="Google Shape;611;p7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1" name="Google Shape;201;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7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17" name="Google Shape;617;p7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p7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3" name="Google Shape;623;p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7"/>
        <p:cNvGrpSpPr/>
        <p:nvPr/>
      </p:nvGrpSpPr>
      <p:grpSpPr>
        <a:xfrm>
          <a:off x="0" y="0"/>
          <a:ext cx="0" cy="0"/>
          <a:chOff x="0" y="0"/>
          <a:chExt cx="0" cy="0"/>
        </a:xfrm>
      </p:grpSpPr>
      <p:sp>
        <p:nvSpPr>
          <p:cNvPr id="628" name="Google Shape;628;p7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29" name="Google Shape;629;p7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p7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35" name="Google Shape;635;p7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p7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641" name="Google Shape;641;p7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07" name="Google Shape;207;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13" name="Google Shape;21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lt2"/>
        </a:solidFill>
        <a:effectLst/>
      </p:bgPr>
    </p:bg>
    <p:spTree>
      <p:nvGrpSpPr>
        <p:cNvPr id="1" name="Shape 24"/>
        <p:cNvGrpSpPr/>
        <p:nvPr/>
      </p:nvGrpSpPr>
      <p:grpSpPr>
        <a:xfrm>
          <a:off x="0" y="0"/>
          <a:ext cx="0" cy="0"/>
          <a:chOff x="0" y="0"/>
          <a:chExt cx="0" cy="0"/>
        </a:xfrm>
      </p:grpSpPr>
      <p:sp>
        <p:nvSpPr>
          <p:cNvPr id="25" name="Google Shape;25;p8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6" name="Google Shape;26;p80"/>
          <p:cNvSpPr/>
          <p:nvPr/>
        </p:nvSpPr>
        <p:spPr>
          <a:xfrm>
            <a:off x="8991600" y="3048"/>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7" name="Google Shape;27;p8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8" name="Google Shape;28;p80"/>
          <p:cNvSpPr/>
          <p:nvPr/>
        </p:nvSpPr>
        <p:spPr>
          <a:xfrm>
            <a:off x="0" y="0"/>
            <a:ext cx="9144000" cy="2514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29" name="Google Shape;29;p8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0" name="Google Shape;30;p80"/>
          <p:cNvSpPr txBox="1">
            <a:spLocks noGrp="1"/>
          </p:cNvSpPr>
          <p:nvPr>
            <p:ph type="subTitle" idx="1"/>
          </p:nvPr>
        </p:nvSpPr>
        <p:spPr>
          <a:xfrm>
            <a:off x="1371600" y="2819400"/>
            <a:ext cx="6400800" cy="1752600"/>
          </a:xfrm>
          <a:prstGeom prst="rect">
            <a:avLst/>
          </a:prstGeom>
          <a:noFill/>
          <a:ln>
            <a:noFill/>
          </a:ln>
        </p:spPr>
        <p:txBody>
          <a:bodyPr spcFirstLastPara="1" wrap="square" lIns="91425" tIns="45700" rIns="91425" bIns="45700" anchor="t" anchorCtr="0">
            <a:normAutofit/>
          </a:bodyPr>
          <a:lstStyle>
            <a:lvl1pPr lvl="0" algn="ctr">
              <a:spcBef>
                <a:spcPts val="320"/>
              </a:spcBef>
              <a:spcAft>
                <a:spcPts val="0"/>
              </a:spcAft>
              <a:buSzPts val="1360"/>
              <a:buNone/>
              <a:defRPr sz="1600" b="1" cap="none">
                <a:solidFill>
                  <a:schemeClr val="dk2"/>
                </a:solidFill>
              </a:defRPr>
            </a:lvl1pPr>
            <a:lvl2pPr lvl="1" algn="ctr">
              <a:spcBef>
                <a:spcPts val="360"/>
              </a:spcBef>
              <a:spcAft>
                <a:spcPts val="0"/>
              </a:spcAft>
              <a:buSzPts val="1260"/>
              <a:buNone/>
              <a:defRPr/>
            </a:lvl2pPr>
            <a:lvl3pPr lvl="2" algn="ctr">
              <a:spcBef>
                <a:spcPts val="360"/>
              </a:spcBef>
              <a:spcAft>
                <a:spcPts val="0"/>
              </a:spcAft>
              <a:buSzPts val="1350"/>
              <a:buNone/>
              <a:defRPr/>
            </a:lvl3pPr>
            <a:lvl4pPr lvl="3" algn="ctr">
              <a:spcBef>
                <a:spcPts val="360"/>
              </a:spcBef>
              <a:spcAft>
                <a:spcPts val="0"/>
              </a:spcAft>
              <a:buSzPts val="1260"/>
              <a:buNone/>
              <a:defRPr/>
            </a:lvl4pPr>
            <a:lvl5pPr lvl="4" algn="ctr">
              <a:spcBef>
                <a:spcPts val="360"/>
              </a:spcBef>
              <a:spcAft>
                <a:spcPts val="0"/>
              </a:spcAft>
              <a:buSzPts val="1800"/>
              <a:buNone/>
              <a:defRPr/>
            </a:lvl5pPr>
            <a:lvl6pPr lvl="5" algn="ctr">
              <a:spcBef>
                <a:spcPts val="360"/>
              </a:spcBef>
              <a:spcAft>
                <a:spcPts val="0"/>
              </a:spcAft>
              <a:buSzPts val="1440"/>
              <a:buNone/>
              <a:defRPr/>
            </a:lvl6pPr>
            <a:lvl7pPr lvl="6" algn="ctr">
              <a:spcBef>
                <a:spcPts val="360"/>
              </a:spcBef>
              <a:spcAft>
                <a:spcPts val="0"/>
              </a:spcAft>
              <a:buSzPts val="1620"/>
              <a:buNone/>
              <a:defRPr/>
            </a:lvl7pPr>
            <a:lvl8pPr lvl="7" algn="ctr">
              <a:spcBef>
                <a:spcPts val="360"/>
              </a:spcBef>
              <a:spcAft>
                <a:spcPts val="0"/>
              </a:spcAft>
              <a:buSzPts val="1800"/>
              <a:buNone/>
              <a:defRPr/>
            </a:lvl8pPr>
            <a:lvl9pPr lvl="8" algn="ctr">
              <a:spcBef>
                <a:spcPts val="360"/>
              </a:spcBef>
              <a:spcAft>
                <a:spcPts val="0"/>
              </a:spcAft>
              <a:buSzPts val="1620"/>
              <a:buNone/>
              <a:defRPr/>
            </a:lvl9pPr>
          </a:lstStyle>
          <a:p>
            <a:endParaRPr/>
          </a:p>
        </p:txBody>
      </p:sp>
      <p:sp>
        <p:nvSpPr>
          <p:cNvPr id="31" name="Google Shape;31;p8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8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33" name="Google Shape;33;p80"/>
          <p:cNvCxnSpPr/>
          <p:nvPr/>
        </p:nvCxnSpPr>
        <p:spPr>
          <a:xfrm>
            <a:off x="155448" y="2420112"/>
            <a:ext cx="8833104" cy="0"/>
          </a:xfrm>
          <a:prstGeom prst="straightConnector1">
            <a:avLst/>
          </a:prstGeom>
          <a:noFill/>
          <a:ln w="11425" cap="flat" cmpd="sng">
            <a:solidFill>
              <a:srgbClr val="7A9798"/>
            </a:solidFill>
            <a:prstDash val="dash"/>
            <a:round/>
            <a:headEnd type="none" w="sm" len="sm"/>
            <a:tailEnd type="none" w="sm" len="sm"/>
          </a:ln>
        </p:spPr>
      </p:cxnSp>
      <p:sp>
        <p:nvSpPr>
          <p:cNvPr id="34" name="Google Shape;34;p80"/>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35" name="Google Shape;35;p80"/>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6" name="Google Shape;36;p80"/>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37" name="Google Shape;37;p80"/>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38" name="Google Shape;38;p80"/>
          <p:cNvSpPr txBox="1">
            <a:spLocks noGrp="1"/>
          </p:cNvSpPr>
          <p:nvPr>
            <p:ph type="ctrTitle"/>
          </p:nvPr>
        </p:nvSpPr>
        <p:spPr>
          <a:xfrm>
            <a:off x="685800" y="381000"/>
            <a:ext cx="7772400" cy="17526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accent1"/>
              </a:buClr>
              <a:buSzPts val="4200"/>
              <a:buFont typeface="Arial"/>
              <a:buNone/>
              <a:defRPr sz="42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bg>
      <p:bgPr>
        <a:solidFill>
          <a:schemeClr val="lt2"/>
        </a:solidFill>
        <a:effectLst/>
      </p:bgPr>
    </p:bg>
    <p:spTree>
      <p:nvGrpSpPr>
        <p:cNvPr id="1" name="Shape 141"/>
        <p:cNvGrpSpPr/>
        <p:nvPr/>
      </p:nvGrpSpPr>
      <p:grpSpPr>
        <a:xfrm>
          <a:off x="0" y="0"/>
          <a:ext cx="0" cy="0"/>
          <a:chOff x="0" y="0"/>
          <a:chExt cx="0" cy="0"/>
        </a:xfrm>
      </p:grpSpPr>
      <p:sp>
        <p:nvSpPr>
          <p:cNvPr id="142" name="Google Shape;142;p8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3" name="Google Shape;143;p89"/>
          <p:cNvSpPr txBox="1">
            <a:spLocks noGrp="1"/>
          </p:cNvSpPr>
          <p:nvPr>
            <p:ph type="body" idx="1"/>
          </p:nvPr>
        </p:nvSpPr>
        <p:spPr>
          <a:xfrm rot="5400000">
            <a:off x="2269236" y="-443484"/>
            <a:ext cx="4599432" cy="85344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44" name="Google Shape;144;p8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5" name="Google Shape;145;p8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6" name="Google Shape;146;p8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bg>
      <p:bgPr>
        <a:solidFill>
          <a:schemeClr val="lt2"/>
        </a:solidFill>
        <a:effectLst/>
      </p:bgPr>
    </p:bg>
    <p:spTree>
      <p:nvGrpSpPr>
        <p:cNvPr id="1" name="Shape 147"/>
        <p:cNvGrpSpPr/>
        <p:nvPr/>
      </p:nvGrpSpPr>
      <p:grpSpPr>
        <a:xfrm>
          <a:off x="0" y="0"/>
          <a:ext cx="0" cy="0"/>
          <a:chOff x="0" y="0"/>
          <a:chExt cx="0" cy="0"/>
        </a:xfrm>
      </p:grpSpPr>
      <p:sp>
        <p:nvSpPr>
          <p:cNvPr id="148" name="Google Shape;148;p90"/>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9" name="Google Shape;149;p90"/>
          <p:cNvSpPr/>
          <p:nvPr/>
        </p:nvSpPr>
        <p:spPr>
          <a:xfrm>
            <a:off x="7010400" y="0"/>
            <a:ext cx="21336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0" name="Google Shape;150;p90"/>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1" name="Google Shape;151;p90"/>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2" name="Google Shape;152;p90"/>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3" name="Google Shape;153;p90"/>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54" name="Google Shape;154;p90"/>
          <p:cNvCxnSpPr/>
          <p:nvPr/>
        </p:nvCxnSpPr>
        <p:spPr>
          <a:xfrm rot="5400000">
            <a:off x="4021836" y="3278124"/>
            <a:ext cx="6245352" cy="0"/>
          </a:xfrm>
          <a:prstGeom prst="straightConnector1">
            <a:avLst/>
          </a:prstGeom>
          <a:noFill/>
          <a:ln w="9525" cap="flat" cmpd="sng">
            <a:solidFill>
              <a:srgbClr val="7A9798"/>
            </a:solidFill>
            <a:prstDash val="dash"/>
            <a:round/>
            <a:headEnd type="none" w="sm" len="sm"/>
            <a:tailEnd type="none" w="sm" len="sm"/>
          </a:ln>
        </p:spPr>
      </p:cxnSp>
      <p:sp>
        <p:nvSpPr>
          <p:cNvPr id="155" name="Google Shape;155;p90"/>
          <p:cNvSpPr/>
          <p:nvPr/>
        </p:nvSpPr>
        <p:spPr>
          <a:xfrm>
            <a:off x="6839712" y="2925763"/>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6" name="Google Shape;156;p90"/>
          <p:cNvSpPr/>
          <p:nvPr/>
        </p:nvSpPr>
        <p:spPr>
          <a:xfrm>
            <a:off x="6934200" y="3020251"/>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57" name="Google Shape;157;p90"/>
          <p:cNvSpPr txBox="1">
            <a:spLocks noGrp="1"/>
          </p:cNvSpPr>
          <p:nvPr>
            <p:ph type="sldNum" idx="12"/>
          </p:nvPr>
        </p:nvSpPr>
        <p:spPr>
          <a:xfrm>
            <a:off x="6915912" y="3009901"/>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58" name="Google Shape;158;p90"/>
          <p:cNvSpPr txBox="1">
            <a:spLocks noGrp="1"/>
          </p:cNvSpPr>
          <p:nvPr>
            <p:ph type="body" idx="1"/>
          </p:nvPr>
        </p:nvSpPr>
        <p:spPr>
          <a:xfrm rot="5400000">
            <a:off x="670717" y="-61117"/>
            <a:ext cx="5821366" cy="6553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59" name="Google Shape;159;p90"/>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0" name="Google Shape;160;p90"/>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1" name="Google Shape;161;p90"/>
          <p:cNvSpPr txBox="1">
            <a:spLocks noGrp="1"/>
          </p:cNvSpPr>
          <p:nvPr>
            <p:ph type="title"/>
          </p:nvPr>
        </p:nvSpPr>
        <p:spPr>
          <a:xfrm rot="5400000">
            <a:off x="5189537" y="2506664"/>
            <a:ext cx="5851525" cy="14478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2"/>
        </a:solidFill>
        <a:effectLst/>
      </p:bgPr>
    </p:bg>
    <p:spTree>
      <p:nvGrpSpPr>
        <p:cNvPr id="1" name="Shape 39"/>
        <p:cNvGrpSpPr/>
        <p:nvPr/>
      </p:nvGrpSpPr>
      <p:grpSpPr>
        <a:xfrm>
          <a:off x="0" y="0"/>
          <a:ext cx="0" cy="0"/>
          <a:chOff x="0" y="0"/>
          <a:chExt cx="0" cy="0"/>
        </a:xfrm>
      </p:grpSpPr>
      <p:sp>
        <p:nvSpPr>
          <p:cNvPr id="40" name="Google Shape;40;p8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3300"/>
              <a:buFont typeface="Arial"/>
              <a:buNone/>
              <a:defRPr>
                <a:solidFill>
                  <a:srgbClr val="7A9798"/>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81"/>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2" name="Google Shape;42;p81"/>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3" name="Google Shape;43;p81"/>
          <p:cNvSpPr txBox="1">
            <a:spLocks noGrp="1"/>
          </p:cNvSpPr>
          <p:nvPr>
            <p:ph type="sldNum" idx="12"/>
          </p:nvPr>
        </p:nvSpPr>
        <p:spPr>
          <a:xfrm>
            <a:off x="4361688" y="1026372"/>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44" name="Google Shape;44;p8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lvl1pPr marL="457200" lvl="0" indent="-228600" algn="l">
              <a:spcBef>
                <a:spcPts val="540"/>
              </a:spcBef>
              <a:spcAft>
                <a:spcPts val="0"/>
              </a:spcAft>
              <a:buSzPts val="2295"/>
              <a:buNone/>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82"/>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7" name="Google Shape;47;p82"/>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8" name="Google Shape;48;p82"/>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49" name="Google Shape;49;p82"/>
          <p:cNvSpPr/>
          <p:nvPr/>
        </p:nvSpPr>
        <p:spPr>
          <a:xfrm>
            <a:off x="8991600" y="1905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0" name="Google Shape;50;p82"/>
          <p:cNvSpPr/>
          <p:nvPr/>
        </p:nvSpPr>
        <p:spPr>
          <a:xfrm>
            <a:off x="152400" y="2286000"/>
            <a:ext cx="8833104" cy="304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1" name="Google Shape;51;p82"/>
          <p:cNvSpPr/>
          <p:nvPr/>
        </p:nvSpPr>
        <p:spPr>
          <a:xfrm>
            <a:off x="155448" y="142352"/>
            <a:ext cx="8833104" cy="2139696"/>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2" name="Google Shape;52;p82"/>
          <p:cNvSpPr txBox="1">
            <a:spLocks noGrp="1"/>
          </p:cNvSpPr>
          <p:nvPr>
            <p:ph type="body" idx="1"/>
          </p:nvPr>
        </p:nvSpPr>
        <p:spPr>
          <a:xfrm>
            <a:off x="1368426" y="2743200"/>
            <a:ext cx="6480174" cy="1673225"/>
          </a:xfrm>
          <a:prstGeom prst="rect">
            <a:avLst/>
          </a:prstGeom>
          <a:noFill/>
          <a:ln>
            <a:noFill/>
          </a:ln>
        </p:spPr>
        <p:txBody>
          <a:bodyPr spcFirstLastPara="1" wrap="square" lIns="91425" tIns="45700" rIns="91425" bIns="45700" anchor="t" anchorCtr="0">
            <a:normAutofit/>
          </a:bodyPr>
          <a:lstStyle>
            <a:lvl1pPr marL="457200" lvl="0" indent="-228600" algn="ctr">
              <a:spcBef>
                <a:spcPts val="320"/>
              </a:spcBef>
              <a:spcAft>
                <a:spcPts val="0"/>
              </a:spcAft>
              <a:buSzPts val="1360"/>
              <a:buNone/>
              <a:defRPr sz="1600" b="1" cap="none">
                <a:solidFill>
                  <a:schemeClr val="dk2"/>
                </a:solidFill>
              </a:defRPr>
            </a:lvl1pPr>
            <a:lvl2pPr marL="914400" lvl="1" indent="-228600" algn="l">
              <a:spcBef>
                <a:spcPts val="360"/>
              </a:spcBef>
              <a:spcAft>
                <a:spcPts val="0"/>
              </a:spcAft>
              <a:buSzPts val="1260"/>
              <a:buNone/>
              <a:defRPr sz="1800">
                <a:solidFill>
                  <a:srgbClr val="888888"/>
                </a:solidFill>
              </a:defRPr>
            </a:lvl2pPr>
            <a:lvl3pPr marL="1371600" lvl="2" indent="-228600" algn="l">
              <a:spcBef>
                <a:spcPts val="320"/>
              </a:spcBef>
              <a:spcAft>
                <a:spcPts val="0"/>
              </a:spcAft>
              <a:buSzPts val="1200"/>
              <a:buNone/>
              <a:defRPr sz="1600">
                <a:solidFill>
                  <a:srgbClr val="888888"/>
                </a:solidFill>
              </a:defRPr>
            </a:lvl3pPr>
            <a:lvl4pPr marL="1828800" lvl="3" indent="-228600" algn="l">
              <a:spcBef>
                <a:spcPts val="280"/>
              </a:spcBef>
              <a:spcAft>
                <a:spcPts val="0"/>
              </a:spcAft>
              <a:buSzPts val="980"/>
              <a:buNone/>
              <a:defRPr sz="1400">
                <a:solidFill>
                  <a:srgbClr val="888888"/>
                </a:solidFill>
              </a:defRPr>
            </a:lvl4pPr>
            <a:lvl5pPr marL="2286000" lvl="4" indent="-228600" algn="l">
              <a:spcBef>
                <a:spcPts val="280"/>
              </a:spcBef>
              <a:spcAft>
                <a:spcPts val="0"/>
              </a:spcAft>
              <a:buSzPts val="1400"/>
              <a:buFont typeface="Times New Roman"/>
              <a:buNone/>
              <a:defRPr sz="1400">
                <a:solidFill>
                  <a:srgbClr val="888888"/>
                </a:solidFill>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53" name="Google Shape;53;p82"/>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4" name="Google Shape;54;p82"/>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55" name="Google Shape;55;p82"/>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82"/>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57" name="Google Shape;57;p82"/>
          <p:cNvCxnSpPr/>
          <p:nvPr/>
        </p:nvCxnSpPr>
        <p:spPr>
          <a:xfrm>
            <a:off x="152400" y="2438400"/>
            <a:ext cx="8833104" cy="0"/>
          </a:xfrm>
          <a:prstGeom prst="straightConnector1">
            <a:avLst/>
          </a:prstGeom>
          <a:noFill/>
          <a:ln w="11425" cap="flat" cmpd="sng">
            <a:solidFill>
              <a:srgbClr val="7A9798"/>
            </a:solidFill>
            <a:prstDash val="dash"/>
            <a:round/>
            <a:headEnd type="none" w="sm" len="sm"/>
            <a:tailEnd type="none" w="sm" len="sm"/>
          </a:ln>
        </p:spPr>
      </p:cxnSp>
      <p:sp>
        <p:nvSpPr>
          <p:cNvPr id="58" name="Google Shape;58;p82"/>
          <p:cNvSpPr/>
          <p:nvPr/>
        </p:nvSpPr>
        <p:spPr>
          <a:xfrm>
            <a:off x="4267200" y="2115312"/>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59" name="Google Shape;59;p82"/>
          <p:cNvSpPr/>
          <p:nvPr/>
        </p:nvSpPr>
        <p:spPr>
          <a:xfrm>
            <a:off x="4361688" y="2209800"/>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60" name="Google Shape;60;p82"/>
          <p:cNvSpPr txBox="1">
            <a:spLocks noGrp="1"/>
          </p:cNvSpPr>
          <p:nvPr>
            <p:ph type="sldNum" idx="12"/>
          </p:nvPr>
        </p:nvSpPr>
        <p:spPr>
          <a:xfrm>
            <a:off x="4343400" y="219945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61" name="Google Shape;61;p82"/>
          <p:cNvSpPr txBox="1">
            <a:spLocks noGrp="1"/>
          </p:cNvSpPr>
          <p:nvPr>
            <p:ph type="title"/>
          </p:nvPr>
        </p:nvSpPr>
        <p:spPr>
          <a:xfrm>
            <a:off x="722313" y="533400"/>
            <a:ext cx="7772400" cy="15240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FFFFFF"/>
              </a:buClr>
              <a:buSzPts val="4200"/>
              <a:buFont typeface="Arial"/>
              <a:buNone/>
              <a:defRPr sz="4200" b="0" cap="none">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lt2"/>
        </a:solidFill>
        <a:effectLst/>
      </p:bgPr>
    </p:bg>
    <p:spTree>
      <p:nvGrpSpPr>
        <p:cNvPr id="1" name="Shape 62"/>
        <p:cNvGrpSpPr/>
        <p:nvPr/>
      </p:nvGrpSpPr>
      <p:grpSpPr>
        <a:xfrm>
          <a:off x="0" y="0"/>
          <a:ext cx="0" cy="0"/>
          <a:chOff x="0" y="0"/>
          <a:chExt cx="0" cy="0"/>
        </a:xfrm>
      </p:grpSpPr>
      <p:sp>
        <p:nvSpPr>
          <p:cNvPr id="63" name="Google Shape;63;p8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83"/>
          <p:cNvSpPr txBox="1">
            <a:spLocks noGrp="1"/>
          </p:cNvSpPr>
          <p:nvPr>
            <p:ph type="dt" idx="10"/>
          </p:nvPr>
        </p:nvSpPr>
        <p:spPr>
          <a:xfrm>
            <a:off x="5791200" y="640994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5" name="Google Shape;65;p83"/>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6" name="Google Shape;66;p83"/>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cxnSp>
        <p:nvCxnSpPr>
          <p:cNvPr id="67" name="Google Shape;67;p83"/>
          <p:cNvCxnSpPr/>
          <p:nvPr/>
        </p:nvCxnSpPr>
        <p:spPr>
          <a:xfrm rot="10800000" flipH="1">
            <a:off x="4563080" y="1575652"/>
            <a:ext cx="8921" cy="4819557"/>
          </a:xfrm>
          <a:prstGeom prst="straightConnector1">
            <a:avLst/>
          </a:prstGeom>
          <a:noFill/>
          <a:ln w="9525" cap="flat" cmpd="sng">
            <a:solidFill>
              <a:schemeClr val="dk2"/>
            </a:solidFill>
            <a:prstDash val="dash"/>
            <a:round/>
            <a:headEnd type="none" w="sm" len="sm"/>
            <a:tailEnd type="none" w="sm" len="sm"/>
          </a:ln>
        </p:spPr>
      </p:cxnSp>
      <p:sp>
        <p:nvSpPr>
          <p:cNvPr id="68" name="Google Shape;68;p83"/>
          <p:cNvSpPr txBox="1">
            <a:spLocks noGrp="1"/>
          </p:cNvSpPr>
          <p:nvPr>
            <p:ph type="body" idx="1"/>
          </p:nvPr>
        </p:nvSpPr>
        <p:spPr>
          <a:xfrm>
            <a:off x="301752"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69" name="Google Shape;69;p83"/>
          <p:cNvSpPr txBox="1">
            <a:spLocks noGrp="1"/>
          </p:cNvSpPr>
          <p:nvPr>
            <p:ph type="body" idx="2"/>
          </p:nvPr>
        </p:nvSpPr>
        <p:spPr>
          <a:xfrm>
            <a:off x="4800600" y="1371600"/>
            <a:ext cx="4038600" cy="4681728"/>
          </a:xfrm>
          <a:prstGeom prst="rect">
            <a:avLst/>
          </a:prstGeom>
          <a:noFill/>
          <a:ln>
            <a:noFill/>
          </a:ln>
        </p:spPr>
        <p:txBody>
          <a:bodyPr spcFirstLastPara="1" wrap="square" lIns="91425" tIns="45700" rIns="91425" bIns="45700" anchor="t" anchorCtr="0">
            <a:normAutofit/>
          </a:bodyPr>
          <a:lstStyle>
            <a:lvl1pPr marL="457200" lvl="0" indent="-363537" algn="l">
              <a:spcBef>
                <a:spcPts val="500"/>
              </a:spcBef>
              <a:spcAft>
                <a:spcPts val="0"/>
              </a:spcAft>
              <a:buSzPts val="2125"/>
              <a:buChar char="⚫"/>
              <a:defRPr sz="2500"/>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solidFill>
          <a:schemeClr val="lt2"/>
        </a:solidFill>
        <a:effectLst/>
      </p:bgPr>
    </p:bg>
    <p:spTree>
      <p:nvGrpSpPr>
        <p:cNvPr id="1" name="Shape 70"/>
        <p:cNvGrpSpPr/>
        <p:nvPr/>
      </p:nvGrpSpPr>
      <p:grpSpPr>
        <a:xfrm>
          <a:off x="0" y="0"/>
          <a:ext cx="0" cy="0"/>
          <a:chOff x="0" y="0"/>
          <a:chExt cx="0" cy="0"/>
        </a:xfrm>
      </p:grpSpPr>
      <p:cxnSp>
        <p:nvCxnSpPr>
          <p:cNvPr id="71" name="Google Shape;71;p84"/>
          <p:cNvCxnSpPr/>
          <p:nvPr/>
        </p:nvCxnSpPr>
        <p:spPr>
          <a:xfrm rot="10800000">
            <a:off x="4572000" y="2200275"/>
            <a:ext cx="0" cy="4187952"/>
          </a:xfrm>
          <a:prstGeom prst="straightConnector1">
            <a:avLst/>
          </a:prstGeom>
          <a:noFill/>
          <a:ln w="9525" cap="flat" cmpd="sng">
            <a:solidFill>
              <a:schemeClr val="dk2"/>
            </a:solidFill>
            <a:prstDash val="dash"/>
            <a:round/>
            <a:headEnd type="none" w="sm" len="sm"/>
            <a:tailEnd type="none" w="sm" len="sm"/>
          </a:ln>
        </p:spPr>
      </p:cxnSp>
      <p:sp>
        <p:nvSpPr>
          <p:cNvPr id="72" name="Google Shape;72;p84"/>
          <p:cNvSpPr/>
          <p:nvPr/>
        </p:nvSpPr>
        <p:spPr>
          <a:xfrm>
            <a:off x="0" y="0"/>
            <a:ext cx="9144000" cy="14478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3" name="Google Shape;73;p84"/>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4" name="Google Shape;74;p84"/>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5" name="Google Shape;75;p84"/>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6" name="Google Shape;76;p84"/>
          <p:cNvSpPr/>
          <p:nvPr/>
        </p:nvSpPr>
        <p:spPr>
          <a:xfrm>
            <a:off x="152400" y="1371600"/>
            <a:ext cx="8833104" cy="914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77" name="Google Shape;77;p84"/>
          <p:cNvSpPr/>
          <p:nvPr/>
        </p:nvSpPr>
        <p:spPr>
          <a:xfrm>
            <a:off x="145923" y="6391656"/>
            <a:ext cx="8833104" cy="310896"/>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78" name="Google Shape;78;p84"/>
          <p:cNvSpPr txBox="1">
            <a:spLocks noGrp="1"/>
          </p:cNvSpPr>
          <p:nvPr>
            <p:ph type="body" idx="1"/>
          </p:nvPr>
        </p:nvSpPr>
        <p:spPr>
          <a:xfrm>
            <a:off x="301752" y="1524000"/>
            <a:ext cx="4040188" cy="732974"/>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rgbClr val="FFFFFF"/>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79" name="Google Shape;79;p84"/>
          <p:cNvSpPr txBox="1">
            <a:spLocks noGrp="1"/>
          </p:cNvSpPr>
          <p:nvPr>
            <p:ph type="body" idx="2"/>
          </p:nvPr>
        </p:nvSpPr>
        <p:spPr>
          <a:xfrm>
            <a:off x="4791330" y="1524000"/>
            <a:ext cx="4041775" cy="731520"/>
          </a:xfrm>
          <a:prstGeom prst="rect">
            <a:avLst/>
          </a:prstGeom>
          <a:noFill/>
          <a:ln>
            <a:noFill/>
          </a:ln>
          <a:effectLst>
            <a:outerShdw blurRad="50800" dist="25400" dir="5400000" rotWithShape="0">
              <a:srgbClr val="000000">
                <a:alpha val="34901"/>
              </a:srgbClr>
            </a:outerShdw>
          </a:effectLst>
        </p:spPr>
        <p:txBody>
          <a:bodyPr spcFirstLastPara="1" wrap="square" lIns="91425" tIns="45700" rIns="91425" bIns="45700" anchor="ctr" anchorCtr="0">
            <a:noAutofit/>
          </a:bodyPr>
          <a:lstStyle>
            <a:lvl1pPr marL="457200" lvl="0" indent="-228600" algn="l">
              <a:spcBef>
                <a:spcPts val="440"/>
              </a:spcBef>
              <a:spcAft>
                <a:spcPts val="0"/>
              </a:spcAft>
              <a:buSzPts val="1870"/>
              <a:buNone/>
              <a:defRPr sz="2200" b="1">
                <a:solidFill>
                  <a:schemeClr val="lt1"/>
                </a:solidFill>
                <a:latin typeface="Times New Roman"/>
                <a:ea typeface="Times New Roman"/>
                <a:cs typeface="Times New Roman"/>
                <a:sym typeface="Times New Roman"/>
              </a:defRPr>
            </a:lvl1pPr>
            <a:lvl2pPr marL="914400" lvl="1" indent="-228600" algn="l">
              <a:spcBef>
                <a:spcPts val="400"/>
              </a:spcBef>
              <a:spcAft>
                <a:spcPts val="0"/>
              </a:spcAft>
              <a:buSzPts val="1400"/>
              <a:buNone/>
              <a:defRPr sz="2000" b="1">
                <a:solidFill>
                  <a:schemeClr val="lt1"/>
                </a:solidFill>
                <a:latin typeface="Times New Roman"/>
                <a:ea typeface="Times New Roman"/>
                <a:cs typeface="Times New Roman"/>
                <a:sym typeface="Times New Roman"/>
              </a:defRPr>
            </a:lvl2pPr>
            <a:lvl3pPr marL="1371600" lvl="2" indent="-228600" algn="l">
              <a:spcBef>
                <a:spcPts val="360"/>
              </a:spcBef>
              <a:spcAft>
                <a:spcPts val="0"/>
              </a:spcAft>
              <a:buSzPts val="1350"/>
              <a:buNone/>
              <a:defRPr sz="1800" b="1">
                <a:solidFill>
                  <a:schemeClr val="lt1"/>
                </a:solidFill>
                <a:latin typeface="Times New Roman"/>
                <a:ea typeface="Times New Roman"/>
                <a:cs typeface="Times New Roman"/>
                <a:sym typeface="Times New Roman"/>
              </a:defRPr>
            </a:lvl3pPr>
            <a:lvl4pPr marL="1828800" lvl="3" indent="-228600" algn="l">
              <a:spcBef>
                <a:spcPts val="320"/>
              </a:spcBef>
              <a:spcAft>
                <a:spcPts val="0"/>
              </a:spcAft>
              <a:buSzPts val="1120"/>
              <a:buNone/>
              <a:defRPr sz="1600" b="1">
                <a:solidFill>
                  <a:schemeClr val="lt1"/>
                </a:solidFill>
                <a:latin typeface="Times New Roman"/>
                <a:ea typeface="Times New Roman"/>
                <a:cs typeface="Times New Roman"/>
                <a:sym typeface="Times New Roman"/>
              </a:defRPr>
            </a:lvl4pPr>
            <a:lvl5pPr marL="2286000" lvl="4" indent="-228600" algn="l">
              <a:spcBef>
                <a:spcPts val="320"/>
              </a:spcBef>
              <a:spcAft>
                <a:spcPts val="0"/>
              </a:spcAft>
              <a:buSzPts val="1600"/>
              <a:buFont typeface="Times New Roman"/>
              <a:buNone/>
              <a:defRPr sz="1600" b="1">
                <a:solidFill>
                  <a:schemeClr val="lt1"/>
                </a:solidFill>
                <a:latin typeface="Times New Roman"/>
                <a:ea typeface="Times New Roman"/>
                <a:cs typeface="Times New Roman"/>
                <a:sym typeface="Times New Roman"/>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0" name="Google Shape;80;p84"/>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1" name="Google Shape;81;p84"/>
          <p:cNvSpPr txBox="1">
            <a:spLocks noGrp="1"/>
          </p:cNvSpPr>
          <p:nvPr>
            <p:ph type="ftr" idx="11"/>
          </p:nvPr>
        </p:nvSpPr>
        <p:spPr>
          <a:xfrm>
            <a:off x="304800" y="6409944"/>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cxnSp>
        <p:nvCxnSpPr>
          <p:cNvPr id="82" name="Google Shape;82;p84"/>
          <p:cNvCxnSpPr/>
          <p:nvPr/>
        </p:nvCxnSpPr>
        <p:spPr>
          <a:xfrm>
            <a:off x="152400" y="1280160"/>
            <a:ext cx="8833104" cy="0"/>
          </a:xfrm>
          <a:prstGeom prst="straightConnector1">
            <a:avLst/>
          </a:prstGeom>
          <a:noFill/>
          <a:ln w="11425" cap="flat" cmpd="sng">
            <a:solidFill>
              <a:srgbClr val="7A9798"/>
            </a:solidFill>
            <a:prstDash val="dash"/>
            <a:round/>
            <a:headEnd type="none" w="sm" len="sm"/>
            <a:tailEnd type="none" w="sm" len="sm"/>
          </a:ln>
        </p:spPr>
      </p:cxnSp>
      <p:sp>
        <p:nvSpPr>
          <p:cNvPr id="83" name="Google Shape;83;p84"/>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84" name="Google Shape;84;p84"/>
          <p:cNvSpPr txBox="1">
            <a:spLocks noGrp="1"/>
          </p:cNvSpPr>
          <p:nvPr>
            <p:ph type="body" idx="3"/>
          </p:nvPr>
        </p:nvSpPr>
        <p:spPr>
          <a:xfrm>
            <a:off x="301752" y="2471383"/>
            <a:ext cx="4041648" cy="3818404"/>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5" name="Google Shape;85;p84"/>
          <p:cNvSpPr txBox="1">
            <a:spLocks noGrp="1"/>
          </p:cNvSpPr>
          <p:nvPr>
            <p:ph type="body" idx="4"/>
          </p:nvPr>
        </p:nvSpPr>
        <p:spPr>
          <a:xfrm>
            <a:off x="4800600" y="2471383"/>
            <a:ext cx="4038600" cy="3822192"/>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86" name="Google Shape;86;p84"/>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7" name="Google Shape;87;p84"/>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88" name="Google Shape;88;p84"/>
          <p:cNvSpPr txBox="1">
            <a:spLocks noGrp="1"/>
          </p:cNvSpPr>
          <p:nvPr>
            <p:ph type="sldNum" idx="12"/>
          </p:nvPr>
        </p:nvSpPr>
        <p:spPr>
          <a:xfrm>
            <a:off x="4343400" y="1042416"/>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89" name="Google Shape;89;p8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0"/>
        <p:cNvGrpSpPr/>
        <p:nvPr/>
      </p:nvGrpSpPr>
      <p:grpSpPr>
        <a:xfrm>
          <a:off x="0" y="0"/>
          <a:ext cx="0" cy="0"/>
          <a:chOff x="0" y="0"/>
          <a:chExt cx="0" cy="0"/>
        </a:xfrm>
      </p:grpSpPr>
      <p:sp>
        <p:nvSpPr>
          <p:cNvPr id="91" name="Google Shape;91;p8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rgbClr val="7A979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2" name="Google Shape;92;p85"/>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3" name="Google Shape;93;p85"/>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4" name="Google Shape;94;p85"/>
          <p:cNvSpPr txBox="1">
            <a:spLocks noGrp="1"/>
          </p:cNvSpPr>
          <p:nvPr>
            <p:ph type="sldNum" idx="12"/>
          </p:nvPr>
        </p:nvSpPr>
        <p:spPr>
          <a:xfrm>
            <a:off x="4343400" y="1036020"/>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5"/>
        <p:cNvGrpSpPr/>
        <p:nvPr/>
      </p:nvGrpSpPr>
      <p:grpSpPr>
        <a:xfrm>
          <a:off x="0" y="0"/>
          <a:ext cx="0" cy="0"/>
          <a:chOff x="0" y="0"/>
          <a:chExt cx="0" cy="0"/>
        </a:xfrm>
      </p:grpSpPr>
      <p:sp>
        <p:nvSpPr>
          <p:cNvPr id="96" name="Google Shape;96;p86"/>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7" name="Google Shape;97;p86"/>
          <p:cNvSpPr/>
          <p:nvPr/>
        </p:nvSpPr>
        <p:spPr>
          <a:xfrm>
            <a:off x="0" y="0"/>
            <a:ext cx="9144000" cy="155448"/>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8" name="Google Shape;98;p86"/>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99" name="Google Shape;99;p86"/>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0" name="Google Shape;100;p86"/>
          <p:cNvSpPr/>
          <p:nvPr/>
        </p:nvSpPr>
        <p:spPr>
          <a:xfrm>
            <a:off x="146304" y="6391656"/>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1" name="Google Shape;101;p86"/>
          <p:cNvSpPr/>
          <p:nvPr/>
        </p:nvSpPr>
        <p:spPr>
          <a:xfrm>
            <a:off x="152400" y="158496"/>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2" name="Google Shape;102;p86"/>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3" name="Google Shape;103;p86"/>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4" name="Google Shape;104;p86"/>
          <p:cNvSpPr txBox="1">
            <a:spLocks noGrp="1"/>
          </p:cNvSpPr>
          <p:nvPr>
            <p:ph type="sldNum" idx="12"/>
          </p:nvPr>
        </p:nvSpPr>
        <p:spPr>
          <a:xfrm>
            <a:off x="4267200" y="6324600"/>
            <a:ext cx="609600" cy="441324"/>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FFFFFF"/>
                </a:solidFill>
                <a:latin typeface="Times New Roman"/>
                <a:ea typeface="Times New Roman"/>
                <a:cs typeface="Times New Roman"/>
                <a:sym typeface="Times New Roman"/>
              </a:defRPr>
            </a:lvl1pPr>
            <a:lvl2pPr marL="0" lvl="1" indent="0" algn="ctr">
              <a:spcBef>
                <a:spcPts val="0"/>
              </a:spcBef>
              <a:buNone/>
              <a:defRPr sz="1600">
                <a:solidFill>
                  <a:srgbClr val="FFFFFF"/>
                </a:solidFill>
                <a:latin typeface="Times New Roman"/>
                <a:ea typeface="Times New Roman"/>
                <a:cs typeface="Times New Roman"/>
                <a:sym typeface="Times New Roman"/>
              </a:defRPr>
            </a:lvl2pPr>
            <a:lvl3pPr marL="0" lvl="2" indent="0" algn="ctr">
              <a:spcBef>
                <a:spcPts val="0"/>
              </a:spcBef>
              <a:buNone/>
              <a:defRPr sz="1600">
                <a:solidFill>
                  <a:srgbClr val="FFFFFF"/>
                </a:solidFill>
                <a:latin typeface="Times New Roman"/>
                <a:ea typeface="Times New Roman"/>
                <a:cs typeface="Times New Roman"/>
                <a:sym typeface="Times New Roman"/>
              </a:defRPr>
            </a:lvl3pPr>
            <a:lvl4pPr marL="0" lvl="3" indent="0" algn="ctr">
              <a:spcBef>
                <a:spcPts val="0"/>
              </a:spcBef>
              <a:buNone/>
              <a:defRPr sz="1600">
                <a:solidFill>
                  <a:srgbClr val="FFFFFF"/>
                </a:solidFill>
                <a:latin typeface="Times New Roman"/>
                <a:ea typeface="Times New Roman"/>
                <a:cs typeface="Times New Roman"/>
                <a:sym typeface="Times New Roman"/>
              </a:defRPr>
            </a:lvl4pPr>
            <a:lvl5pPr marL="0" lvl="4" indent="0" algn="ctr">
              <a:spcBef>
                <a:spcPts val="0"/>
              </a:spcBef>
              <a:buNone/>
              <a:defRPr sz="1600">
                <a:solidFill>
                  <a:srgbClr val="FFFFFF"/>
                </a:solidFill>
                <a:latin typeface="Times New Roman"/>
                <a:ea typeface="Times New Roman"/>
                <a:cs typeface="Times New Roman"/>
                <a:sym typeface="Times New Roman"/>
              </a:defRPr>
            </a:lvl5pPr>
            <a:lvl6pPr marL="0" lvl="5" indent="0" algn="ctr">
              <a:spcBef>
                <a:spcPts val="0"/>
              </a:spcBef>
              <a:buNone/>
              <a:defRPr sz="1600">
                <a:solidFill>
                  <a:srgbClr val="FFFFFF"/>
                </a:solidFill>
                <a:latin typeface="Times New Roman"/>
                <a:ea typeface="Times New Roman"/>
                <a:cs typeface="Times New Roman"/>
                <a:sym typeface="Times New Roman"/>
              </a:defRPr>
            </a:lvl6pPr>
            <a:lvl7pPr marL="0" lvl="6" indent="0" algn="ctr">
              <a:spcBef>
                <a:spcPts val="0"/>
              </a:spcBef>
              <a:buNone/>
              <a:defRPr sz="1600">
                <a:solidFill>
                  <a:srgbClr val="FFFFFF"/>
                </a:solidFill>
                <a:latin typeface="Times New Roman"/>
                <a:ea typeface="Times New Roman"/>
                <a:cs typeface="Times New Roman"/>
                <a:sym typeface="Times New Roman"/>
              </a:defRPr>
            </a:lvl7pPr>
            <a:lvl8pPr marL="0" lvl="7" indent="0" algn="ctr">
              <a:spcBef>
                <a:spcPts val="0"/>
              </a:spcBef>
              <a:buNone/>
              <a:defRPr sz="1600">
                <a:solidFill>
                  <a:srgbClr val="FFFFFF"/>
                </a:solidFill>
                <a:latin typeface="Times New Roman"/>
                <a:ea typeface="Times New Roman"/>
                <a:cs typeface="Times New Roman"/>
                <a:sym typeface="Times New Roman"/>
              </a:defRPr>
            </a:lvl8pPr>
            <a:lvl9pPr marL="0" lvl="8" indent="0" algn="ctr">
              <a:spcBef>
                <a:spcPts val="0"/>
              </a:spcBef>
              <a:buNone/>
              <a:defRPr sz="1600">
                <a:solidFill>
                  <a:srgbClr val="FFFFFF"/>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solidFill>
          <a:schemeClr val="lt1"/>
        </a:solidFill>
        <a:effectLst/>
      </p:bgPr>
    </p:bg>
    <p:spTree>
      <p:nvGrpSpPr>
        <p:cNvPr id="1" name="Shape 105"/>
        <p:cNvGrpSpPr/>
        <p:nvPr/>
      </p:nvGrpSpPr>
      <p:grpSpPr>
        <a:xfrm>
          <a:off x="0" y="0"/>
          <a:ext cx="0" cy="0"/>
          <a:chOff x="0" y="0"/>
          <a:chExt cx="0" cy="0"/>
        </a:xfrm>
      </p:grpSpPr>
      <p:sp>
        <p:nvSpPr>
          <p:cNvPr id="106" name="Google Shape;106;p87"/>
          <p:cNvSpPr/>
          <p:nvPr/>
        </p:nvSpPr>
        <p:spPr>
          <a:xfrm>
            <a:off x="152400" y="152400"/>
            <a:ext cx="8833104" cy="304800"/>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7" name="Google Shape;107;p87"/>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8" name="Google Shape;108;p87"/>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09" name="Google Shape;109;p87"/>
          <p:cNvSpPr/>
          <p:nvPr/>
        </p:nvSpPr>
        <p:spPr>
          <a:xfrm>
            <a:off x="0" y="0"/>
            <a:ext cx="9144000" cy="118872"/>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0" name="Google Shape;110;p87"/>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1" name="Google Shape;111;p87"/>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2" name="Google Shape;112;p87"/>
          <p:cNvSpPr txBox="1">
            <a:spLocks noGrp="1"/>
          </p:cNvSpPr>
          <p:nvPr>
            <p:ph type="title"/>
          </p:nvPr>
        </p:nvSpPr>
        <p:spPr>
          <a:xfrm>
            <a:off x="381000" y="914400"/>
            <a:ext cx="2362200" cy="99060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Clr>
                <a:srgbClr val="FFFFFF"/>
              </a:buClr>
              <a:buSzPts val="2200"/>
              <a:buFont typeface="Arial"/>
              <a:buNone/>
              <a:defRPr sz="22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3" name="Google Shape;113;p87"/>
          <p:cNvSpPr txBox="1">
            <a:spLocks noGrp="1"/>
          </p:cNvSpPr>
          <p:nvPr>
            <p:ph type="body" idx="1"/>
          </p:nvPr>
        </p:nvSpPr>
        <p:spPr>
          <a:xfrm>
            <a:off x="381000" y="1981200"/>
            <a:ext cx="2362200" cy="4144963"/>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None/>
              <a:defRPr sz="1600">
                <a:solidFill>
                  <a:srgbClr val="FFFFFF"/>
                </a:solidFill>
              </a:defRPr>
            </a:lvl1pPr>
            <a:lvl2pPr marL="914400" lvl="1" indent="-228600" algn="l">
              <a:spcBef>
                <a:spcPts val="1000"/>
              </a:spcBef>
              <a:spcAft>
                <a:spcPts val="0"/>
              </a:spcAft>
              <a:buSzPts val="840"/>
              <a:buNone/>
              <a:defRPr sz="1200"/>
            </a:lvl2pPr>
            <a:lvl3pPr marL="1371600" lvl="2" indent="-228600" algn="l">
              <a:spcBef>
                <a:spcPts val="200"/>
              </a:spcBef>
              <a:spcAft>
                <a:spcPts val="0"/>
              </a:spcAft>
              <a:buSzPts val="750"/>
              <a:buNone/>
              <a:defRPr sz="1000"/>
            </a:lvl3pPr>
            <a:lvl4pPr marL="1828800" lvl="3" indent="-228600" algn="l">
              <a:spcBef>
                <a:spcPts val="180"/>
              </a:spcBef>
              <a:spcAft>
                <a:spcPts val="0"/>
              </a:spcAft>
              <a:buSzPts val="630"/>
              <a:buNone/>
              <a:defRPr sz="900"/>
            </a:lvl4pPr>
            <a:lvl5pPr marL="2286000" lvl="4" indent="-228600" algn="l">
              <a:spcBef>
                <a:spcPts val="180"/>
              </a:spcBef>
              <a:spcAft>
                <a:spcPts val="0"/>
              </a:spcAft>
              <a:buSzPts val="900"/>
              <a:buFont typeface="Times New Roman"/>
              <a:buNone/>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4" name="Google Shape;114;p87"/>
          <p:cNvSpPr/>
          <p:nvPr/>
        </p:nvSpPr>
        <p:spPr>
          <a:xfrm>
            <a:off x="152400" y="152400"/>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15" name="Google Shape;115;p87"/>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16" name="Google Shape;116;p87"/>
          <p:cNvSpPr txBox="1">
            <a:spLocks noGrp="1"/>
          </p:cNvSpPr>
          <p:nvPr>
            <p:ph type="body" idx="2"/>
          </p:nvPr>
        </p:nvSpPr>
        <p:spPr>
          <a:xfrm>
            <a:off x="3124200" y="685800"/>
            <a:ext cx="5638800" cy="5410200"/>
          </a:xfrm>
          <a:prstGeom prst="rect">
            <a:avLst/>
          </a:prstGeom>
          <a:noFill/>
          <a:ln>
            <a:noFill/>
          </a:ln>
        </p:spPr>
        <p:txBody>
          <a:bodyPr spcFirstLastPara="1" wrap="square" lIns="91425" tIns="45700" rIns="91425" bIns="45700" anchor="t" anchorCtr="0">
            <a:normAutofit/>
          </a:bodyPr>
          <a:lstStyle>
            <a:lvl1pPr marL="457200" lvl="0" indent="-325755" algn="l">
              <a:spcBef>
                <a:spcPts val="360"/>
              </a:spcBef>
              <a:spcAft>
                <a:spcPts val="0"/>
              </a:spcAft>
              <a:buSzPts val="1530"/>
              <a:buChar char="⚫"/>
              <a:defRPr/>
            </a:lvl1pPr>
            <a:lvl2pPr marL="914400" lvl="1" indent="-308610" algn="l">
              <a:spcBef>
                <a:spcPts val="360"/>
              </a:spcBef>
              <a:spcAft>
                <a:spcPts val="0"/>
              </a:spcAft>
              <a:buSzPts val="1260"/>
              <a:buChar char="⚪"/>
              <a:defRPr/>
            </a:lvl2pPr>
            <a:lvl3pPr marL="1371600" lvl="2" indent="-314325" algn="l">
              <a:spcBef>
                <a:spcPts val="360"/>
              </a:spcBef>
              <a:spcAft>
                <a:spcPts val="0"/>
              </a:spcAft>
              <a:buSzPts val="1350"/>
              <a:buChar char="⯍"/>
              <a:defRPr/>
            </a:lvl3pPr>
            <a:lvl4pPr marL="1828800" lvl="3" indent="-308610" algn="l">
              <a:spcBef>
                <a:spcPts val="360"/>
              </a:spcBef>
              <a:spcAft>
                <a:spcPts val="0"/>
              </a:spcAft>
              <a:buSzPts val="1260"/>
              <a:buChar char="🞆"/>
              <a:defRPr/>
            </a:lvl4pPr>
            <a:lvl5pPr marL="2286000" lvl="4" indent="-342900" algn="l">
              <a:spcBef>
                <a:spcPts val="360"/>
              </a:spcBef>
              <a:spcAft>
                <a:spcPts val="0"/>
              </a:spcAft>
              <a:buSzPts val="1800"/>
              <a:buChar char="•"/>
              <a:defRPr/>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17" name="Google Shape;117;p87"/>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8" name="Google Shape;118;p87"/>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19" name="Google Shape;119;p87"/>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sz="1600">
                <a:solidFill>
                  <a:srgbClr val="7A9798"/>
                </a:solidFill>
                <a:latin typeface="Times New Roman"/>
                <a:ea typeface="Times New Roman"/>
                <a:cs typeface="Times New Roman"/>
                <a:sym typeface="Times New Roman"/>
              </a:defRPr>
            </a:lvl1pPr>
            <a:lvl2pPr marL="0" lvl="1" indent="0" algn="ctr">
              <a:spcBef>
                <a:spcPts val="0"/>
              </a:spcBef>
              <a:buNone/>
              <a:defRPr sz="1600">
                <a:solidFill>
                  <a:srgbClr val="7A9798"/>
                </a:solidFill>
                <a:latin typeface="Times New Roman"/>
                <a:ea typeface="Times New Roman"/>
                <a:cs typeface="Times New Roman"/>
                <a:sym typeface="Times New Roman"/>
              </a:defRPr>
            </a:lvl2pPr>
            <a:lvl3pPr marL="0" lvl="2" indent="0" algn="ctr">
              <a:spcBef>
                <a:spcPts val="0"/>
              </a:spcBef>
              <a:buNone/>
              <a:defRPr sz="1600">
                <a:solidFill>
                  <a:srgbClr val="7A9798"/>
                </a:solidFill>
                <a:latin typeface="Times New Roman"/>
                <a:ea typeface="Times New Roman"/>
                <a:cs typeface="Times New Roman"/>
                <a:sym typeface="Times New Roman"/>
              </a:defRPr>
            </a:lvl3pPr>
            <a:lvl4pPr marL="0" lvl="3" indent="0" algn="ctr">
              <a:spcBef>
                <a:spcPts val="0"/>
              </a:spcBef>
              <a:buNone/>
              <a:defRPr sz="1600">
                <a:solidFill>
                  <a:srgbClr val="7A9798"/>
                </a:solidFill>
                <a:latin typeface="Times New Roman"/>
                <a:ea typeface="Times New Roman"/>
                <a:cs typeface="Times New Roman"/>
                <a:sym typeface="Times New Roman"/>
              </a:defRPr>
            </a:lvl4pPr>
            <a:lvl5pPr marL="0" lvl="4" indent="0" algn="ctr">
              <a:spcBef>
                <a:spcPts val="0"/>
              </a:spcBef>
              <a:buNone/>
              <a:defRPr sz="1600">
                <a:solidFill>
                  <a:srgbClr val="7A9798"/>
                </a:solidFill>
                <a:latin typeface="Times New Roman"/>
                <a:ea typeface="Times New Roman"/>
                <a:cs typeface="Times New Roman"/>
                <a:sym typeface="Times New Roman"/>
              </a:defRPr>
            </a:lvl5pPr>
            <a:lvl6pPr marL="0" lvl="5" indent="0" algn="ctr">
              <a:spcBef>
                <a:spcPts val="0"/>
              </a:spcBef>
              <a:buNone/>
              <a:defRPr sz="1600">
                <a:solidFill>
                  <a:srgbClr val="7A9798"/>
                </a:solidFill>
                <a:latin typeface="Times New Roman"/>
                <a:ea typeface="Times New Roman"/>
                <a:cs typeface="Times New Roman"/>
                <a:sym typeface="Times New Roman"/>
              </a:defRPr>
            </a:lvl6pPr>
            <a:lvl7pPr marL="0" lvl="6" indent="0" algn="ctr">
              <a:spcBef>
                <a:spcPts val="0"/>
              </a:spcBef>
              <a:buNone/>
              <a:defRPr sz="1600">
                <a:solidFill>
                  <a:srgbClr val="7A9798"/>
                </a:solidFill>
                <a:latin typeface="Times New Roman"/>
                <a:ea typeface="Times New Roman"/>
                <a:cs typeface="Times New Roman"/>
                <a:sym typeface="Times New Roman"/>
              </a:defRPr>
            </a:lvl7pPr>
            <a:lvl8pPr marL="0" lvl="7" indent="0" algn="ctr">
              <a:spcBef>
                <a:spcPts val="0"/>
              </a:spcBef>
              <a:buNone/>
              <a:defRPr sz="1600">
                <a:solidFill>
                  <a:srgbClr val="7A9798"/>
                </a:solidFill>
                <a:latin typeface="Times New Roman"/>
                <a:ea typeface="Times New Roman"/>
                <a:cs typeface="Times New Roman"/>
                <a:sym typeface="Times New Roman"/>
              </a:defRPr>
            </a:lvl8pPr>
            <a:lvl9pPr marL="0" lvl="8" indent="0" algn="ctr">
              <a:spcBef>
                <a:spcPts val="0"/>
              </a:spcBef>
              <a:buNone/>
              <a:defRPr sz="1600">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120" name="Google Shape;120;p87"/>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1" name="Google Shape;121;p87"/>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22" name="Google Shape;122;p87"/>
          <p:cNvSpPr txBox="1">
            <a:spLocks noGrp="1"/>
          </p:cNvSpPr>
          <p:nvPr>
            <p:ph type="ftr" idx="11"/>
          </p:nvPr>
        </p:nvSpPr>
        <p:spPr>
          <a:xfrm>
            <a:off x="301752" y="6410848"/>
            <a:ext cx="3383280"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123"/>
        <p:cNvGrpSpPr/>
        <p:nvPr/>
      </p:nvGrpSpPr>
      <p:grpSpPr>
        <a:xfrm>
          <a:off x="0" y="0"/>
          <a:ext cx="0" cy="0"/>
          <a:chOff x="0" y="0"/>
          <a:chExt cx="0" cy="0"/>
        </a:xfrm>
      </p:grpSpPr>
      <p:cxnSp>
        <p:nvCxnSpPr>
          <p:cNvPr id="124" name="Google Shape;124;p88"/>
          <p:cNvCxnSpPr/>
          <p:nvPr/>
        </p:nvCxnSpPr>
        <p:spPr>
          <a:xfrm>
            <a:off x="152400" y="533400"/>
            <a:ext cx="8833104" cy="0"/>
          </a:xfrm>
          <a:prstGeom prst="straightConnector1">
            <a:avLst/>
          </a:prstGeom>
          <a:noFill/>
          <a:ln w="11425" cap="flat" cmpd="sng">
            <a:solidFill>
              <a:srgbClr val="7A9798"/>
            </a:solidFill>
            <a:prstDash val="dash"/>
            <a:round/>
            <a:headEnd type="none" w="sm" len="sm"/>
            <a:tailEnd type="none" w="sm" len="sm"/>
          </a:ln>
        </p:spPr>
      </p:cxnSp>
      <p:sp>
        <p:nvSpPr>
          <p:cNvPr id="125" name="Google Shape;125;p88"/>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6" name="Google Shape;126;p88"/>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7" name="Google Shape;127;p88"/>
          <p:cNvSpPr/>
          <p:nvPr/>
        </p:nvSpPr>
        <p:spPr>
          <a:xfrm>
            <a:off x="0" y="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8" name="Google Shape;128;p88"/>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9" name="Google Shape;129;p88"/>
          <p:cNvSpPr/>
          <p:nvPr/>
        </p:nvSpPr>
        <p:spPr>
          <a:xfrm>
            <a:off x="152400" y="152400"/>
            <a:ext cx="8833104" cy="301752"/>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0" name="Google Shape;130;p88"/>
          <p:cNvSpPr/>
          <p:nvPr/>
        </p:nvSpPr>
        <p:spPr>
          <a:xfrm>
            <a:off x="152400" y="609600"/>
            <a:ext cx="2743200" cy="58674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1" name="Google Shape;131;p88"/>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2" name="Google Shape;132;p88"/>
          <p:cNvSpPr/>
          <p:nvPr/>
        </p:nvSpPr>
        <p:spPr>
          <a:xfrm>
            <a:off x="1295400" y="228600"/>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3" name="Google Shape;133;p88"/>
          <p:cNvSpPr/>
          <p:nvPr/>
        </p:nvSpPr>
        <p:spPr>
          <a:xfrm>
            <a:off x="1389888" y="323088"/>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134" name="Google Shape;134;p88"/>
          <p:cNvSpPr txBox="1">
            <a:spLocks noGrp="1"/>
          </p:cNvSpPr>
          <p:nvPr>
            <p:ph type="sldNum" idx="12"/>
          </p:nvPr>
        </p:nvSpPr>
        <p:spPr>
          <a:xfrm>
            <a:off x="1371600" y="312738"/>
            <a:ext cx="457200" cy="441325"/>
          </a:xfrm>
          <a:prstGeom prst="rect">
            <a:avLst/>
          </a:prstGeom>
          <a:noFill/>
          <a:ln>
            <a:noFill/>
          </a:ln>
        </p:spPr>
        <p:txBody>
          <a:bodyPr spcFirstLastPara="1" wrap="square" lIns="45700" tIns="45700" rIns="45700" bIns="45700" anchor="ctr" anchorCtr="0">
            <a:norm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US"/>
              <a:t>‹#›</a:t>
            </a:fld>
            <a:endParaRPr dirty="0"/>
          </a:p>
        </p:txBody>
      </p:sp>
      <p:sp>
        <p:nvSpPr>
          <p:cNvPr id="135" name="Google Shape;135;p88"/>
          <p:cNvSpPr txBox="1">
            <a:spLocks noGrp="1"/>
          </p:cNvSpPr>
          <p:nvPr>
            <p:ph type="title"/>
          </p:nvPr>
        </p:nvSpPr>
        <p:spPr>
          <a:xfrm>
            <a:off x="3000375" y="5029200"/>
            <a:ext cx="5867400" cy="121920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Clr>
                <a:schemeClr val="dk2"/>
              </a:buClr>
              <a:buSzPts val="2400"/>
              <a:buFont typeface="Arial"/>
              <a:buNone/>
              <a:defRPr sz="2400" b="1">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88"/>
          <p:cNvSpPr>
            <a:spLocks noGrp="1"/>
          </p:cNvSpPr>
          <p:nvPr>
            <p:ph type="pic" idx="2"/>
          </p:nvPr>
        </p:nvSpPr>
        <p:spPr>
          <a:xfrm>
            <a:off x="3000375" y="609600"/>
            <a:ext cx="5867400" cy="42672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Noto Sans Symbols"/>
              <a:buNone/>
              <a:defRPr sz="3200" b="0" i="0" u="none" strike="noStrike" cap="none">
                <a:solidFill>
                  <a:schemeClr val="dk1"/>
                </a:solidFill>
                <a:latin typeface="Times New Roman"/>
                <a:ea typeface="Times New Roman"/>
                <a:cs typeface="Times New Roman"/>
                <a:sym typeface="Times New Roman"/>
              </a:defRPr>
            </a:lvl1pPr>
            <a:lvl2pPr marR="0" lvl="1"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R="0" lvl="2"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R="0" lvl="3"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R="0" lvl="4"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R="0" lvl="5"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R="0" lvl="6"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R="0" lvl="7"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R="0" lvl="8"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37" name="Google Shape;137;p88"/>
          <p:cNvSpPr txBox="1">
            <a:spLocks noGrp="1"/>
          </p:cNvSpPr>
          <p:nvPr>
            <p:ph type="body" idx="1"/>
          </p:nvPr>
        </p:nvSpPr>
        <p:spPr>
          <a:xfrm>
            <a:off x="381000" y="990600"/>
            <a:ext cx="2438400" cy="5257800"/>
          </a:xfrm>
          <a:prstGeom prst="rect">
            <a:avLst/>
          </a:prstGeom>
          <a:noFill/>
          <a:ln>
            <a:noFill/>
          </a:ln>
        </p:spPr>
        <p:txBody>
          <a:bodyPr spcFirstLastPara="1" wrap="square" lIns="91425" tIns="45700" rIns="91425" bIns="45700" anchor="t" anchorCtr="0">
            <a:normAutofit/>
          </a:bodyPr>
          <a:lstStyle>
            <a:lvl1pPr marL="457200" lvl="0" indent="-228600" algn="l">
              <a:spcBef>
                <a:spcPts val="320"/>
              </a:spcBef>
              <a:spcAft>
                <a:spcPts val="0"/>
              </a:spcAft>
              <a:buSzPts val="1360"/>
              <a:buFont typeface="Times New Roman"/>
              <a:buNone/>
              <a:defRPr sz="1600">
                <a:solidFill>
                  <a:srgbClr val="FFFFFF"/>
                </a:solidFill>
              </a:defRPr>
            </a:lvl1pPr>
            <a:lvl2pPr marL="914400" lvl="1" indent="-281940" algn="l">
              <a:spcBef>
                <a:spcPts val="1000"/>
              </a:spcBef>
              <a:spcAft>
                <a:spcPts val="0"/>
              </a:spcAft>
              <a:buSzPts val="840"/>
              <a:buChar char="⚪"/>
              <a:defRPr sz="1200"/>
            </a:lvl2pPr>
            <a:lvl3pPr marL="1371600" lvl="2" indent="-276225" algn="l">
              <a:spcBef>
                <a:spcPts val="200"/>
              </a:spcBef>
              <a:spcAft>
                <a:spcPts val="0"/>
              </a:spcAft>
              <a:buSzPts val="750"/>
              <a:buChar char="⯍"/>
              <a:defRPr sz="1000"/>
            </a:lvl3pPr>
            <a:lvl4pPr marL="1828800" lvl="3" indent="-268605" algn="l">
              <a:spcBef>
                <a:spcPts val="180"/>
              </a:spcBef>
              <a:spcAft>
                <a:spcPts val="0"/>
              </a:spcAft>
              <a:buSzPts val="630"/>
              <a:buChar char="🞆"/>
              <a:defRPr sz="900"/>
            </a:lvl4pPr>
            <a:lvl5pPr marL="2286000" lvl="4" indent="-285750" algn="l">
              <a:spcBef>
                <a:spcPts val="180"/>
              </a:spcBef>
              <a:spcAft>
                <a:spcPts val="0"/>
              </a:spcAft>
              <a:buSzPts val="900"/>
              <a:buFont typeface="Times New Roman"/>
              <a:buChar char="•"/>
              <a:defRPr sz="900"/>
            </a:lvl5pPr>
            <a:lvl6pPr marL="2743200" lvl="5" indent="-320039" algn="l">
              <a:spcBef>
                <a:spcPts val="360"/>
              </a:spcBef>
              <a:spcAft>
                <a:spcPts val="0"/>
              </a:spcAft>
              <a:buSzPts val="1440"/>
              <a:buChar char="⚫"/>
              <a:defRPr/>
            </a:lvl6pPr>
            <a:lvl7pPr marL="3200400" lvl="6" indent="-331470" algn="l">
              <a:spcBef>
                <a:spcPts val="360"/>
              </a:spcBef>
              <a:spcAft>
                <a:spcPts val="0"/>
              </a:spcAft>
              <a:buSzPts val="1620"/>
              <a:buChar char="•"/>
              <a:defRPr/>
            </a:lvl7pPr>
            <a:lvl8pPr marL="3657600" lvl="7" indent="-342900" algn="l">
              <a:spcBef>
                <a:spcPts val="360"/>
              </a:spcBef>
              <a:spcAft>
                <a:spcPts val="0"/>
              </a:spcAft>
              <a:buSzPts val="1800"/>
              <a:buChar char="•"/>
              <a:defRPr/>
            </a:lvl8pPr>
            <a:lvl9pPr marL="4114800" lvl="8" indent="-331470" algn="l">
              <a:spcBef>
                <a:spcPts val="360"/>
              </a:spcBef>
              <a:spcAft>
                <a:spcPts val="0"/>
              </a:spcAft>
              <a:buSzPts val="1620"/>
              <a:buChar char="•"/>
              <a:defRPr/>
            </a:lvl9pPr>
          </a:lstStyle>
          <a:p>
            <a:endParaRPr/>
          </a:p>
        </p:txBody>
      </p:sp>
      <p:sp>
        <p:nvSpPr>
          <p:cNvPr id="138" name="Google Shape;138;p88"/>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9" name="Google Shape;139;p88"/>
          <p:cNvSpPr txBox="1">
            <a:spLocks noGrp="1"/>
          </p:cNvSpPr>
          <p:nvPr>
            <p:ph type="dt" idx="10"/>
          </p:nvPr>
        </p:nvSpPr>
        <p:spPr>
          <a:xfrm>
            <a:off x="5788152" y="6404984"/>
            <a:ext cx="3044952" cy="365760"/>
          </a:xfrm>
          <a:prstGeom prst="rect">
            <a:avLst/>
          </a:prstGeom>
          <a:noFill/>
          <a:ln>
            <a:noFill/>
          </a:ln>
        </p:spPr>
        <p:txBody>
          <a:bodyPr spcFirstLastPara="1" wrap="square" lIns="91425" tIns="45700" rIns="91425" bIns="45700" anchor="t"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40" name="Google Shape;140;p88"/>
          <p:cNvSpPr txBox="1">
            <a:spLocks noGrp="1"/>
          </p:cNvSpPr>
          <p:nvPr>
            <p:ph type="ftr" idx="11"/>
          </p:nvPr>
        </p:nvSpPr>
        <p:spPr>
          <a:xfrm>
            <a:off x="301752" y="6410848"/>
            <a:ext cx="3584448" cy="36576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79"/>
          <p:cNvSpPr/>
          <p:nvPr/>
        </p:nvSpPr>
        <p:spPr>
          <a:xfrm>
            <a:off x="0" y="6705600"/>
            <a:ext cx="9144000" cy="1524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1" name="Google Shape;11;p79"/>
          <p:cNvSpPr/>
          <p:nvPr/>
        </p:nvSpPr>
        <p:spPr>
          <a:xfrm>
            <a:off x="0" y="0"/>
            <a:ext cx="9144000" cy="1393371"/>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2" name="Google Shape;12;p79"/>
          <p:cNvSpPr/>
          <p:nvPr/>
        </p:nvSpPr>
        <p:spPr>
          <a:xfrm>
            <a:off x="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3" name="Google Shape;13;p79"/>
          <p:cNvSpPr/>
          <p:nvPr/>
        </p:nvSpPr>
        <p:spPr>
          <a:xfrm>
            <a:off x="8991600" y="0"/>
            <a:ext cx="152400" cy="6858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4" name="Google Shape;14;p79"/>
          <p:cNvSpPr/>
          <p:nvPr/>
        </p:nvSpPr>
        <p:spPr>
          <a:xfrm>
            <a:off x="149352" y="6388385"/>
            <a:ext cx="8833104" cy="309563"/>
          </a:xfrm>
          <a:prstGeom prst="rect">
            <a:avLst/>
          </a:prstGeom>
          <a:solidFill>
            <a:schemeClr val="accent3"/>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sp>
        <p:nvSpPr>
          <p:cNvPr id="15" name="Google Shape;15;p79"/>
          <p:cNvSpPr txBox="1">
            <a:spLocks noGrp="1"/>
          </p:cNvSpPr>
          <p:nvPr>
            <p:ph type="dt" idx="10"/>
          </p:nvPr>
        </p:nvSpPr>
        <p:spPr>
          <a:xfrm>
            <a:off x="5791200" y="6404984"/>
            <a:ext cx="3044952" cy="36576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4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6" name="Google Shape;16;p79"/>
          <p:cNvSpPr txBox="1">
            <a:spLocks noGrp="1"/>
          </p:cNvSpPr>
          <p:nvPr>
            <p:ph type="ftr" idx="11"/>
          </p:nvPr>
        </p:nvSpPr>
        <p:spPr>
          <a:xfrm>
            <a:off x="304800" y="6410848"/>
            <a:ext cx="3581400" cy="36576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a:solidFill>
                  <a:srgbClr val="FFFFFF"/>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17" name="Google Shape;17;p79"/>
          <p:cNvSpPr/>
          <p:nvPr/>
        </p:nvSpPr>
        <p:spPr>
          <a:xfrm>
            <a:off x="152400" y="155448"/>
            <a:ext cx="8833104" cy="6547104"/>
          </a:xfrm>
          <a:prstGeom prst="rect">
            <a:avLst/>
          </a:prstGeom>
          <a:noFill/>
          <a:ln w="9525" cap="flat" cmpd="sng">
            <a:solidFill>
              <a:srgbClr val="7A9798"/>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chemeClr val="dk1"/>
              </a:solidFill>
              <a:latin typeface="Times New Roman"/>
              <a:ea typeface="Times New Roman"/>
              <a:cs typeface="Times New Roman"/>
              <a:sym typeface="Times New Roman"/>
            </a:endParaRPr>
          </a:p>
        </p:txBody>
      </p:sp>
      <p:cxnSp>
        <p:nvCxnSpPr>
          <p:cNvPr id="18" name="Google Shape;18;p79"/>
          <p:cNvCxnSpPr/>
          <p:nvPr/>
        </p:nvCxnSpPr>
        <p:spPr>
          <a:xfrm>
            <a:off x="152400" y="1276743"/>
            <a:ext cx="8833104" cy="0"/>
          </a:xfrm>
          <a:prstGeom prst="straightConnector1">
            <a:avLst/>
          </a:prstGeom>
          <a:noFill/>
          <a:ln w="9525" cap="flat" cmpd="sng">
            <a:solidFill>
              <a:srgbClr val="7A9798"/>
            </a:solidFill>
            <a:prstDash val="dash"/>
            <a:round/>
            <a:headEnd type="none" w="sm" len="sm"/>
            <a:tailEnd type="none" w="sm" len="sm"/>
          </a:ln>
        </p:spPr>
      </p:cxnSp>
      <p:sp>
        <p:nvSpPr>
          <p:cNvPr id="19" name="Google Shape;19;p79"/>
          <p:cNvSpPr/>
          <p:nvPr/>
        </p:nvSpPr>
        <p:spPr>
          <a:xfrm>
            <a:off x="4267200" y="956036"/>
            <a:ext cx="609600" cy="609600"/>
          </a:xfrm>
          <a:prstGeom prst="ellipse">
            <a:avLst/>
          </a:pr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0" name="Google Shape;20;p79"/>
          <p:cNvSpPr/>
          <p:nvPr/>
        </p:nvSpPr>
        <p:spPr>
          <a:xfrm>
            <a:off x="4361688" y="1050524"/>
            <a:ext cx="420624" cy="420624"/>
          </a:xfrm>
          <a:prstGeom prst="ellipse">
            <a:avLst/>
          </a:prstGeom>
          <a:solidFill>
            <a:srgbClr val="FFFFFF"/>
          </a:solidFill>
          <a:ln w="50800" cap="rnd" cmpd="dbl">
            <a:solidFill>
              <a:srgbClr val="7A9798"/>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Times New Roman"/>
              <a:ea typeface="Times New Roman"/>
              <a:cs typeface="Times New Roman"/>
              <a:sym typeface="Times New Roman"/>
            </a:endParaRPr>
          </a:p>
        </p:txBody>
      </p:sp>
      <p:sp>
        <p:nvSpPr>
          <p:cNvPr id="21" name="Google Shape;21;p79"/>
          <p:cNvSpPr txBox="1">
            <a:spLocks noGrp="1"/>
          </p:cNvSpPr>
          <p:nvPr>
            <p:ph type="sldNum" idx="12"/>
          </p:nvPr>
        </p:nvSpPr>
        <p:spPr>
          <a:xfrm>
            <a:off x="4343400" y="1040174"/>
            <a:ext cx="457200" cy="441325"/>
          </a:xfrm>
          <a:prstGeom prst="rect">
            <a:avLst/>
          </a:prstGeom>
          <a:noFill/>
          <a:ln>
            <a:noFill/>
          </a:ln>
        </p:spPr>
        <p:txBody>
          <a:bodyPr spcFirstLastPara="1" wrap="square" lIns="45700" tIns="45700" rIns="45700" bIns="45700" anchor="ctr" anchorCtr="0">
            <a:normAutofit/>
          </a:bodyPr>
          <a:lstStyle>
            <a:lvl1pPr marL="0" marR="0" lvl="0" indent="0" algn="ctr" rtl="0">
              <a:spcBef>
                <a:spcPts val="0"/>
              </a:spcBef>
              <a:buNone/>
              <a:defRPr sz="1600" b="0" u="none">
                <a:solidFill>
                  <a:srgbClr val="7A9798"/>
                </a:solidFill>
                <a:latin typeface="Times New Roman"/>
                <a:ea typeface="Times New Roman"/>
                <a:cs typeface="Times New Roman"/>
                <a:sym typeface="Times New Roman"/>
              </a:defRPr>
            </a:lvl1pPr>
            <a:lvl2pPr marL="0" marR="0" lvl="1" indent="0" algn="ctr" rtl="0">
              <a:spcBef>
                <a:spcPts val="0"/>
              </a:spcBef>
              <a:buNone/>
              <a:defRPr sz="1600" b="0" u="none">
                <a:solidFill>
                  <a:srgbClr val="7A9798"/>
                </a:solidFill>
                <a:latin typeface="Times New Roman"/>
                <a:ea typeface="Times New Roman"/>
                <a:cs typeface="Times New Roman"/>
                <a:sym typeface="Times New Roman"/>
              </a:defRPr>
            </a:lvl2pPr>
            <a:lvl3pPr marL="0" marR="0" lvl="2" indent="0" algn="ctr" rtl="0">
              <a:spcBef>
                <a:spcPts val="0"/>
              </a:spcBef>
              <a:buNone/>
              <a:defRPr sz="1600" b="0" u="none">
                <a:solidFill>
                  <a:srgbClr val="7A9798"/>
                </a:solidFill>
                <a:latin typeface="Times New Roman"/>
                <a:ea typeface="Times New Roman"/>
                <a:cs typeface="Times New Roman"/>
                <a:sym typeface="Times New Roman"/>
              </a:defRPr>
            </a:lvl3pPr>
            <a:lvl4pPr marL="0" marR="0" lvl="3" indent="0" algn="ctr" rtl="0">
              <a:spcBef>
                <a:spcPts val="0"/>
              </a:spcBef>
              <a:buNone/>
              <a:defRPr sz="1600" b="0" u="none">
                <a:solidFill>
                  <a:srgbClr val="7A9798"/>
                </a:solidFill>
                <a:latin typeface="Times New Roman"/>
                <a:ea typeface="Times New Roman"/>
                <a:cs typeface="Times New Roman"/>
                <a:sym typeface="Times New Roman"/>
              </a:defRPr>
            </a:lvl4pPr>
            <a:lvl5pPr marL="0" marR="0" lvl="4" indent="0" algn="ctr" rtl="0">
              <a:spcBef>
                <a:spcPts val="0"/>
              </a:spcBef>
              <a:buNone/>
              <a:defRPr sz="1600" b="0" u="none">
                <a:solidFill>
                  <a:srgbClr val="7A9798"/>
                </a:solidFill>
                <a:latin typeface="Times New Roman"/>
                <a:ea typeface="Times New Roman"/>
                <a:cs typeface="Times New Roman"/>
                <a:sym typeface="Times New Roman"/>
              </a:defRPr>
            </a:lvl5pPr>
            <a:lvl6pPr marL="0" marR="0" lvl="5" indent="0" algn="ctr" rtl="0">
              <a:spcBef>
                <a:spcPts val="0"/>
              </a:spcBef>
              <a:buNone/>
              <a:defRPr sz="1600" b="0" u="none">
                <a:solidFill>
                  <a:srgbClr val="7A9798"/>
                </a:solidFill>
                <a:latin typeface="Times New Roman"/>
                <a:ea typeface="Times New Roman"/>
                <a:cs typeface="Times New Roman"/>
                <a:sym typeface="Times New Roman"/>
              </a:defRPr>
            </a:lvl6pPr>
            <a:lvl7pPr marL="0" marR="0" lvl="6" indent="0" algn="ctr" rtl="0">
              <a:spcBef>
                <a:spcPts val="0"/>
              </a:spcBef>
              <a:buNone/>
              <a:defRPr sz="1600" b="0" u="none">
                <a:solidFill>
                  <a:srgbClr val="7A9798"/>
                </a:solidFill>
                <a:latin typeface="Times New Roman"/>
                <a:ea typeface="Times New Roman"/>
                <a:cs typeface="Times New Roman"/>
                <a:sym typeface="Times New Roman"/>
              </a:defRPr>
            </a:lvl7pPr>
            <a:lvl8pPr marL="0" marR="0" lvl="7" indent="0" algn="ctr" rtl="0">
              <a:spcBef>
                <a:spcPts val="0"/>
              </a:spcBef>
              <a:buNone/>
              <a:defRPr sz="1600" b="0" u="none">
                <a:solidFill>
                  <a:srgbClr val="7A9798"/>
                </a:solidFill>
                <a:latin typeface="Times New Roman"/>
                <a:ea typeface="Times New Roman"/>
                <a:cs typeface="Times New Roman"/>
                <a:sym typeface="Times New Roman"/>
              </a:defRPr>
            </a:lvl8pPr>
            <a:lvl9pPr marL="0" marR="0" lvl="8" indent="0" algn="ctr" rtl="0">
              <a:spcBef>
                <a:spcPts val="0"/>
              </a:spcBef>
              <a:buNone/>
              <a:defRPr sz="1600" b="0" u="none">
                <a:solidFill>
                  <a:srgbClr val="7A9798"/>
                </a:solidFill>
                <a:latin typeface="Times New Roman"/>
                <a:ea typeface="Times New Roman"/>
                <a:cs typeface="Times New Roman"/>
                <a:sym typeface="Times New Roman"/>
              </a:defRPr>
            </a:lvl9pPr>
          </a:lstStyle>
          <a:p>
            <a:pPr marL="0" lvl="0" indent="0" algn="ctr" rtl="0">
              <a:spcBef>
                <a:spcPts val="0"/>
              </a:spcBef>
              <a:spcAft>
                <a:spcPts val="0"/>
              </a:spcAft>
              <a:buNone/>
            </a:pPr>
            <a:fld id="{00000000-1234-1234-1234-123412341234}" type="slidenum">
              <a:rPr lang="en-US"/>
              <a:t>‹#›</a:t>
            </a:fld>
            <a:endParaRPr dirty="0"/>
          </a:p>
        </p:txBody>
      </p:sp>
      <p:sp>
        <p:nvSpPr>
          <p:cNvPr id="22" name="Google Shape;22;p7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lvl1pPr marR="0" lvl="0" algn="ctr" rtl="0">
              <a:spcBef>
                <a:spcPts val="0"/>
              </a:spcBef>
              <a:spcAft>
                <a:spcPts val="0"/>
              </a:spcAft>
              <a:buClr>
                <a:srgbClr val="7A9798"/>
              </a:buClr>
              <a:buSzPts val="3300"/>
              <a:buFont typeface="Arial"/>
              <a:buNone/>
              <a:defRPr sz="3300" b="0" i="0" u="none" strike="noStrike" cap="none">
                <a:solidFill>
                  <a:srgbClr val="7A9798"/>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79"/>
          <p:cNvSpPr txBox="1">
            <a:spLocks noGrp="1"/>
          </p:cNvSpPr>
          <p:nvPr>
            <p:ph type="body" idx="1"/>
          </p:nvPr>
        </p:nvSpPr>
        <p:spPr>
          <a:xfrm>
            <a:off x="301752" y="1524000"/>
            <a:ext cx="8534400" cy="4599432"/>
          </a:xfrm>
          <a:prstGeom prst="rect">
            <a:avLst/>
          </a:prstGeom>
          <a:noFill/>
          <a:ln>
            <a:noFill/>
          </a:ln>
        </p:spPr>
        <p:txBody>
          <a:bodyPr spcFirstLastPara="1" wrap="square" lIns="91425" tIns="45700" rIns="91425" bIns="45700" anchor="t" anchorCtr="0">
            <a:normAutofit/>
          </a:bodyPr>
          <a:lstStyle>
            <a:lvl1pPr marL="457200" marR="0" lvl="0" indent="-374332" algn="l" rtl="0">
              <a:spcBef>
                <a:spcPts val="540"/>
              </a:spcBef>
              <a:spcAft>
                <a:spcPts val="0"/>
              </a:spcAft>
              <a:buClr>
                <a:schemeClr val="accent1"/>
              </a:buClr>
              <a:buSzPts val="2295"/>
              <a:buFont typeface="Noto Sans Symbols"/>
              <a:buChar char="⚫"/>
              <a:defRPr sz="2700" b="0" i="0" u="none" strike="noStrike" cap="none">
                <a:solidFill>
                  <a:schemeClr val="dk1"/>
                </a:solidFill>
                <a:latin typeface="Times New Roman"/>
                <a:ea typeface="Times New Roman"/>
                <a:cs typeface="Times New Roman"/>
                <a:sym typeface="Times New Roman"/>
              </a:defRPr>
            </a:lvl1pPr>
            <a:lvl2pPr marL="914400" marR="0" lvl="1" indent="-326390" algn="l" rtl="0">
              <a:spcBef>
                <a:spcPts val="440"/>
              </a:spcBef>
              <a:spcAft>
                <a:spcPts val="0"/>
              </a:spcAft>
              <a:buClr>
                <a:schemeClr val="accent2"/>
              </a:buClr>
              <a:buSzPts val="1540"/>
              <a:buFont typeface="Noto Sans Symbols"/>
              <a:buChar char="⚪"/>
              <a:defRPr sz="2200" b="0" i="0" u="none" strike="noStrike" cap="none">
                <a:solidFill>
                  <a:schemeClr val="dk2"/>
                </a:solidFill>
                <a:latin typeface="Times New Roman"/>
                <a:ea typeface="Times New Roman"/>
                <a:cs typeface="Times New Roman"/>
                <a:sym typeface="Times New Roman"/>
              </a:defRPr>
            </a:lvl2pPr>
            <a:lvl3pPr marL="1371600" marR="0" lvl="2" indent="-323850" algn="l" rtl="0">
              <a:spcBef>
                <a:spcPts val="400"/>
              </a:spcBef>
              <a:spcAft>
                <a:spcPts val="0"/>
              </a:spcAft>
              <a:buClr>
                <a:schemeClr val="accent3"/>
              </a:buClr>
              <a:buSzPts val="1500"/>
              <a:buFont typeface="Noto Sans Symbols"/>
              <a:buChar char="⯍"/>
              <a:defRPr sz="20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400"/>
              </a:spcBef>
              <a:spcAft>
                <a:spcPts val="0"/>
              </a:spcAft>
              <a:buClr>
                <a:schemeClr val="accent4"/>
              </a:buClr>
              <a:buSzPts val="1400"/>
              <a:buFont typeface="Noto Sans Symbols"/>
              <a:buChar char="🞆"/>
              <a:defRPr sz="2000" b="0" i="0" u="none" strike="noStrike" cap="none">
                <a:solidFill>
                  <a:schemeClr val="dk2"/>
                </a:solidFill>
                <a:latin typeface="Times New Roman"/>
                <a:ea typeface="Times New Roman"/>
                <a:cs typeface="Times New Roman"/>
                <a:sym typeface="Times New Roman"/>
              </a:defRPr>
            </a:lvl4pPr>
            <a:lvl5pPr marL="2286000" marR="0" lvl="4" indent="-342900" algn="l" rtl="0">
              <a:spcBef>
                <a:spcPts val="360"/>
              </a:spcBef>
              <a:spcAft>
                <a:spcPts val="0"/>
              </a:spcAft>
              <a:buClr>
                <a:schemeClr val="accent5"/>
              </a:buClr>
              <a:buSzPts val="1800"/>
              <a:buFont typeface="Times New Roman"/>
              <a:buChar char="•"/>
              <a:defRPr sz="1800" b="0" i="0" u="none" strike="noStrike" cap="none">
                <a:solidFill>
                  <a:schemeClr val="dk1"/>
                </a:solidFill>
                <a:latin typeface="Times New Roman"/>
                <a:ea typeface="Times New Roman"/>
                <a:cs typeface="Times New Roman"/>
                <a:sym typeface="Times New Roman"/>
              </a:defRPr>
            </a:lvl5pPr>
            <a:lvl6pPr marL="2743200" marR="0" lvl="5" indent="-320039" algn="l" rtl="0">
              <a:spcBef>
                <a:spcPts val="360"/>
              </a:spcBef>
              <a:spcAft>
                <a:spcPts val="0"/>
              </a:spcAft>
              <a:buClr>
                <a:schemeClr val="accent6"/>
              </a:buClr>
              <a:buSzPts val="1440"/>
              <a:buFont typeface="Noto Sans Symbols"/>
              <a:buChar char="⚫"/>
              <a:defRPr sz="1800" b="0" i="0" u="none" strike="noStrike" cap="none">
                <a:solidFill>
                  <a:schemeClr val="dk1"/>
                </a:solidFill>
                <a:latin typeface="Times New Roman"/>
                <a:ea typeface="Times New Roman"/>
                <a:cs typeface="Times New Roman"/>
                <a:sym typeface="Times New Roman"/>
              </a:defRPr>
            </a:lvl6pPr>
            <a:lvl7pPr marL="3200400" marR="0" lvl="6" indent="-320039" algn="l" rtl="0">
              <a:spcBef>
                <a:spcPts val="320"/>
              </a:spcBef>
              <a:spcAft>
                <a:spcPts val="0"/>
              </a:spcAft>
              <a:buClr>
                <a:srgbClr val="B75640"/>
              </a:buClr>
              <a:buSzPts val="144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rgbClr val="7A6B62"/>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08609" algn="l" rtl="0">
              <a:spcBef>
                <a:spcPts val="280"/>
              </a:spcBef>
              <a:spcAft>
                <a:spcPts val="0"/>
              </a:spcAft>
              <a:buClr>
                <a:srgbClr val="B29D00"/>
              </a:buClr>
              <a:buSzPts val="1260"/>
              <a:buFont typeface="Times New Roman"/>
              <a:buChar char="•"/>
              <a:defRPr sz="1400" b="0" i="0" u="none" strike="noStrike" cap="none">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mncourts.gov/mncourtsgov/media/CourtForms/HOU101.pdf?ext=.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overtylaw.homestead.com/ResidentialEvictionDefenseandTenantClaimsinMinnesota.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overtylaw.homestead.com/ResidentialEvictionDefenseandTenantClaimsinMinnesota.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homelinemn.org/staff/rachael-sterling/" TargetMode="External"/><Relationship Id="rId5" Type="http://schemas.openxmlformats.org/officeDocument/2006/relationships/hyperlink" Target="mailto:rachaels@homelinemn.org" TargetMode="External"/><Relationship Id="rId4" Type="http://schemas.openxmlformats.org/officeDocument/2006/relationships/hyperlink" Target="http://povertylaw.homestead.com/Biolarrymcdonough.html"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povertylaw.homestead.com/ResidentialEvictionDefenseandTenantClaimsinMinnesota.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n.gov/deed/data/current-econ-highlights/state-national-employment.js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deptofnumbers.com/unemployment/minnesot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n.gov/deed/data/data-tools/unemployment-insurance-statistics/"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s://mn.gov/deed/data/data-tools/lau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2.census.gov/programs-surveys/demo/tables/hhp/2021/wk22/housing1b_week22.xls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mhponline.org/images/stories/images/research/SOTS-2019/2019FullSOTSFinal-small.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2.census.gov/programs-surveys/demo/tables/hhp/2021/wk22/housing2b_week22.xlsx"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www2.census.gov/programs-surveys/demo/tables/hhp/2021/wk22/housing3b_week22.xls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2.census.gov/programs-surveys/demo/tables/hhp/2021/wk22/housing2b_week22.xls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2.census.gov/programs-surveys/demo/tables/hhp/2021/wk22/housing3b_week22.xls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ssrn.com/abstract=3739576"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2.census.gov/programs-surveys/popest/tables/2010-2019/state/totals/nst-est2019-01.xls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www.census.gov/data/tables/time-series/demo/popest/2010s-state-total.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drive.google.com/file/d/1x8qezy_mXiaw7eKsU_D9zQnQYY0YMfgP/view"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rive.google.com/file/d/1x8qezy_mXiaw7eKsU_D9zQnQYY0YMfgP/view"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www.nytimes.com/interactive/2020/us/coronavirus-us-cases.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health.state.mn.us/diseases/coronavirus/situation.html"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n.gov/governor/assets/EO%2020-79%20Final%20Signed%20and%20Filed%20%28002%29_tcm1055-440501.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overtylaw.homestead.com/HousingLawinMinnesota.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lawhelpmn.org/" TargetMode="External"/><Relationship Id="rId5" Type="http://schemas.openxmlformats.org/officeDocument/2006/relationships/hyperlink" Target="http://http/www.projusticemn.org/" TargetMode="External"/><Relationship Id="rId4" Type="http://schemas.openxmlformats.org/officeDocument/2006/relationships/hyperlink" Target="https://homelinemn.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povertylaw.homestead.com/files/Reading/PED/Heights_Apartments_LLC_and_Walnut_Trails_LLLP_v_Walz_No_20CV2051_Order_D_Minn_Dec_31_2020_Judge_Brasel_Appendix_PED21.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library.nclc.org/sec-4024-temporary-moratorium-eviction-filings"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library.nclc.org/major-consumer-protections-announced-response-covid-19#content-1"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federalregister.gov/documents/2020/09/04/2020-19654/temporary-halt-in-residential-evictions-to-prevent-the-further-spread-of-covid-19"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4" Type="http://schemas.openxmlformats.org/officeDocument/2006/relationships/hyperlink" Target="https://www.cdc.gov/media/releases/2021/s0121-eviction-moratorium.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revisor.mn.gov/statutes/cite/504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nlihc.org/sites/default/files/Overview-of-National-Eviction-Moratorium.pdf" TargetMode="External"/><Relationship Id="rId3" Type="http://schemas.openxmlformats.org/officeDocument/2006/relationships/hyperlink" Target="https://www.cdc.gov/coronavirus/2019-ncov/covid-eviction-declaration.html" TargetMode="External"/><Relationship Id="rId7" Type="http://schemas.openxmlformats.org/officeDocument/2006/relationships/hyperlink" Target="https://nlihc.org/coronavirus-and-housing-homelessness/national-eviction-moratorium"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hyperlink" Target="https://www.nhlp.org/wp-content/uploads/CDC-FAQ-for-Renters.pdf" TargetMode="External"/><Relationship Id="rId5" Type="http://schemas.openxmlformats.org/officeDocument/2006/relationships/hyperlink" Target="https://www.nhlp.org/campaign/protecting-renter-and-homeowner-rights-during-our-national-health-crisis-2/" TargetMode="External"/><Relationship Id="rId4" Type="http://schemas.openxmlformats.org/officeDocument/2006/relationships/hyperlink" Target="https://www.cdc.gov/coronavirus/2019-ncov/downloads/eviction-moratoria-order-faqs.pdf"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library.nclc.org/sec-4022-foreclosure-moratorium-and-consumer-right-request-forbearance"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 Id="rId6" Type="http://schemas.openxmlformats.org/officeDocument/2006/relationships/hyperlink" Target="https://www.fhfa.gov/Media/PublicAffairs/Pages/FHFA-Extends-Foreclosure-and-REO-Eviction-Moratoriums-12022020.aspx" TargetMode="External"/><Relationship Id="rId5" Type="http://schemas.openxmlformats.org/officeDocument/2006/relationships/hyperlink" Target="https://www.hudexchange.info/news/fha-suspends-foreclosures-and-evictions-amid-the-covid-19-national-emergency/" TargetMode="External"/><Relationship Id="rId4" Type="http://schemas.openxmlformats.org/officeDocument/2006/relationships/hyperlink" Target="https://library.nclc.org/major-consumer-protections-announced-response-covid-19#content-1"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www.mncourts.gov/Emergency.aspx"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s://www.revisor.mn.gov/laws/2020/0/Session+Law/Chapter/74/"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leg.mn.gov/archive/execorders/20-79.pdf" TargetMode="External"/><Relationship Id="rId2" Type="http://schemas.openxmlformats.org/officeDocument/2006/relationships/notesSlide" Target="../notesSlides/notesSlide54.xml"/><Relationship Id="rId1" Type="http://schemas.openxmlformats.org/officeDocument/2006/relationships/slideLayout" Target="../slideLayouts/slideLayout2.xml"/><Relationship Id="rId5" Type="http://schemas.openxmlformats.org/officeDocument/2006/relationships/hyperlink" Target="http://povertylaw.homestead.com/files/Reading/PED/Newcastle_Lake_LLC_No_2020005609CC20_Fla_Cir_Ct_11th_Cir_MiamiDade_County_Oct_21_2020_Judge_Murray_Appendix_PED4.pdf" TargetMode="External"/><Relationship Id="rId4" Type="http://schemas.openxmlformats.org/officeDocument/2006/relationships/hyperlink" Target="http://povertylaw.homestead.com/files/Reading/PED/Letter_from_Evan_Romanoff_Assistant_Minnesota_Attorney_General_Nov_18_2020_Appendix_PED22.pdf"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hyperlink" Target="http://povertylaw.homestead.com/files/Reading/PED/Yimer_No_27CVHC201408_Minn_Dist_Ct_4th_Dist_Sep_10_2020_Referee_Sedillos_Appendix_PED1.pdf" TargetMode="External"/><Relationship Id="rId1" Type="http://schemas.openxmlformats.org/officeDocument/2006/relationships/slideLayout" Target="../slideLayouts/slideLayout2.xml"/><Relationship Id="rId5" Type="http://schemas.openxmlformats.org/officeDocument/2006/relationships/hyperlink" Target="http://povertylaw.homestead.com/files/Reading/PED/Kluge_No_31CV202602_Minn_Dist_Ct_9th_Dist_Nov_19_2020_Judge_McBroom_Appendix_PED15.pdf" TargetMode="External"/><Relationship Id="rId4" Type="http://schemas.openxmlformats.org/officeDocument/2006/relationships/hyperlink" Target="http://povertylaw.homestead.com/files/Reading/PED/Dunnigan_No_19WSCV20864_Minn_Dist_Ct_1st_Dist_Dec_4_2020_Judge_Perzel_Appendix_PED5a.pdf"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povertylaw.homestead.com/files/Reading/PED/BBS_LLC_No_27CVHC201412_Minn_Dist_Ct_4th_Dist_Dec_2_2020_Referee_Sedillos_Appendix_PED6.pdf"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 Id="rId5" Type="http://schemas.openxmlformats.org/officeDocument/2006/relationships/hyperlink" Target="http://povertylaw.homestead.com/files/Reading/PED/Sela_Group_LLC_27CVHC201360_Minn_Dist_Ct_4th_Dist_July_14_2020_Referee_Sedillos_Appendix_PED10.pdf" TargetMode="External"/><Relationship Id="rId4" Type="http://schemas.openxmlformats.org/officeDocument/2006/relationships/hyperlink" Target="http://povertylaw.homestead.com/files/Reading/PED/Aysta_Properties_Inc_69VICV20419_Minn_Dist_Ct_6th_Dist_Nov_13_2020_Appendix_PED8.pdf"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povertylaw.homestead.com/files/Reading/PED/Dunnigan_No_19WSCV20864_Minn_Dist_Ct_1st_Dist_Sep_22_2020_Judge_Lutz_Appendix_PED5.pdf"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 Id="rId4" Type="http://schemas.openxmlformats.org/officeDocument/2006/relationships/hyperlink" Target="http://povertylaw.homestead.com/files/Reading/PED/Munger_Terrace_LLLP_69DUCV201348_Minn_Dist_Ct_6th_Dist_Sep_29_2020_Judge_Neo_Appendix_PED12.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5" Type="http://schemas.openxmlformats.org/officeDocument/2006/relationships/hyperlink" Target="http://povertylaw.homestead.com/files/Reading/PED/Raintree_Associates_LLP_No_69VICV20413_Minn_Dist_Ct_6th_Dist_Dec_1_2020_Judge_Anderson_Appendix_PED7.pdf" TargetMode="External"/><Relationship Id="rId4" Type="http://schemas.openxmlformats.org/officeDocument/2006/relationships/hyperlink" Target="http://povertylaw.homestead.com/files/Reading/PED/Benolken_No_62HGCV20624_Minn_Dist_Ct_2nd_Dist_Nov_30_2020_Judge_Nelson_Appendix_PED3.pdf" TargetMode="External"/></Relationships>
</file>

<file path=ppt/slides/_rels/slide61.xml.rels><?xml version="1.0" encoding="UTF-8" standalone="yes"?>
<Relationships xmlns="http://schemas.openxmlformats.org/package/2006/relationships"><Relationship Id="rId3" Type="http://schemas.openxmlformats.org/officeDocument/2006/relationships/hyperlink" Target="http://povertylaw.homestead.com/files/Reading/PED/Olson_Property_Investments_A20-1073_Minn_Ct_App_Sept_1_2020_Appendix_PED17.pdf"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hyperlink" Target="http://povertylaw.homestead.com/files/Reading/PED/Minnesota_Parks_LLC_No_31CV201686_Minn_Dist_Ct_9th_Dist_Aug_5_2020_Judge_Chandler_Appendix_PED13.pdf" TargetMode="External"/><Relationship Id="rId4" Type="http://schemas.openxmlformats.org/officeDocument/2006/relationships/hyperlink" Target="http://povertylaw.homestead.com/files/Reading/PED/LKE_Enterprises_LLC_No_31CV202600_Minn_Dist_Ct_9th_Dist_Nov_19_2020_Judge_McBroom_Appendix_PED14.pdf"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povertylaw.homestead.com/files/Reading/PED/Borsay_No_02CV204224_Minn_Dist_Ct_10th_Dist_Dec_14_2020_Judge_Logering_Appendix_PED11.pdf"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 Id="rId4" Type="http://schemas.openxmlformats.org/officeDocument/2006/relationships/hyperlink" Target="http://povertylaw.homestead.com/files/Reading/PED/Letter_from_Evan_Romanoff_Assistant_Minnesota_Attorney_General_Nov_18_2020_Appendix_PED22.pdf"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povertylaw.homestead.com/files/Reading/PED/Kelley_No_11CV192181_Minn_Dist_Ct_9th_Dist_Oct_29_2020_Judge_Strandlie_Appendix_PED16.pdf" TargetMode="External"/><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povertylaw.homestead.com/files/Reading/PED/Henry_No_33CV20180_Minn_Dist_Ct_10th_Dist_Oct_30_2020_Judge_Hiljus_Appendix_PED2.pdf"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homelinemn.org/5709/evictions-in-greater-minnesota-report/" TargetMode="External"/><Relationship Id="rId2" Type="http://schemas.openxmlformats.org/officeDocument/2006/relationships/notesSlide" Target="../notesSlides/notesSlide63.xml"/><Relationship Id="rId1" Type="http://schemas.openxmlformats.org/officeDocument/2006/relationships/slideLayout" Target="../slideLayouts/slideLayout2.xml"/><Relationship Id="rId4" Type="http://schemas.openxmlformats.org/officeDocument/2006/relationships/hyperlink" Target="https://homelinemn.org/wp-content/uploads/2018/06/Evictions-in-Greater-Minnesota-Report-with-Appendix.pdf" TargetMode="External"/></Relationships>
</file>

<file path=ppt/slides/_rels/slide67.xml.rels><?xml version="1.0" encoding="UTF-8" standalone="yes"?>
<Relationships xmlns="http://schemas.openxmlformats.org/package/2006/relationships"><Relationship Id="rId2" Type="http://schemas.openxmlformats.org/officeDocument/2006/relationships/hyperlink" Target="https://cdn2.hubspot.net/hubfs/4408380/PDF/Eviction-Reports-Articles-Cities-States/Minnesota_humphrey-report-eviction-homelessness-may-2018.pdf"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app.powerbi.com/view?r=eyJrIjoiNzRhYjg2NzAtMGE1MC00NmNjLTllOTMtYjM2NjFmOTA4ZjMyIiwidCI6Ijc5MGJmNjk2LTE3NDYtNGE4OS1hZjI0LTc4ZGE5Y2RhZGE2MSIsImMiOjN9"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mncourts.gov/mncourtsgov/media/Implementation-Committee/Report-and-Recommendations-to-Minnesota-Supreme-Court-reduced-size.pdf" TargetMode="External"/><Relationship Id="rId2" Type="http://schemas.openxmlformats.org/officeDocument/2006/relationships/hyperlink" Target="https://mncourts.gov/mncourtsgov/media/Appellate/Supreme%20Court/RecentRulesOrders/Administrative-Order-Implementing-Legal-Paraprofessional-Pilot-Project.pdf"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hyperlink" Target="https://www.aspeninstitute.org/blog-posts/20-million-renters-are-at-risk-of-eviction/" TargetMode="External"/><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povertylaw.homestead.com/files/Reading/PED/Standing_Order_re_60_day_period_following_the_expiration_of_the_Peacetime_Emergency_Declared_in_Executive_Order_2001_Minn_Dist_Ct_4th_Dist_July_22_2020_Appendix_PED19.pdf" TargetMode="External"/><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hyperlink" Target="https://communitymediationmn.org/"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 Id="rId4" Type="http://schemas.openxmlformats.org/officeDocument/2006/relationships/hyperlink" Target="mailto:info@CommunityMediationMN.org"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laocmn.org/" TargetMode="External"/><Relationship Id="rId13" Type="http://schemas.openxmlformats.org/officeDocument/2006/relationships/hyperlink" Target="https://www.mnlegaladvice.org/" TargetMode="External"/><Relationship Id="rId3" Type="http://schemas.openxmlformats.org/officeDocument/2006/relationships/hyperlink" Target="https://alslegal.org/" TargetMode="External"/><Relationship Id="rId7" Type="http://schemas.openxmlformats.org/officeDocument/2006/relationships/hyperlink" Target="http://www.dakotalegal.org/" TargetMode="External"/><Relationship Id="rId12" Type="http://schemas.openxmlformats.org/officeDocument/2006/relationships/hyperlink" Target="https://www.vlnmn.org/" TargetMode="External"/><Relationship Id="rId2" Type="http://schemas.openxmlformats.org/officeDocument/2006/relationships/notesSlide" Target="../notesSlides/notesSlide73.xml"/><Relationship Id="rId1" Type="http://schemas.openxmlformats.org/officeDocument/2006/relationships/slideLayout" Target="../slideLayouts/slideLayout2.xml"/><Relationship Id="rId6" Type="http://schemas.openxmlformats.org/officeDocument/2006/relationships/hyperlink" Target="http://lasnem.org/" TargetMode="External"/><Relationship Id="rId11" Type="http://schemas.openxmlformats.org/officeDocument/2006/relationships/hyperlink" Target="https://www.smrls.org/" TargetMode="External"/><Relationship Id="rId5" Type="http://schemas.openxmlformats.org/officeDocument/2006/relationships/hyperlink" Target="http://www.anokajudicare.org/" TargetMode="External"/><Relationship Id="rId10" Type="http://schemas.openxmlformats.org/officeDocument/2006/relationships/hyperlink" Target="https://mylegalaid.org/" TargetMode="External"/><Relationship Id="rId4" Type="http://schemas.openxmlformats.org/officeDocument/2006/relationships/hyperlink" Target="https://www.centralmnlegal.org/" TargetMode="External"/><Relationship Id="rId9" Type="http://schemas.openxmlformats.org/officeDocument/2006/relationships/hyperlink" Target="https://lsnmlaw.org/" TargetMode="External"/><Relationship Id="rId14" Type="http://schemas.openxmlformats.org/officeDocument/2006/relationships/hyperlink" Target="https://homelinemn.org/" TargetMode="External"/></Relationships>
</file>

<file path=ppt/slides/_rels/slide78.xml.rels><?xml version="1.0" encoding="UTF-8" standalone="yes"?>
<Relationships xmlns="http://schemas.openxmlformats.org/package/2006/relationships"><Relationship Id="rId3" Type="http://schemas.openxmlformats.org/officeDocument/2006/relationships/hyperlink" Target="mailto:mcdon056@umn.edu"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 Id="rId6" Type="http://schemas.openxmlformats.org/officeDocument/2006/relationships/hyperlink" Target="https://homelinemn.org/staff/rachael-sterling/" TargetMode="External"/><Relationship Id="rId5" Type="http://schemas.openxmlformats.org/officeDocument/2006/relationships/hyperlink" Target="mailto:rachaels@homelinemn.org" TargetMode="External"/><Relationship Id="rId4" Type="http://schemas.openxmlformats.org/officeDocument/2006/relationships/hyperlink" Target="http://povertylaw.homestead.com/Biolarrymcdonough.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
          <p:cNvSpPr txBox="1">
            <a:spLocks noGrp="1"/>
          </p:cNvSpPr>
          <p:nvPr>
            <p:ph type="subTitle" idx="1"/>
          </p:nvPr>
        </p:nvSpPr>
        <p:spPr>
          <a:xfrm>
            <a:off x="1371600" y="2819400"/>
            <a:ext cx="6400800" cy="31242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SzPts val="1360"/>
              <a:buNone/>
            </a:pPr>
            <a:endParaRPr dirty="0"/>
          </a:p>
          <a:p>
            <a:pPr marL="0" lvl="0" indent="0" algn="ctr" rtl="0">
              <a:spcBef>
                <a:spcPts val="320"/>
              </a:spcBef>
              <a:spcAft>
                <a:spcPts val="0"/>
              </a:spcAft>
              <a:buSzPts val="1360"/>
              <a:buNone/>
            </a:pPr>
            <a:endParaRPr dirty="0"/>
          </a:p>
          <a:p>
            <a:r>
              <a:rPr lang="en-US" dirty="0"/>
              <a:t>By Lawrence McDonough and Rachael Sterling</a:t>
            </a:r>
          </a:p>
          <a:p>
            <a:r>
              <a:rPr lang="en-US" dirty="0"/>
              <a:t>Attorneys at Law</a:t>
            </a:r>
          </a:p>
          <a:p>
            <a:endParaRPr lang="en-US" dirty="0"/>
          </a:p>
          <a:p>
            <a:r>
              <a:rPr lang="en-US" dirty="0"/>
              <a:t>Presented to the Third District Court </a:t>
            </a:r>
          </a:p>
          <a:p>
            <a:endParaRPr lang="en-US" dirty="0"/>
          </a:p>
          <a:p>
            <a:r>
              <a:rPr lang="en-US" dirty="0"/>
              <a:t>January 29, 2021</a:t>
            </a:r>
          </a:p>
          <a:p>
            <a:endParaRPr lang="en-US" dirty="0"/>
          </a:p>
          <a:p>
            <a:pPr marL="0" lvl="0" indent="0" algn="ctr" rtl="0">
              <a:spcBef>
                <a:spcPts val="320"/>
              </a:spcBef>
              <a:spcAft>
                <a:spcPts val="0"/>
              </a:spcAft>
              <a:buSzPts val="1360"/>
              <a:buNone/>
            </a:pPr>
            <a:endParaRPr dirty="0"/>
          </a:p>
        </p:txBody>
      </p:sp>
      <p:sp>
        <p:nvSpPr>
          <p:cNvPr id="168" name="Google Shape;168;p1"/>
          <p:cNvSpPr txBox="1">
            <a:spLocks noGrp="1"/>
          </p:cNvSpPr>
          <p:nvPr>
            <p:ph type="ctrTitle"/>
          </p:nvPr>
        </p:nvSpPr>
        <p:spPr>
          <a:xfrm>
            <a:off x="685800" y="685800"/>
            <a:ext cx="7772400" cy="15240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chemeClr val="accent1"/>
              </a:buClr>
              <a:buSzPts val="3780"/>
              <a:buFont typeface="Arial"/>
              <a:buNone/>
            </a:pPr>
            <a:r>
              <a:rPr lang="en-US" sz="3780" dirty="0"/>
              <a:t>Pandemic Eviction Training for Minnesota Courts</a:t>
            </a:r>
            <a:br>
              <a:rPr lang="en-US" sz="3780" dirty="0"/>
            </a:br>
            <a:r>
              <a:rPr lang="en-US" sz="3780" dirty="0"/>
              <a:t>(Including Eviction Action Basics)</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Complaint</a:t>
            </a:r>
            <a:endParaRPr dirty="0"/>
          </a:p>
        </p:txBody>
      </p:sp>
      <p:sp>
        <p:nvSpPr>
          <p:cNvPr id="216" name="Google Shape;216;p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55600" algn="l" rtl="0">
              <a:lnSpc>
                <a:spcPct val="80000"/>
              </a:lnSpc>
              <a:spcBef>
                <a:spcPts val="418"/>
              </a:spcBef>
              <a:spcAft>
                <a:spcPts val="0"/>
              </a:spcAft>
              <a:buSzPts val="2000"/>
              <a:buChar char="●"/>
            </a:pPr>
            <a:r>
              <a:rPr lang="en-US" sz="2000" dirty="0"/>
              <a:t>The plaintiff must plead in the complaint "the facts which authorize the recovery of possession.” </a:t>
            </a:r>
            <a:endParaRPr sz="2000" dirty="0"/>
          </a:p>
          <a:p>
            <a:pPr marL="914400" lvl="1" indent="-355600" algn="l" rtl="0">
              <a:lnSpc>
                <a:spcPct val="80000"/>
              </a:lnSpc>
              <a:spcBef>
                <a:spcPts val="0"/>
              </a:spcBef>
              <a:spcAft>
                <a:spcPts val="0"/>
              </a:spcAft>
              <a:buSzPts val="2000"/>
              <a:buChar char="○"/>
            </a:pPr>
            <a:r>
              <a:rPr lang="en-US" sz="2000" dirty="0"/>
              <a:t>Minn. Stat. § 504B.321; </a:t>
            </a:r>
            <a:r>
              <a:rPr lang="en-US" sz="2000" i="1" dirty="0"/>
              <a:t>Mac-Du Properties v. LaBresh, </a:t>
            </a:r>
            <a:r>
              <a:rPr lang="en-US" sz="2000" dirty="0"/>
              <a:t>392 N.W.2d 315, 317, 318 (Minn. Ct. App. 1986).</a:t>
            </a:r>
            <a:endParaRPr sz="2000" dirty="0"/>
          </a:p>
          <a:p>
            <a:pPr marL="457200" lvl="0" indent="-355600" algn="l" rtl="0">
              <a:lnSpc>
                <a:spcPct val="80000"/>
              </a:lnSpc>
              <a:spcBef>
                <a:spcPts val="0"/>
              </a:spcBef>
              <a:spcAft>
                <a:spcPts val="0"/>
              </a:spcAft>
              <a:buSzPts val="2000"/>
              <a:buChar char="●"/>
            </a:pPr>
            <a:r>
              <a:rPr lang="en-US" sz="2000" dirty="0"/>
              <a:t>The state complaint form requires the landlord to plead compliance with Minn. Stat. § 504B.181, in that the landlord has disclosed:</a:t>
            </a:r>
            <a:endParaRPr sz="2000" dirty="0"/>
          </a:p>
          <a:p>
            <a:pPr marL="914400" lvl="1" indent="-355600" algn="l" rtl="0">
              <a:lnSpc>
                <a:spcPct val="80000"/>
              </a:lnSpc>
              <a:spcBef>
                <a:spcPts val="0"/>
              </a:spcBef>
              <a:spcAft>
                <a:spcPts val="0"/>
              </a:spcAft>
              <a:buSzPts val="2000"/>
              <a:buChar char="○"/>
            </a:pPr>
            <a:r>
              <a:rPr lang="en-US" sz="2000" dirty="0"/>
              <a:t>the names and addresses of the authorized manager of the premises and, </a:t>
            </a:r>
            <a:endParaRPr sz="2000" dirty="0"/>
          </a:p>
          <a:p>
            <a:pPr marL="914400" lvl="1" indent="-355600" algn="l" rtl="0">
              <a:lnSpc>
                <a:spcPct val="80000"/>
              </a:lnSpc>
              <a:spcBef>
                <a:spcPts val="0"/>
              </a:spcBef>
              <a:spcAft>
                <a:spcPts val="0"/>
              </a:spcAft>
              <a:buSzPts val="2000"/>
              <a:buChar char="○"/>
            </a:pPr>
            <a:r>
              <a:rPr lang="en-US" sz="2000" dirty="0"/>
              <a:t>the owner or agent authorized to accept service, and</a:t>
            </a:r>
            <a:endParaRPr sz="2000" dirty="0"/>
          </a:p>
          <a:p>
            <a:pPr marL="914400" lvl="1" indent="-355600" algn="l" rtl="0">
              <a:lnSpc>
                <a:spcPct val="80000"/>
              </a:lnSpc>
              <a:spcBef>
                <a:spcPts val="0"/>
              </a:spcBef>
              <a:spcAft>
                <a:spcPts val="0"/>
              </a:spcAft>
              <a:buSzPts val="2000"/>
              <a:buChar char="○"/>
            </a:pPr>
            <a:r>
              <a:rPr lang="en-US" sz="2000" dirty="0"/>
              <a:t>posted said information in an obvious place on the property</a:t>
            </a:r>
            <a:endParaRPr sz="2000" dirty="0"/>
          </a:p>
          <a:p>
            <a:pPr marL="457200" lvl="0" indent="-355600" algn="l" rtl="0">
              <a:lnSpc>
                <a:spcPct val="80000"/>
              </a:lnSpc>
              <a:spcBef>
                <a:spcPts val="0"/>
              </a:spcBef>
              <a:spcAft>
                <a:spcPts val="0"/>
              </a:spcAft>
              <a:buSzPts val="2000"/>
              <a:buChar char="●"/>
            </a:pPr>
            <a:r>
              <a:rPr lang="en-US" sz="2000" dirty="0"/>
              <a:t>If  names and addresses are not disclosed as required by the statute, the landlord must show that the tenant knew such information at least 30 days before the issuance of the summons. </a:t>
            </a:r>
            <a:endParaRPr sz="2000" dirty="0"/>
          </a:p>
          <a:p>
            <a:pPr marL="0" lvl="0" indent="0" algn="l" rtl="0">
              <a:lnSpc>
                <a:spcPct val="80000"/>
              </a:lnSpc>
              <a:spcBef>
                <a:spcPts val="418"/>
              </a:spcBef>
              <a:spcAft>
                <a:spcPts val="0"/>
              </a:spcAft>
              <a:buSzPts val="1778"/>
              <a:buNone/>
            </a:pPr>
            <a:endParaRPr sz="2000" dirty="0"/>
          </a:p>
          <a:p>
            <a:pPr marL="0" lvl="0" indent="0" algn="l" rtl="0">
              <a:lnSpc>
                <a:spcPct val="80000"/>
              </a:lnSpc>
              <a:spcBef>
                <a:spcPts val="418"/>
              </a:spcBef>
              <a:spcAft>
                <a:spcPts val="0"/>
              </a:spcAft>
              <a:buSzPts val="1778"/>
              <a:buNone/>
            </a:pPr>
            <a:r>
              <a:rPr lang="en-US" sz="2000" dirty="0"/>
              <a:t>Eviction Action Complaint form instructions</a:t>
            </a:r>
            <a:endParaRPr sz="2000" dirty="0"/>
          </a:p>
          <a:p>
            <a:pPr marL="0" lvl="0" indent="0" algn="l" rtl="0">
              <a:lnSpc>
                <a:spcPct val="80000"/>
              </a:lnSpc>
              <a:spcBef>
                <a:spcPts val="418"/>
              </a:spcBef>
              <a:spcAft>
                <a:spcPts val="0"/>
              </a:spcAft>
              <a:buSzPts val="1778"/>
              <a:buNone/>
            </a:pPr>
            <a:r>
              <a:rPr lang="en-US" sz="2000" u="sng" dirty="0">
                <a:solidFill>
                  <a:schemeClr val="hlink"/>
                </a:solidFill>
                <a:hlinkClick r:id="rId3"/>
              </a:rPr>
              <a:t>https://www.mncourts.gov/mncourtsgov/media/CourtForms/HOU101.pdf?ext=.pdf</a:t>
            </a:r>
            <a:endParaRPr sz="2000" u="sng" dirty="0">
              <a:solidFill>
                <a:schemeClr val="hlink"/>
              </a:solidFill>
              <a:hlinkClick r:id="rId3"/>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0"/>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Methods of Service</a:t>
            </a:r>
            <a:endParaRPr dirty="0"/>
          </a:p>
        </p:txBody>
      </p:sp>
      <p:sp>
        <p:nvSpPr>
          <p:cNvPr id="222" name="Google Shape;222;p1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337"/>
              </a:spcBef>
              <a:spcAft>
                <a:spcPts val="0"/>
              </a:spcAft>
              <a:buNone/>
            </a:pPr>
            <a:r>
              <a:rPr lang="en-US" sz="1687" b="1" dirty="0"/>
              <a:t>Service must be complete at least 7 days before the first hearing</a:t>
            </a:r>
            <a:endParaRPr sz="1687" dirty="0"/>
          </a:p>
          <a:p>
            <a:pPr marL="0" lvl="0" indent="0" algn="l" rtl="0">
              <a:lnSpc>
                <a:spcPct val="80000"/>
              </a:lnSpc>
              <a:spcBef>
                <a:spcPts val="337"/>
              </a:spcBef>
              <a:spcAft>
                <a:spcPts val="0"/>
              </a:spcAft>
              <a:buSzPts val="1434"/>
              <a:buNone/>
            </a:pPr>
            <a:endParaRPr sz="1687" dirty="0"/>
          </a:p>
          <a:p>
            <a:pPr marL="0" lvl="0" indent="0" algn="l" rtl="0">
              <a:lnSpc>
                <a:spcPct val="80000"/>
              </a:lnSpc>
              <a:spcBef>
                <a:spcPts val="337"/>
              </a:spcBef>
              <a:spcAft>
                <a:spcPts val="0"/>
              </a:spcAft>
              <a:buSzPts val="1434"/>
              <a:buNone/>
            </a:pPr>
            <a:r>
              <a:rPr lang="en-US" sz="1687" dirty="0"/>
              <a:t>Minn. Stat. § 504B.331 (formerly § 566.06) provides:</a:t>
            </a:r>
            <a:endParaRPr dirty="0"/>
          </a:p>
          <a:p>
            <a:pPr marL="457200" lvl="0" indent="-457200" algn="l" rtl="0">
              <a:lnSpc>
                <a:spcPct val="80000"/>
              </a:lnSpc>
              <a:spcBef>
                <a:spcPts val="337"/>
              </a:spcBef>
              <a:spcAft>
                <a:spcPts val="0"/>
              </a:spcAft>
              <a:buSzPts val="1434"/>
              <a:buFont typeface="Arial"/>
              <a:buChar char="•"/>
            </a:pPr>
            <a:r>
              <a:rPr lang="en-US" sz="1687" dirty="0"/>
              <a:t>Personal service</a:t>
            </a:r>
            <a:endParaRPr dirty="0"/>
          </a:p>
          <a:p>
            <a:pPr marL="457200" lvl="0" indent="-457200" algn="l" rtl="0">
              <a:lnSpc>
                <a:spcPct val="80000"/>
              </a:lnSpc>
              <a:spcBef>
                <a:spcPts val="337"/>
              </a:spcBef>
              <a:spcAft>
                <a:spcPts val="0"/>
              </a:spcAft>
              <a:buSzPts val="1434"/>
              <a:buFont typeface="Arial"/>
              <a:buChar char="•"/>
            </a:pPr>
            <a:r>
              <a:rPr lang="en-US" sz="1687" dirty="0"/>
              <a:t>If the defendant cannot be found in the county, the summons may be served at least seven days before the date of the court appearance by leaving a copy at the defendant's last usual place of abode with a person of suitable age and discretion residing there</a:t>
            </a:r>
            <a:endParaRPr dirty="0"/>
          </a:p>
          <a:p>
            <a:pPr marL="457200" lvl="0" indent="-457199" algn="l" rtl="0">
              <a:lnSpc>
                <a:spcPct val="80000"/>
              </a:lnSpc>
              <a:spcBef>
                <a:spcPts val="337"/>
              </a:spcBef>
              <a:spcAft>
                <a:spcPts val="0"/>
              </a:spcAft>
              <a:buSzPts val="1434"/>
              <a:buFont typeface="Arial"/>
              <a:buChar char="•"/>
            </a:pPr>
            <a:r>
              <a:rPr lang="en-US" sz="1687" dirty="0"/>
              <a:t>Mail and posting sequence: </a:t>
            </a:r>
            <a:endParaRPr sz="1687" dirty="0"/>
          </a:p>
          <a:p>
            <a:pPr marL="457200" lvl="0" indent="0" algn="l" rtl="0">
              <a:lnSpc>
                <a:spcPct val="80000"/>
              </a:lnSpc>
              <a:spcBef>
                <a:spcPts val="337"/>
              </a:spcBef>
              <a:spcAft>
                <a:spcPts val="0"/>
              </a:spcAft>
              <a:buNone/>
            </a:pPr>
            <a:r>
              <a:rPr lang="en-US" sz="1687" dirty="0"/>
              <a:t>(1) Defendants cannot be found in the county, </a:t>
            </a:r>
            <a:endParaRPr sz="1687" dirty="0"/>
          </a:p>
          <a:p>
            <a:pPr marL="457200" lvl="0" indent="0" algn="l" rtl="0">
              <a:lnSpc>
                <a:spcPct val="80000"/>
              </a:lnSpc>
              <a:spcBef>
                <a:spcPts val="337"/>
              </a:spcBef>
              <a:spcAft>
                <a:spcPts val="0"/>
              </a:spcAft>
              <a:buNone/>
            </a:pPr>
            <a:r>
              <a:rPr lang="en-US" sz="1687" dirty="0"/>
              <a:t>(2a) For residential property, service has been attempted at least twice on different days, with at least one of the attempts between 6:00 p.m. and 10:00 p.m., </a:t>
            </a:r>
            <a:endParaRPr sz="1687" dirty="0"/>
          </a:p>
          <a:p>
            <a:pPr marL="457200" lvl="0" indent="0" algn="l" rtl="0">
              <a:lnSpc>
                <a:spcPct val="80000"/>
              </a:lnSpc>
              <a:spcBef>
                <a:spcPts val="337"/>
              </a:spcBef>
              <a:spcAft>
                <a:spcPts val="0"/>
              </a:spcAft>
              <a:buNone/>
            </a:pPr>
            <a:r>
              <a:rPr lang="en-US" sz="1687" dirty="0"/>
              <a:t>(2b) For nonresidential property, no person actually occupies the property, </a:t>
            </a:r>
            <a:endParaRPr sz="1687" dirty="0"/>
          </a:p>
          <a:p>
            <a:pPr marL="457200" lvl="0" indent="0" algn="l" rtl="0">
              <a:lnSpc>
                <a:spcPct val="80000"/>
              </a:lnSpc>
              <a:spcBef>
                <a:spcPts val="337"/>
              </a:spcBef>
              <a:spcAft>
                <a:spcPts val="0"/>
              </a:spcAft>
              <a:buNone/>
            </a:pPr>
            <a:r>
              <a:rPr lang="en-US" sz="1687" dirty="0"/>
              <a:t>(3) A copy of the summons has been mailed to the defendant at the defendant's last address known to the plaintiff, </a:t>
            </a:r>
            <a:endParaRPr sz="1687" dirty="0"/>
          </a:p>
          <a:p>
            <a:pPr marL="457200" lvl="0" indent="0" algn="l" rtl="0">
              <a:lnSpc>
                <a:spcPct val="80000"/>
              </a:lnSpc>
              <a:spcBef>
                <a:spcPts val="337"/>
              </a:spcBef>
              <a:spcAft>
                <a:spcPts val="0"/>
              </a:spcAft>
              <a:buNone/>
            </a:pPr>
            <a:r>
              <a:rPr lang="en-US" sz="1687" dirty="0"/>
              <a:t>(4) The plaintiff or counsel files an affidavit (a) stating that the defendant cannot be found, or the affiant believes that the defendant is not in the state, and (b) that a copy of the summons has been mailed to the defendant at the defendant's last address known to the plaintiff, and </a:t>
            </a:r>
            <a:endParaRPr sz="1687" dirty="0"/>
          </a:p>
          <a:p>
            <a:pPr marL="457200" lvl="0" indent="0" algn="l" rtl="0">
              <a:lnSpc>
                <a:spcPct val="80000"/>
              </a:lnSpc>
              <a:spcBef>
                <a:spcPts val="337"/>
              </a:spcBef>
              <a:spcAft>
                <a:spcPts val="0"/>
              </a:spcAft>
              <a:buNone/>
            </a:pPr>
            <a:r>
              <a:rPr lang="en-US" sz="1687" dirty="0"/>
              <a:t>(5) Posting the summons in a conspicuous place on the property for not less than one week.</a:t>
            </a:r>
            <a:endParaRPr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1"/>
          <p:cNvSpPr txBox="1">
            <a:spLocks noGrp="1"/>
          </p:cNvSpPr>
          <p:nvPr>
            <p:ph type="title"/>
          </p:nvPr>
        </p:nvSpPr>
        <p:spPr>
          <a:xfrm>
            <a:off x="304802" y="219075"/>
            <a:ext cx="8534400" cy="7590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500" dirty="0"/>
              <a:t>Eviction Action Basics - </a:t>
            </a:r>
            <a:endParaRPr sz="2500" dirty="0"/>
          </a:p>
          <a:p>
            <a:pPr marL="0" lvl="0" indent="0" algn="ctr" rtl="0">
              <a:spcBef>
                <a:spcPts val="0"/>
              </a:spcBef>
              <a:spcAft>
                <a:spcPts val="0"/>
              </a:spcAft>
              <a:buClr>
                <a:srgbClr val="7A9798"/>
              </a:buClr>
              <a:buSzPts val="3300"/>
              <a:buFont typeface="Arial"/>
              <a:buNone/>
            </a:pPr>
            <a:r>
              <a:rPr lang="en-US" sz="2500" dirty="0"/>
              <a:t>Service for Expedited Eviction Actions</a:t>
            </a:r>
            <a:endParaRPr sz="2500" dirty="0"/>
          </a:p>
        </p:txBody>
      </p:sp>
      <p:sp>
        <p:nvSpPr>
          <p:cNvPr id="228" name="Google Shape;228;p1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99"/>
              </a:spcBef>
              <a:spcAft>
                <a:spcPts val="0"/>
              </a:spcAft>
              <a:buSzPts val="2122"/>
              <a:buNone/>
            </a:pPr>
            <a:r>
              <a:rPr lang="en-US" sz="2497" dirty="0"/>
              <a:t>Minn. Stat. § 504B.321 </a:t>
            </a:r>
            <a:endParaRPr sz="2497" dirty="0"/>
          </a:p>
          <a:p>
            <a:pPr marL="457200" lvl="0" indent="-387191" algn="l" rtl="0">
              <a:lnSpc>
                <a:spcPct val="80000"/>
              </a:lnSpc>
              <a:spcBef>
                <a:spcPts val="499"/>
              </a:spcBef>
              <a:spcAft>
                <a:spcPts val="0"/>
              </a:spcAft>
              <a:buSzPts val="2498"/>
              <a:buChar char="●"/>
            </a:pPr>
            <a:r>
              <a:rPr lang="en-US" sz="2497" dirty="0"/>
              <a:t>Plaintiff requests an expedited procedure by affidavit </a:t>
            </a:r>
          </a:p>
          <a:p>
            <a:pPr marL="914400" lvl="1" indent="-387191" algn="l" rtl="0">
              <a:lnSpc>
                <a:spcPct val="80000"/>
              </a:lnSpc>
              <a:spcBef>
                <a:spcPts val="0"/>
              </a:spcBef>
              <a:spcAft>
                <a:spcPts val="0"/>
              </a:spcAft>
              <a:buSzPts val="2498"/>
              <a:buChar char="○"/>
            </a:pPr>
            <a:r>
              <a:rPr lang="en-US" sz="2497" dirty="0"/>
              <a:t>stating specific facts and instances under Minn. Stat. § 504B.171 (certain types of illegal activity), or </a:t>
            </a:r>
            <a:endParaRPr sz="2497" dirty="0"/>
          </a:p>
          <a:p>
            <a:pPr marL="914400" lvl="1" indent="-387191" algn="l" rtl="0">
              <a:lnSpc>
                <a:spcPct val="80000"/>
              </a:lnSpc>
              <a:spcBef>
                <a:spcPts val="0"/>
              </a:spcBef>
              <a:spcAft>
                <a:spcPts val="0"/>
              </a:spcAft>
              <a:buSzPts val="2498"/>
              <a:buChar char="○"/>
            </a:pPr>
            <a:r>
              <a:rPr lang="en-US" sz="2497" dirty="0"/>
              <a:t>on the basis that the tenant is causing a nuisance or other illegal behavior that seriously endangers the safety of other residents, their property, or the landlord's property, </a:t>
            </a:r>
          </a:p>
          <a:p>
            <a:pPr marL="527209" lvl="1" indent="0" algn="l" rtl="0">
              <a:lnSpc>
                <a:spcPct val="80000"/>
              </a:lnSpc>
              <a:spcBef>
                <a:spcPts val="0"/>
              </a:spcBef>
              <a:spcAft>
                <a:spcPts val="0"/>
              </a:spcAft>
              <a:buSzPts val="2498"/>
              <a:buNone/>
            </a:pPr>
            <a:endParaRPr sz="2497" dirty="0"/>
          </a:p>
          <a:p>
            <a:pPr marL="457200" lvl="0" indent="-387191" algn="l" rtl="0">
              <a:lnSpc>
                <a:spcPct val="80000"/>
              </a:lnSpc>
              <a:spcBef>
                <a:spcPts val="0"/>
              </a:spcBef>
              <a:spcAft>
                <a:spcPts val="0"/>
              </a:spcAft>
              <a:buSzPts val="2498"/>
              <a:buChar char="●"/>
            </a:pPr>
            <a:r>
              <a:rPr lang="en-US" sz="2497" dirty="0"/>
              <a:t>Then the summons shall be served upon the tenant within 24 hours of issuance unless the court orders otherwise for good cause shown.</a:t>
            </a:r>
            <a:endParaRPr dirty="0"/>
          </a:p>
          <a:p>
            <a:pPr marL="0" lvl="0" indent="0" algn="l" rtl="0">
              <a:lnSpc>
                <a:spcPct val="80000"/>
              </a:lnSpc>
              <a:spcBef>
                <a:spcPts val="499"/>
              </a:spcBef>
              <a:spcAft>
                <a:spcPts val="0"/>
              </a:spcAft>
              <a:buNone/>
            </a:pPr>
            <a:endParaRPr sz="2497"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2"/>
          <p:cNvSpPr txBox="1">
            <a:spLocks noGrp="1"/>
          </p:cNvSpPr>
          <p:nvPr>
            <p:ph type="title"/>
          </p:nvPr>
        </p:nvSpPr>
        <p:spPr>
          <a:xfrm>
            <a:off x="301752" y="228600"/>
            <a:ext cx="8534400" cy="889986"/>
          </a:xfrm>
          <a:prstGeom prst="rect">
            <a:avLst/>
          </a:prstGeom>
          <a:noFill/>
          <a:ln>
            <a:noFill/>
          </a:ln>
        </p:spPr>
        <p:txBody>
          <a:bodyPr spcFirstLastPara="1" wrap="square" lIns="91425" tIns="45700" rIns="91425" bIns="45700" anchor="b" anchorCtr="0">
            <a:normAutofit fontScale="90000"/>
          </a:bodyPr>
          <a:lstStyle/>
          <a:p>
            <a:pPr lvl="0"/>
            <a:r>
              <a:rPr lang="en-US" dirty="0"/>
              <a:t>Eviction Action Basics –</a:t>
            </a:r>
            <a:br>
              <a:rPr lang="en-US" dirty="0"/>
            </a:br>
            <a:r>
              <a:rPr lang="en-US" dirty="0"/>
              <a:t>Strict Compliance and Server Requirements</a:t>
            </a:r>
            <a:endParaRPr dirty="0">
              <a:solidFill>
                <a:srgbClr val="FF0000"/>
              </a:solidFill>
            </a:endParaRPr>
          </a:p>
        </p:txBody>
      </p:sp>
      <p:sp>
        <p:nvSpPr>
          <p:cNvPr id="234" name="Google Shape;234;p1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92" dirty="0"/>
              <a:t>Personal Jurisdiction and Proper Service of the Summons and Complaint</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Strict compliance with service requirements, rather than mere substantial compliance, is a precondition to personal jurisdiction. </a:t>
            </a:r>
            <a:r>
              <a:rPr lang="en-US" sz="2092" i="1" dirty="0"/>
              <a:t>Koski v. Johnson, </a:t>
            </a:r>
            <a:r>
              <a:rPr lang="en-US" sz="2092" dirty="0"/>
              <a:t>837 N.W.2d 739 (Minn. Ct. App. 2013).</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Service by the plaintiff is improper. Minn. R. Civ. P. 4.02. In </a:t>
            </a:r>
            <a:r>
              <a:rPr lang="en-US" sz="2092" i="1" dirty="0"/>
              <a:t>Lewis v. Contracting Northwest, Inc., </a:t>
            </a:r>
            <a:r>
              <a:rPr lang="en-US" sz="2092" dirty="0"/>
              <a:t>413 N.W.2d 154 (Minn. Ct. App. 1987), the court explained the reason for precluding parties from serving process: “The law has wisely entrusted the decision of disputes between citizens to persons wholly disinterested and free from bias and the acrimony of feeling so frequently, if not uniformly, engendered by litigation; and the same is equally true of the persons selected to execute the process necessary to the adjustment of such disputes.” </a:t>
            </a:r>
            <a:r>
              <a:rPr lang="en-US" sz="2092" i="1" dirty="0"/>
              <a:t>Id. </a:t>
            </a:r>
            <a:r>
              <a:rPr lang="en-US" sz="2092" dirty="0"/>
              <a:t>at 155.</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Scheduling</a:t>
            </a:r>
            <a:endParaRPr dirty="0"/>
          </a:p>
        </p:txBody>
      </p:sp>
      <p:sp>
        <p:nvSpPr>
          <p:cNvPr id="240" name="Google Shape;240;p1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74332" algn="l" rtl="0">
              <a:lnSpc>
                <a:spcPct val="80000"/>
              </a:lnSpc>
              <a:spcBef>
                <a:spcPts val="459"/>
              </a:spcBef>
              <a:spcAft>
                <a:spcPts val="0"/>
              </a:spcAft>
              <a:buSzPts val="2295"/>
              <a:buChar char="●"/>
            </a:pPr>
            <a:r>
              <a:rPr lang="en-US" sz="2295" dirty="0"/>
              <a:t>Minn. Stat. § 504B.321</a:t>
            </a:r>
            <a:endParaRPr sz="2295" dirty="0"/>
          </a:p>
          <a:p>
            <a:pPr marL="914400" lvl="1" indent="-374332" algn="l" rtl="0">
              <a:lnSpc>
                <a:spcPct val="80000"/>
              </a:lnSpc>
              <a:spcBef>
                <a:spcPts val="0"/>
              </a:spcBef>
              <a:spcAft>
                <a:spcPts val="0"/>
              </a:spcAft>
              <a:buSzPts val="2295"/>
              <a:buChar char="○"/>
            </a:pPr>
            <a:r>
              <a:rPr lang="en-US" sz="2295" dirty="0">
                <a:solidFill>
                  <a:srgbClr val="00000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first appearance shall be between 7 and 14 days from the day of issuing the summons.</a:t>
            </a:r>
            <a:endParaRPr dirty="0">
              <a:solidFill>
                <a:srgbClr val="000000"/>
              </a:solidFill>
            </a:endParaRPr>
          </a:p>
          <a:p>
            <a:pPr marL="0" lvl="0" indent="0" algn="l" rtl="0">
              <a:lnSpc>
                <a:spcPct val="80000"/>
              </a:lnSpc>
              <a:spcBef>
                <a:spcPts val="459"/>
              </a:spcBef>
              <a:spcAft>
                <a:spcPts val="0"/>
              </a:spcAft>
              <a:buSzPts val="1951"/>
              <a:buNone/>
            </a:pPr>
            <a:endParaRPr sz="2295" dirty="0"/>
          </a:p>
          <a:p>
            <a:pPr marL="457200" lvl="0" indent="-374332" algn="l" rtl="0">
              <a:lnSpc>
                <a:spcPct val="80000"/>
              </a:lnSpc>
              <a:spcBef>
                <a:spcPts val="459"/>
              </a:spcBef>
              <a:spcAft>
                <a:spcPts val="0"/>
              </a:spcAft>
              <a:buSzPts val="2295"/>
              <a:buChar char="●"/>
            </a:pPr>
            <a:r>
              <a:rPr lang="en-US" sz="2295" dirty="0"/>
              <a:t>Expedited eviction action </a:t>
            </a:r>
            <a:endParaRPr sz="2295" dirty="0"/>
          </a:p>
          <a:p>
            <a:pPr marL="914400" lvl="1" indent="-374332" algn="l" rtl="0">
              <a:lnSpc>
                <a:spcPct val="80000"/>
              </a:lnSpc>
              <a:spcBef>
                <a:spcPts val="0"/>
              </a:spcBef>
              <a:spcAft>
                <a:spcPts val="0"/>
              </a:spcAft>
              <a:buSzPts val="2295"/>
              <a:buChar char="○"/>
            </a:pPr>
            <a:r>
              <a:rPr lang="en-US" sz="2295" dirty="0">
                <a:solidFill>
                  <a:srgbClr val="000000"/>
                </a:solidFill>
              </a:rPr>
              <a:t>the complaint and affidavit shall be reviewed by a referee or judge and scheduled for an expedited hearing only if </a:t>
            </a:r>
            <a:endParaRPr sz="2295" dirty="0">
              <a:solidFill>
                <a:srgbClr val="000000"/>
              </a:solidFill>
            </a:endParaRPr>
          </a:p>
          <a:p>
            <a:pPr marL="1371600" lvl="2" indent="-374332" algn="l" rtl="0">
              <a:lnSpc>
                <a:spcPct val="80000"/>
              </a:lnSpc>
              <a:spcBef>
                <a:spcPts val="0"/>
              </a:spcBef>
              <a:spcAft>
                <a:spcPts val="0"/>
              </a:spcAft>
              <a:buSzPts val="2295"/>
              <a:buChar char="■"/>
            </a:pPr>
            <a:r>
              <a:rPr lang="en-US" sz="2295" dirty="0"/>
              <a:t>sufficient supporting facts are stated and </a:t>
            </a:r>
            <a:endParaRPr sz="2295" dirty="0"/>
          </a:p>
          <a:p>
            <a:pPr marL="1371600" lvl="2" indent="-374332" algn="l" rtl="0">
              <a:lnSpc>
                <a:spcPct val="80000"/>
              </a:lnSpc>
              <a:spcBef>
                <a:spcPts val="0"/>
              </a:spcBef>
              <a:spcAft>
                <a:spcPts val="0"/>
              </a:spcAft>
              <a:buSzPts val="2295"/>
              <a:buChar char="■"/>
            </a:pPr>
            <a:r>
              <a:rPr lang="en-US" sz="2295" dirty="0"/>
              <a:t>they meet the requirements of this paragraph, and </a:t>
            </a:r>
            <a:endParaRPr sz="2295" dirty="0"/>
          </a:p>
          <a:p>
            <a:pPr marL="914400" lvl="1" indent="-374332" algn="l" rtl="0">
              <a:lnSpc>
                <a:spcPct val="80000"/>
              </a:lnSpc>
              <a:spcBef>
                <a:spcPts val="0"/>
              </a:spcBef>
              <a:spcAft>
                <a:spcPts val="0"/>
              </a:spcAft>
              <a:buSzPts val="2295"/>
              <a:buChar char="○"/>
            </a:pPr>
            <a:r>
              <a:rPr lang="en-US" sz="2295" dirty="0">
                <a:solidFill>
                  <a:srgbClr val="000000"/>
                </a:solidFill>
              </a:rPr>
              <a:t>if so, the appearance in an expedited hearing shall be not less than five days nor more than seven days from the date the summons is issued. </a:t>
            </a:r>
            <a:endParaRPr dirty="0">
              <a:solidFill>
                <a:srgbClr val="000000"/>
              </a:solidFill>
            </a:endParaRPr>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endParaRPr sz="2295"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2900" dirty="0"/>
              <a:t>Eviction Action Basics - Nonpayment of Rent </a:t>
            </a:r>
            <a:endParaRPr sz="2900" dirty="0"/>
          </a:p>
        </p:txBody>
      </p:sp>
      <p:sp>
        <p:nvSpPr>
          <p:cNvPr id="246" name="Google Shape;246;p1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297"/>
              </a:spcBef>
              <a:spcAft>
                <a:spcPts val="0"/>
              </a:spcAft>
              <a:buNone/>
            </a:pPr>
            <a:r>
              <a:rPr lang="en-US" sz="2800" dirty="0"/>
              <a:t>Proof </a:t>
            </a:r>
            <a:endParaRPr sz="2800" dirty="0"/>
          </a:p>
          <a:p>
            <a:pPr marL="457200" lvl="0" indent="-355600" algn="l" rtl="0">
              <a:lnSpc>
                <a:spcPct val="80000"/>
              </a:lnSpc>
              <a:spcBef>
                <a:spcPts val="1000"/>
              </a:spcBef>
              <a:spcAft>
                <a:spcPts val="0"/>
              </a:spcAft>
              <a:buSzPts val="2000"/>
              <a:buChar char="●"/>
            </a:pPr>
            <a:r>
              <a:rPr lang="en-US" sz="2800" dirty="0"/>
              <a:t>Testimony and documents</a:t>
            </a:r>
          </a:p>
          <a:p>
            <a:pPr marL="101600" lvl="0" indent="0" algn="l" rtl="0">
              <a:lnSpc>
                <a:spcPct val="80000"/>
              </a:lnSpc>
              <a:spcBef>
                <a:spcPts val="1000"/>
              </a:spcBef>
              <a:spcAft>
                <a:spcPts val="0"/>
              </a:spcAft>
              <a:buSzPts val="2000"/>
            </a:pPr>
            <a:endParaRPr sz="2800" dirty="0"/>
          </a:p>
          <a:p>
            <a:pPr marL="457200" lvl="0" indent="-355600" algn="l" rtl="0">
              <a:lnSpc>
                <a:spcPct val="80000"/>
              </a:lnSpc>
              <a:spcBef>
                <a:spcPts val="0"/>
              </a:spcBef>
              <a:spcAft>
                <a:spcPts val="0"/>
              </a:spcAft>
              <a:buSzPts val="2000"/>
              <a:buChar char="●"/>
            </a:pPr>
            <a:r>
              <a:rPr lang="en-US" sz="2800" dirty="0"/>
              <a:t>Manufactured home park tenancies and some public and subsidized housing programs require notice for nonpayment of rent eviction actions. </a:t>
            </a:r>
            <a:endParaRPr sz="2800" dirty="0"/>
          </a:p>
          <a:p>
            <a:pPr marL="914400" lvl="1" indent="-355600" algn="l" rtl="0">
              <a:lnSpc>
                <a:spcPct val="80000"/>
              </a:lnSpc>
              <a:spcBef>
                <a:spcPts val="0"/>
              </a:spcBef>
              <a:spcAft>
                <a:spcPts val="0"/>
              </a:spcAft>
              <a:buSzPts val="2000"/>
              <a:buChar char="○"/>
            </a:pPr>
            <a:r>
              <a:rPr lang="en-US" sz="2800" i="1" dirty="0"/>
              <a:t>See</a:t>
            </a:r>
            <a:r>
              <a:rPr lang="en-US" sz="2800" dirty="0"/>
              <a:t> Answer Forms 2-8, Residential Eviction Defense and Tenant Claims in Minnesota </a:t>
            </a:r>
            <a:r>
              <a:rPr lang="en-US" sz="2800" u="sng" dirty="0">
                <a:solidFill>
                  <a:schemeClr val="hlink"/>
                </a:solidFill>
                <a:hlinkClick r:id="rId3"/>
              </a:rPr>
              <a:t>http://povertylaw.homestead.com/ResidentialEvictionDefenseandTenantClaimsinMinnesota.html</a:t>
            </a:r>
            <a:endParaRPr sz="2800" dirty="0"/>
          </a:p>
          <a:p>
            <a:pPr marL="0" lvl="0" indent="0" algn="l" rtl="0">
              <a:lnSpc>
                <a:spcPct val="80000"/>
              </a:lnSpc>
              <a:spcBef>
                <a:spcPts val="297"/>
              </a:spcBef>
              <a:spcAft>
                <a:spcPts val="0"/>
              </a:spcAft>
              <a:buSzPts val="1262"/>
              <a:buNone/>
            </a:pPr>
            <a:endParaRPr sz="2800" dirty="0"/>
          </a:p>
          <a:p>
            <a:pPr marL="0" lvl="0" indent="0" algn="l" rtl="0">
              <a:lnSpc>
                <a:spcPct val="80000"/>
              </a:lnSpc>
              <a:spcBef>
                <a:spcPts val="297"/>
              </a:spcBef>
              <a:spcAft>
                <a:spcPts val="0"/>
              </a:spcAft>
              <a:buSzPts val="1262"/>
              <a:buNone/>
            </a:pPr>
            <a:endParaRPr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b3f2f03acb_0_6"/>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sz="2700" dirty="0"/>
              <a:t>Eviction Action Basics - Nonpayment of Rent Defenses</a:t>
            </a:r>
            <a:endParaRPr sz="3100" dirty="0"/>
          </a:p>
        </p:txBody>
      </p:sp>
      <p:sp>
        <p:nvSpPr>
          <p:cNvPr id="253" name="Google Shape;253;gb3f2f03acb_0_6"/>
          <p:cNvSpPr txBox="1">
            <a:spLocks noGrp="1"/>
          </p:cNvSpPr>
          <p:nvPr>
            <p:ph type="body" idx="1"/>
          </p:nvPr>
        </p:nvSpPr>
        <p:spPr>
          <a:xfrm>
            <a:off x="301752" y="1527048"/>
            <a:ext cx="8503800" cy="4572000"/>
          </a:xfrm>
          <a:prstGeom prst="rect">
            <a:avLst/>
          </a:prstGeom>
        </p:spPr>
        <p:txBody>
          <a:bodyPr spcFirstLastPara="1" wrap="square" lIns="91425" tIns="45700" rIns="91425" bIns="45700" anchor="t" anchorCtr="0">
            <a:noAutofit/>
          </a:bodyPr>
          <a:lstStyle/>
          <a:p>
            <a:pPr marL="0" lvl="0" indent="0" algn="l" rtl="0">
              <a:lnSpc>
                <a:spcPct val="80000"/>
              </a:lnSpc>
              <a:spcBef>
                <a:spcPts val="297"/>
              </a:spcBef>
              <a:spcAft>
                <a:spcPts val="0"/>
              </a:spcAft>
              <a:buClr>
                <a:schemeClr val="dk1"/>
              </a:buClr>
              <a:buSzPts val="1262"/>
              <a:buFont typeface="Arial"/>
              <a:buNone/>
            </a:pPr>
            <a:r>
              <a:rPr lang="en-US" sz="2000" dirty="0"/>
              <a:t>Property conditions and habitability</a:t>
            </a:r>
            <a:endParaRPr sz="2000" dirty="0"/>
          </a:p>
          <a:p>
            <a:pPr marL="457200" lvl="0" indent="-342900" algn="l" rtl="0">
              <a:lnSpc>
                <a:spcPct val="80000"/>
              </a:lnSpc>
              <a:spcBef>
                <a:spcPts val="1000"/>
              </a:spcBef>
              <a:spcAft>
                <a:spcPts val="0"/>
              </a:spcAft>
              <a:buSzPts val="1800"/>
              <a:buChar char="●"/>
            </a:pPr>
            <a:r>
              <a:rPr lang="en-US" sz="2000" dirty="0"/>
              <a:t>Minn. Stat. §§ 504B.161, the landlord must maintain: </a:t>
            </a:r>
            <a:endParaRPr sz="2000" dirty="0"/>
          </a:p>
          <a:p>
            <a:pPr marL="914400" lvl="1" indent="-342900" algn="l" rtl="0">
              <a:lnSpc>
                <a:spcPct val="80000"/>
              </a:lnSpc>
              <a:spcBef>
                <a:spcPts val="0"/>
              </a:spcBef>
              <a:spcAft>
                <a:spcPts val="0"/>
              </a:spcAft>
              <a:buClr>
                <a:srgbClr val="000000"/>
              </a:buClr>
              <a:buSzPts val="1800"/>
              <a:buChar char="○"/>
            </a:pPr>
            <a:r>
              <a:rPr lang="en-US" sz="2000" dirty="0">
                <a:solidFill>
                  <a:srgbClr val="000000"/>
                </a:solidFill>
              </a:rPr>
              <a:t>(1) premises and all common areas are fit for the use intended by the parties, </a:t>
            </a:r>
            <a:endParaRPr sz="2000" dirty="0">
              <a:solidFill>
                <a:srgbClr val="000000"/>
              </a:solidFill>
            </a:endParaRPr>
          </a:p>
          <a:p>
            <a:pPr marL="914400" lvl="1" indent="-342900" algn="l" rtl="0">
              <a:lnSpc>
                <a:spcPct val="80000"/>
              </a:lnSpc>
              <a:spcBef>
                <a:spcPts val="0"/>
              </a:spcBef>
              <a:spcAft>
                <a:spcPts val="0"/>
              </a:spcAft>
              <a:buClr>
                <a:srgbClr val="000000"/>
              </a:buClr>
              <a:buSzPts val="1800"/>
              <a:buChar char="○"/>
            </a:pPr>
            <a:r>
              <a:rPr lang="en-US" sz="2000" dirty="0">
                <a:solidFill>
                  <a:srgbClr val="000000"/>
                </a:solidFill>
              </a:rPr>
              <a:t>(2) the premises in reasonable repair, and </a:t>
            </a:r>
            <a:endParaRPr sz="2000" dirty="0">
              <a:solidFill>
                <a:srgbClr val="000000"/>
              </a:solidFill>
            </a:endParaRPr>
          </a:p>
          <a:p>
            <a:pPr marL="914400" marR="0" lvl="1" indent="-342900" algn="l" rtl="0">
              <a:lnSpc>
                <a:spcPct val="80000"/>
              </a:lnSpc>
              <a:spcBef>
                <a:spcPts val="0"/>
              </a:spcBef>
              <a:spcAft>
                <a:spcPts val="0"/>
              </a:spcAft>
              <a:buClr>
                <a:srgbClr val="000000"/>
              </a:buClr>
              <a:buSzPts val="1800"/>
              <a:buChar char="○"/>
            </a:pPr>
            <a:r>
              <a:rPr lang="en-US" sz="2000" dirty="0">
                <a:solidFill>
                  <a:srgbClr val="000000"/>
                </a:solidFill>
              </a:rPr>
              <a:t>(3) the premises in compliance with applicable state and local housing maintenance, health, and safety laws</a:t>
            </a:r>
            <a:r>
              <a:rPr lang="en-US" sz="2000" dirty="0"/>
              <a:t>.</a:t>
            </a:r>
            <a:endParaRPr sz="2000" dirty="0"/>
          </a:p>
          <a:p>
            <a:pPr marL="457200" lvl="0" indent="-342900" algn="l" rtl="0">
              <a:lnSpc>
                <a:spcPct val="80000"/>
              </a:lnSpc>
              <a:spcBef>
                <a:spcPts val="0"/>
              </a:spcBef>
              <a:spcAft>
                <a:spcPts val="0"/>
              </a:spcAft>
              <a:buSzPts val="1800"/>
              <a:buChar char="●"/>
            </a:pPr>
            <a:r>
              <a:rPr lang="en-US" sz="2000" dirty="0"/>
              <a:t>Exception: where the violation was caused by the willful, malicious, or irresponsible conduct of the tenant or tenant's agent. </a:t>
            </a:r>
          </a:p>
          <a:p>
            <a:pPr lvl="0" indent="-355600">
              <a:lnSpc>
                <a:spcPct val="80000"/>
              </a:lnSpc>
              <a:spcBef>
                <a:spcPts val="1000"/>
              </a:spcBef>
              <a:buSzPts val="2000"/>
              <a:buChar char="●"/>
            </a:pPr>
            <a:r>
              <a:rPr lang="en-US" sz="2000" dirty="0"/>
              <a:t>The statute is to be liberally construed.</a:t>
            </a:r>
          </a:p>
          <a:p>
            <a:pPr lvl="0" indent="-355600">
              <a:lnSpc>
                <a:spcPct val="80000"/>
              </a:lnSpc>
              <a:spcBef>
                <a:spcPts val="0"/>
              </a:spcBef>
              <a:buSzPts val="2000"/>
              <a:buChar char="●"/>
            </a:pPr>
            <a:r>
              <a:rPr lang="en-US" sz="2000" dirty="0"/>
              <a:t>The parties may not waive or modify the covenants.</a:t>
            </a:r>
          </a:p>
          <a:p>
            <a:pPr lvl="0" indent="-355600">
              <a:lnSpc>
                <a:spcPct val="80000"/>
              </a:lnSpc>
              <a:spcBef>
                <a:spcPts val="0"/>
              </a:spcBef>
              <a:buSzPts val="2000"/>
              <a:buChar char="●"/>
            </a:pPr>
            <a:r>
              <a:rPr lang="en-US" sz="2000" dirty="0"/>
              <a:t>While the tenant may agree in writing to perform special repairs or maintenance if </a:t>
            </a:r>
            <a:r>
              <a:rPr lang="en-US" sz="2000" dirty="0">
                <a:solidFill>
                  <a:schemeClr val="tx1"/>
                </a:solidFill>
              </a:rPr>
              <a:t>such </a:t>
            </a:r>
            <a:r>
              <a:rPr lang="en-US" sz="2000" dirty="0"/>
              <a:t>agreement is supported by adequate consideration, the agreement does not waive the covenants. </a:t>
            </a:r>
          </a:p>
          <a:p>
            <a:pPr marL="114300" lvl="0" indent="0" algn="l" rtl="0">
              <a:lnSpc>
                <a:spcPct val="80000"/>
              </a:lnSpc>
              <a:spcBef>
                <a:spcPts val="0"/>
              </a:spcBef>
              <a:spcAft>
                <a:spcPts val="0"/>
              </a:spcAft>
              <a:buSzPts val="1800"/>
            </a:pPr>
            <a:endParaRPr sz="2000" dirty="0"/>
          </a:p>
          <a:p>
            <a:pPr marL="0" lvl="0" indent="0" algn="l" rtl="0">
              <a:lnSpc>
                <a:spcPct val="80000"/>
              </a:lnSpc>
              <a:spcBef>
                <a:spcPts val="297"/>
              </a:spcBef>
              <a:spcAft>
                <a:spcPts val="0"/>
              </a:spcAft>
              <a:buNone/>
            </a:pPr>
            <a:endParaRP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291D22-AD4A-4A8B-A86B-C6FD39A34277}"/>
              </a:ext>
            </a:extLst>
          </p:cNvPr>
          <p:cNvSpPr>
            <a:spLocks noGrp="1"/>
          </p:cNvSpPr>
          <p:nvPr>
            <p:ph type="title"/>
          </p:nvPr>
        </p:nvSpPr>
        <p:spPr/>
        <p:txBody>
          <a:bodyPr>
            <a:noAutofit/>
          </a:bodyPr>
          <a:lstStyle/>
          <a:p>
            <a:r>
              <a:rPr lang="en-US" sz="2700" dirty="0"/>
              <a:t>Eviction Action Basics - Nonpayment of Rent Defenses</a:t>
            </a:r>
          </a:p>
        </p:txBody>
      </p:sp>
      <p:sp>
        <p:nvSpPr>
          <p:cNvPr id="3" name="Text Placeholder 2">
            <a:extLst>
              <a:ext uri="{FF2B5EF4-FFF2-40B4-BE49-F238E27FC236}">
                <a16:creationId xmlns:a16="http://schemas.microsoft.com/office/drawing/2014/main" id="{A6CE24C5-82BB-4B33-84A9-231BE3320CFA}"/>
              </a:ext>
            </a:extLst>
          </p:cNvPr>
          <p:cNvSpPr>
            <a:spLocks noGrp="1"/>
          </p:cNvSpPr>
          <p:nvPr>
            <p:ph type="body" idx="1"/>
          </p:nvPr>
        </p:nvSpPr>
        <p:spPr/>
        <p:txBody>
          <a:bodyPr>
            <a:normAutofit/>
          </a:bodyPr>
          <a:lstStyle/>
          <a:p>
            <a:pPr marL="0" indent="0">
              <a:lnSpc>
                <a:spcPct val="80000"/>
              </a:lnSpc>
              <a:spcBef>
                <a:spcPts val="418"/>
              </a:spcBef>
            </a:pPr>
            <a:r>
              <a:rPr lang="en-US" sz="2000" dirty="0"/>
              <a:t>Property conditions and habitability</a:t>
            </a:r>
          </a:p>
          <a:p>
            <a:pPr marL="0" lvl="0" indent="0">
              <a:lnSpc>
                <a:spcPct val="80000"/>
              </a:lnSpc>
              <a:spcBef>
                <a:spcPts val="418"/>
              </a:spcBef>
            </a:pPr>
            <a:endParaRPr lang="en-US" sz="2000" dirty="0"/>
          </a:p>
          <a:p>
            <a:pPr marL="0" lvl="0" indent="0">
              <a:lnSpc>
                <a:spcPct val="80000"/>
              </a:lnSpc>
              <a:spcBef>
                <a:spcPts val="418"/>
              </a:spcBef>
            </a:pPr>
            <a:r>
              <a:rPr lang="en-US" sz="2000" dirty="0"/>
              <a:t>Paying rent into court</a:t>
            </a:r>
          </a:p>
          <a:p>
            <a:pPr marL="0" lvl="0" indent="0">
              <a:lnSpc>
                <a:spcPct val="80000"/>
              </a:lnSpc>
              <a:spcBef>
                <a:spcPts val="418"/>
              </a:spcBef>
            </a:pPr>
            <a:endParaRPr lang="en-US" sz="2000" dirty="0"/>
          </a:p>
          <a:p>
            <a:pPr lvl="0" indent="-342900">
              <a:lnSpc>
                <a:spcPct val="80000"/>
              </a:lnSpc>
              <a:spcBef>
                <a:spcPts val="418"/>
              </a:spcBef>
              <a:buSzPts val="1800"/>
              <a:buChar char="●"/>
            </a:pPr>
            <a:r>
              <a:rPr lang="en-US" sz="2000" dirty="0"/>
              <a:t>The defendant can provide security in one of three ways:</a:t>
            </a:r>
          </a:p>
          <a:p>
            <a:pPr lvl="1" indent="-342900">
              <a:lnSpc>
                <a:spcPct val="80000"/>
              </a:lnSpc>
              <a:spcBef>
                <a:spcPts val="0"/>
              </a:spcBef>
              <a:buClr>
                <a:srgbClr val="000000"/>
              </a:buClr>
              <a:buSzPts val="1800"/>
              <a:buChar char="○"/>
            </a:pPr>
            <a:r>
              <a:rPr lang="en-US" sz="2000" dirty="0">
                <a:solidFill>
                  <a:srgbClr val="000000"/>
                </a:solidFill>
              </a:rPr>
              <a:t>Pay into court "rent to be withheld" and "any future rent withheld" [rather than back rent],</a:t>
            </a:r>
          </a:p>
          <a:p>
            <a:pPr lvl="1" indent="-342900">
              <a:lnSpc>
                <a:spcPct val="80000"/>
              </a:lnSpc>
              <a:spcBef>
                <a:spcPts val="0"/>
              </a:spcBef>
              <a:buClr>
                <a:srgbClr val="000000"/>
              </a:buClr>
              <a:buSzPts val="1800"/>
              <a:buChar char="○"/>
            </a:pPr>
            <a:r>
              <a:rPr lang="en-US" sz="2000" dirty="0">
                <a:solidFill>
                  <a:srgbClr val="000000"/>
                </a:solidFill>
              </a:rPr>
              <a:t>Deposit such rents in escrow subject to appropriate terms and conditions, or</a:t>
            </a:r>
          </a:p>
          <a:p>
            <a:pPr lvl="1" indent="-342900">
              <a:lnSpc>
                <a:spcPct val="80000"/>
              </a:lnSpc>
              <a:spcBef>
                <a:spcPts val="0"/>
              </a:spcBef>
              <a:buClr>
                <a:srgbClr val="000000"/>
              </a:buClr>
              <a:buSzPts val="1800"/>
              <a:buChar char="○"/>
            </a:pPr>
            <a:r>
              <a:rPr lang="en-US" sz="2000" dirty="0">
                <a:solidFill>
                  <a:srgbClr val="000000"/>
                </a:solidFill>
              </a:rPr>
              <a:t>Provide adequate security if such is more suitable under the circumstances. </a:t>
            </a:r>
          </a:p>
          <a:p>
            <a:pPr lvl="2" indent="-342900">
              <a:lnSpc>
                <a:spcPct val="80000"/>
              </a:lnSpc>
              <a:spcBef>
                <a:spcPts val="0"/>
              </a:spcBef>
              <a:buClr>
                <a:schemeClr val="dk2"/>
              </a:buClr>
              <a:buSzPts val="1800"/>
              <a:buChar char="■"/>
            </a:pPr>
            <a:r>
              <a:rPr lang="en-US" i="1" dirty="0">
                <a:solidFill>
                  <a:schemeClr val="dk2"/>
                </a:solidFill>
              </a:rPr>
              <a:t>Fritz v. Warthen</a:t>
            </a:r>
            <a:r>
              <a:rPr lang="en-US" dirty="0">
                <a:solidFill>
                  <a:schemeClr val="dk2"/>
                </a:solidFill>
              </a:rPr>
              <a:t>, 213 N.W.2d 339, 341-43 (1973)</a:t>
            </a:r>
          </a:p>
          <a:p>
            <a:pPr marL="0" lvl="0" indent="0">
              <a:lnSpc>
                <a:spcPct val="80000"/>
              </a:lnSpc>
              <a:spcBef>
                <a:spcPts val="418"/>
              </a:spcBef>
              <a:buClr>
                <a:schemeClr val="dk1"/>
              </a:buClr>
              <a:buSzPts val="1778"/>
            </a:pPr>
            <a:endParaRPr lang="en-US" sz="2000" dirty="0"/>
          </a:p>
          <a:p>
            <a:pPr marL="0" lvl="0" indent="0">
              <a:lnSpc>
                <a:spcPct val="80000"/>
              </a:lnSpc>
              <a:spcBef>
                <a:spcPts val="418"/>
              </a:spcBef>
              <a:buClr>
                <a:schemeClr val="dk1"/>
              </a:buClr>
              <a:buSzPts val="1778"/>
            </a:pPr>
            <a:r>
              <a:rPr lang="en-US" sz="2000" dirty="0"/>
              <a:t>Relief: Rent abatement. </a:t>
            </a:r>
            <a:r>
              <a:rPr lang="en-US" sz="2000" i="1" dirty="0"/>
              <a:t>Id.</a:t>
            </a:r>
            <a:r>
              <a:rPr lang="en-US" sz="2000" dirty="0"/>
              <a:t> </a:t>
            </a:r>
          </a:p>
          <a:p>
            <a:endParaRPr lang="en-US" sz="2000" dirty="0"/>
          </a:p>
        </p:txBody>
      </p:sp>
    </p:spTree>
    <p:extLst>
      <p:ext uri="{BB962C8B-B14F-4D97-AF65-F5344CB8AC3E}">
        <p14:creationId xmlns:p14="http://schemas.microsoft.com/office/powerpoint/2010/main" val="1902111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chemeClr val="dk1"/>
              </a:buClr>
              <a:buSzPts val="1100"/>
              <a:buFont typeface="Arial"/>
              <a:buNone/>
            </a:pPr>
            <a:r>
              <a:rPr lang="en-US" sz="2700" dirty="0"/>
              <a:t>Eviction Action Basics - Nonpayment of Rent Defenses</a:t>
            </a:r>
            <a:endParaRPr dirty="0"/>
          </a:p>
        </p:txBody>
      </p:sp>
      <p:sp>
        <p:nvSpPr>
          <p:cNvPr id="259" name="Google Shape;259;p1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ctr" anchorCtr="0">
            <a:normAutofit/>
          </a:bodyPr>
          <a:lstStyle/>
          <a:p>
            <a:pPr marL="0" lvl="0" indent="0" algn="l" rtl="0">
              <a:lnSpc>
                <a:spcPct val="80000"/>
              </a:lnSpc>
              <a:spcBef>
                <a:spcPts val="0"/>
              </a:spcBef>
              <a:spcAft>
                <a:spcPts val="0"/>
              </a:spcAft>
              <a:buSzPts val="1951"/>
              <a:buNone/>
            </a:pPr>
            <a:r>
              <a:rPr lang="en-US" sz="2000" dirty="0"/>
              <a:t>Nonpayment of Rent Defenses - Cont. </a:t>
            </a:r>
            <a:endParaRPr sz="2000" dirty="0"/>
          </a:p>
          <a:p>
            <a:pPr marL="0" lvl="0" indent="0" algn="l" rtl="0">
              <a:lnSpc>
                <a:spcPct val="80000"/>
              </a:lnSpc>
              <a:spcBef>
                <a:spcPts val="0"/>
              </a:spcBef>
              <a:spcAft>
                <a:spcPts val="0"/>
              </a:spcAft>
              <a:buSzPts val="1951"/>
              <a:buNone/>
            </a:pPr>
            <a:endParaRPr sz="2000" dirty="0"/>
          </a:p>
          <a:p>
            <a:pPr marL="457200" lvl="0" indent="-355600" algn="l" rtl="0">
              <a:lnSpc>
                <a:spcPct val="80000"/>
              </a:lnSpc>
              <a:spcBef>
                <a:spcPts val="459"/>
              </a:spcBef>
              <a:spcAft>
                <a:spcPts val="0"/>
              </a:spcAft>
              <a:buSzPts val="2000"/>
              <a:buChar char="●"/>
            </a:pPr>
            <a:r>
              <a:rPr lang="en-US" sz="2000" dirty="0"/>
              <a:t>Landlord failure to comply with city rental license ordinances. </a:t>
            </a:r>
            <a:endParaRPr sz="2000" dirty="0"/>
          </a:p>
          <a:p>
            <a:pPr marL="914400" lvl="1" indent="-355600" algn="l" rtl="0">
              <a:lnSpc>
                <a:spcPct val="80000"/>
              </a:lnSpc>
              <a:spcBef>
                <a:spcPts val="0"/>
              </a:spcBef>
              <a:spcAft>
                <a:spcPts val="0"/>
              </a:spcAft>
              <a:buSzPts val="2000"/>
              <a:buChar char="○"/>
            </a:pPr>
            <a:r>
              <a:rPr lang="en-US" sz="2000" i="1" dirty="0"/>
              <a:t>Beaumia v. Eisenbraun</a:t>
            </a:r>
            <a:r>
              <a:rPr lang="en-US" sz="2000" dirty="0"/>
              <a:t>, No. A06-1482, 2007 WL 2472298 (Minn. Ct. App. Sep. 4, 2007) (unpublished).</a:t>
            </a:r>
            <a:endParaRPr sz="2000" dirty="0"/>
          </a:p>
          <a:p>
            <a:pPr marL="457200" lvl="0" indent="-355600" algn="l" rtl="0">
              <a:lnSpc>
                <a:spcPct val="80000"/>
              </a:lnSpc>
              <a:spcBef>
                <a:spcPts val="0"/>
              </a:spcBef>
              <a:spcAft>
                <a:spcPts val="0"/>
              </a:spcAft>
              <a:buSzPts val="2000"/>
              <a:buChar char="●"/>
            </a:pPr>
            <a:r>
              <a:rPr lang="en-US" sz="2000" dirty="0"/>
              <a:t>Landlord nonpayment of utilities or illegal shared metering of utilities. </a:t>
            </a:r>
            <a:endParaRPr sz="2000" dirty="0"/>
          </a:p>
          <a:p>
            <a:pPr marL="914400" lvl="1" indent="-355600" algn="l" rtl="0">
              <a:lnSpc>
                <a:spcPct val="80000"/>
              </a:lnSpc>
              <a:spcBef>
                <a:spcPts val="0"/>
              </a:spcBef>
              <a:spcAft>
                <a:spcPts val="0"/>
              </a:spcAft>
              <a:buSzPts val="2000"/>
              <a:buChar char="○"/>
            </a:pPr>
            <a:r>
              <a:rPr lang="en-US" sz="2000" dirty="0"/>
              <a:t>Minn. Stat. § 504B.215.</a:t>
            </a:r>
            <a:endParaRPr sz="2000" dirty="0"/>
          </a:p>
          <a:p>
            <a:pPr marL="457200" lvl="0" indent="-355600" algn="l" rtl="0">
              <a:lnSpc>
                <a:spcPct val="80000"/>
              </a:lnSpc>
              <a:spcBef>
                <a:spcPts val="0"/>
              </a:spcBef>
              <a:spcAft>
                <a:spcPts val="0"/>
              </a:spcAft>
              <a:buSzPts val="2000"/>
              <a:buChar char="●"/>
            </a:pPr>
            <a:r>
              <a:rPr lang="en-US" sz="2000" dirty="0"/>
              <a:t>Landlord charging improper late fees or other fees. </a:t>
            </a:r>
            <a:endParaRPr sz="2000" dirty="0"/>
          </a:p>
          <a:p>
            <a:pPr marL="914400" lvl="1" indent="-355600" algn="l" rtl="0">
              <a:lnSpc>
                <a:spcPct val="80000"/>
              </a:lnSpc>
              <a:spcBef>
                <a:spcPts val="0"/>
              </a:spcBef>
              <a:spcAft>
                <a:spcPts val="0"/>
              </a:spcAft>
              <a:buSzPts val="2000"/>
              <a:buChar char="○"/>
            </a:pPr>
            <a:r>
              <a:rPr lang="en-US" sz="2000" dirty="0"/>
              <a:t>Minn. Stat. § 504B.177.</a:t>
            </a:r>
            <a:endParaRPr sz="2000" dirty="0"/>
          </a:p>
          <a:p>
            <a:pPr marL="457200" lvl="0" indent="-355600" algn="l" rtl="0">
              <a:lnSpc>
                <a:spcPct val="80000"/>
              </a:lnSpc>
              <a:spcBef>
                <a:spcPts val="0"/>
              </a:spcBef>
              <a:spcAft>
                <a:spcPts val="0"/>
              </a:spcAft>
              <a:buSzPts val="2000"/>
              <a:buChar char="●"/>
            </a:pPr>
            <a:r>
              <a:rPr lang="en-US" sz="2000" dirty="0"/>
              <a:t>Landlord waiver of rent claim by accepting a partial payment of rent without a written nonwaiver clause. </a:t>
            </a:r>
            <a:endParaRPr sz="2000" dirty="0"/>
          </a:p>
          <a:p>
            <a:pPr marL="914400" lvl="1" indent="-355600" algn="l" rtl="0">
              <a:lnSpc>
                <a:spcPct val="80000"/>
              </a:lnSpc>
              <a:spcBef>
                <a:spcPts val="0"/>
              </a:spcBef>
              <a:spcAft>
                <a:spcPts val="0"/>
              </a:spcAft>
              <a:buSzPts val="2000"/>
              <a:buChar char="○"/>
            </a:pPr>
            <a:r>
              <a:rPr lang="en-US" sz="2000" dirty="0"/>
              <a:t>Minn. Stat. § 504B.291.</a:t>
            </a:r>
            <a:endParaRPr sz="2000" dirty="0"/>
          </a:p>
          <a:p>
            <a:pPr marL="457200" lvl="0" indent="-355600" algn="l" rtl="0">
              <a:lnSpc>
                <a:spcPct val="80000"/>
              </a:lnSpc>
              <a:spcBef>
                <a:spcPts val="0"/>
              </a:spcBef>
              <a:spcAft>
                <a:spcPts val="0"/>
              </a:spcAft>
              <a:buSzPts val="2000"/>
              <a:buChar char="●"/>
            </a:pPr>
            <a:r>
              <a:rPr lang="en-US" sz="2000" dirty="0"/>
              <a:t>Landlord retaliation for complaints about material violations by the landlord of state or local law, residential covenants, or the lease. </a:t>
            </a:r>
            <a:endParaRPr sz="2000" dirty="0"/>
          </a:p>
          <a:p>
            <a:pPr marL="914400" lvl="1" indent="-355600" algn="l" rtl="0">
              <a:lnSpc>
                <a:spcPct val="80000"/>
              </a:lnSpc>
              <a:spcBef>
                <a:spcPts val="0"/>
              </a:spcBef>
              <a:spcAft>
                <a:spcPts val="0"/>
              </a:spcAft>
              <a:buSzPts val="2000"/>
              <a:buChar char="○"/>
            </a:pPr>
            <a:r>
              <a:rPr lang="en-US" sz="2000" i="1" dirty="0"/>
              <a:t>Cent. Hous. Assocs., LP v. Olson</a:t>
            </a:r>
            <a:r>
              <a:rPr lang="en-US" sz="2000" dirty="0"/>
              <a:t>, 929 N.W.2d 398 (Minn. 2019).</a:t>
            </a:r>
            <a:endParaRPr sz="2000" dirty="0"/>
          </a:p>
          <a:p>
            <a:pPr marL="0" lvl="0" indent="0" algn="l" rtl="0">
              <a:lnSpc>
                <a:spcPct val="80000"/>
              </a:lnSpc>
              <a:spcBef>
                <a:spcPts val="459"/>
              </a:spcBef>
              <a:spcAft>
                <a:spcPts val="0"/>
              </a:spcAft>
              <a:buSzPts val="1951"/>
              <a:buNone/>
            </a:pPr>
            <a:endParaRP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17"/>
          <p:cNvSpPr txBox="1">
            <a:spLocks noGrp="1"/>
          </p:cNvSpPr>
          <p:nvPr>
            <p:ph type="title"/>
          </p:nvPr>
        </p:nvSpPr>
        <p:spPr>
          <a:xfrm>
            <a:off x="301752" y="228600"/>
            <a:ext cx="8534400" cy="7590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Holding Over </a:t>
            </a:r>
            <a:endParaRPr dirty="0"/>
          </a:p>
        </p:txBody>
      </p:sp>
      <p:sp>
        <p:nvSpPr>
          <p:cNvPr id="265" name="Google Shape;265;p17"/>
          <p:cNvSpPr txBox="1">
            <a:spLocks noGrp="1"/>
          </p:cNvSpPr>
          <p:nvPr>
            <p:ph type="body" idx="1"/>
          </p:nvPr>
        </p:nvSpPr>
        <p:spPr>
          <a:xfrm>
            <a:off x="320090" y="1349423"/>
            <a:ext cx="850380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None/>
            </a:pPr>
            <a:endParaRPr lang="en-US" sz="1750" dirty="0"/>
          </a:p>
          <a:p>
            <a:pPr marL="0" lvl="0" indent="0" algn="l" rtl="0">
              <a:lnSpc>
                <a:spcPct val="80000"/>
              </a:lnSpc>
              <a:spcBef>
                <a:spcPts val="0"/>
              </a:spcBef>
              <a:spcAft>
                <a:spcPts val="0"/>
              </a:spcAft>
              <a:buNone/>
            </a:pPr>
            <a:r>
              <a:rPr lang="en-US" sz="1750" dirty="0"/>
              <a:t>Proof of Proper Notice</a:t>
            </a:r>
            <a:endParaRPr sz="1750" dirty="0"/>
          </a:p>
          <a:p>
            <a:pPr marL="457200" lvl="0" indent="-342900" algn="l" rtl="0">
              <a:lnSpc>
                <a:spcPct val="80000"/>
              </a:lnSpc>
              <a:spcBef>
                <a:spcPts val="337"/>
              </a:spcBef>
              <a:spcAft>
                <a:spcPts val="0"/>
              </a:spcAft>
              <a:buSzPts val="1800"/>
              <a:buChar char="●"/>
            </a:pPr>
            <a:r>
              <a:rPr lang="en-US" sz="1750" dirty="0"/>
              <a:t>Testimony and documents</a:t>
            </a:r>
            <a:endParaRPr sz="1750" dirty="0"/>
          </a:p>
          <a:p>
            <a:pPr marL="457200" lvl="0" indent="-342900" algn="l" rtl="0">
              <a:lnSpc>
                <a:spcPct val="80000"/>
              </a:lnSpc>
              <a:spcBef>
                <a:spcPts val="0"/>
              </a:spcBef>
              <a:spcAft>
                <a:spcPts val="0"/>
              </a:spcAft>
              <a:buSzPts val="1800"/>
              <a:buChar char="●"/>
            </a:pPr>
            <a:r>
              <a:rPr lang="en-US" sz="1750" dirty="0"/>
              <a:t>Month-to-month tenancies: Notice must be served (and received) before the first day of the month in which the tenancy is to terminate</a:t>
            </a:r>
            <a:endParaRPr sz="1750" dirty="0"/>
          </a:p>
          <a:p>
            <a:pPr marL="914400" lvl="1" indent="-342900" algn="l" rtl="0">
              <a:lnSpc>
                <a:spcPct val="80000"/>
              </a:lnSpc>
              <a:spcBef>
                <a:spcPts val="0"/>
              </a:spcBef>
              <a:spcAft>
                <a:spcPts val="0"/>
              </a:spcAft>
              <a:buSzPts val="1800"/>
              <a:buChar char="○"/>
            </a:pPr>
            <a:r>
              <a:rPr lang="en-US" sz="1750" dirty="0"/>
              <a:t>Minn. Stat. § 504B.135; </a:t>
            </a:r>
            <a:r>
              <a:rPr lang="en-US" sz="1750" i="1" dirty="0"/>
              <a:t>Oesterreicher v. Robertson, </a:t>
            </a:r>
            <a:r>
              <a:rPr lang="en-US" sz="1750" dirty="0"/>
              <a:t>187 Minn. 497, 501, 245 N.W. 825, 825 (1932).</a:t>
            </a:r>
            <a:endParaRPr sz="1750" dirty="0"/>
          </a:p>
          <a:p>
            <a:pPr marL="457200" lvl="0" indent="-342900" algn="l" rtl="0">
              <a:lnSpc>
                <a:spcPct val="80000"/>
              </a:lnSpc>
              <a:spcBef>
                <a:spcPts val="0"/>
              </a:spcBef>
              <a:spcAft>
                <a:spcPts val="0"/>
              </a:spcAft>
              <a:buSzPts val="1800"/>
              <a:buChar char="●"/>
            </a:pPr>
            <a:r>
              <a:rPr lang="en-US" sz="1750" dirty="0"/>
              <a:t>Mortgage foreclosure and contract for deed cancellation </a:t>
            </a:r>
            <a:endParaRPr sz="1750" dirty="0"/>
          </a:p>
          <a:p>
            <a:pPr marL="914400" lvl="1" indent="-342900" algn="l" rtl="0">
              <a:lnSpc>
                <a:spcPct val="80000"/>
              </a:lnSpc>
              <a:spcBef>
                <a:spcPts val="0"/>
              </a:spcBef>
              <a:spcAft>
                <a:spcPts val="0"/>
              </a:spcAft>
              <a:buSzPts val="1800"/>
              <a:buChar char="○"/>
            </a:pPr>
            <a:r>
              <a:rPr lang="en-US" sz="1750" dirty="0"/>
              <a:t>Minn. Stat. §  504B.285, subd. 1a., 1b.</a:t>
            </a:r>
            <a:endParaRPr sz="1750" dirty="0"/>
          </a:p>
          <a:p>
            <a:pPr marL="457200" lvl="0" indent="-342900" algn="l" rtl="0">
              <a:lnSpc>
                <a:spcPct val="80000"/>
              </a:lnSpc>
              <a:spcBef>
                <a:spcPts val="0"/>
              </a:spcBef>
              <a:spcAft>
                <a:spcPts val="0"/>
              </a:spcAft>
              <a:buSzPts val="1800"/>
              <a:buChar char="●"/>
            </a:pPr>
            <a:r>
              <a:rPr lang="en-US" sz="1750" dirty="0"/>
              <a:t>Manufactured home park tenancies  </a:t>
            </a:r>
            <a:endParaRPr sz="1750" dirty="0"/>
          </a:p>
          <a:p>
            <a:pPr marL="914400" lvl="1" indent="-342900" algn="l" rtl="0">
              <a:lnSpc>
                <a:spcPct val="80000"/>
              </a:lnSpc>
              <a:spcBef>
                <a:spcPts val="0"/>
              </a:spcBef>
              <a:spcAft>
                <a:spcPts val="0"/>
              </a:spcAft>
              <a:buSzPts val="1800"/>
              <a:buChar char="○"/>
            </a:pPr>
            <a:r>
              <a:rPr lang="en-US" sz="1750" dirty="0"/>
              <a:t>Minn. Stat. §§ 327C.09,327C.095, 327C.10.</a:t>
            </a:r>
            <a:endParaRPr sz="1750" dirty="0"/>
          </a:p>
          <a:p>
            <a:pPr marL="457200" lvl="0" indent="-342900" algn="l" rtl="0">
              <a:lnSpc>
                <a:spcPct val="80000"/>
              </a:lnSpc>
              <a:spcBef>
                <a:spcPts val="0"/>
              </a:spcBef>
              <a:spcAft>
                <a:spcPts val="0"/>
              </a:spcAft>
              <a:buSzPts val="1800"/>
              <a:buChar char="●"/>
            </a:pPr>
            <a:r>
              <a:rPr lang="en-US" sz="1750" dirty="0"/>
              <a:t>Some public and subsidized housing programs require notice for eviction actions. </a:t>
            </a:r>
            <a:endParaRPr sz="1750" dirty="0"/>
          </a:p>
          <a:p>
            <a:pPr marL="914400" lvl="1" indent="-342900" algn="l" rtl="0">
              <a:lnSpc>
                <a:spcPct val="80000"/>
              </a:lnSpc>
              <a:spcBef>
                <a:spcPts val="0"/>
              </a:spcBef>
              <a:spcAft>
                <a:spcPts val="0"/>
              </a:spcAft>
              <a:buSzPts val="1800"/>
              <a:buChar char="○"/>
            </a:pPr>
            <a:r>
              <a:rPr lang="en-US" sz="1750" i="1" dirty="0"/>
              <a:t>See</a:t>
            </a:r>
            <a:r>
              <a:rPr lang="en-US" sz="1750" dirty="0"/>
              <a:t> Answer Forms 3-8, Residential Eviction Defense and Tenant Claims in Minnesota </a:t>
            </a:r>
            <a:r>
              <a:rPr lang="en-US" sz="1750" u="sng" dirty="0">
                <a:solidFill>
                  <a:schemeClr val="hlink"/>
                </a:solidFill>
                <a:hlinkClick r:id="rId3"/>
              </a:rPr>
              <a:t>http://povertylaw.homestead.com/ResidentialEvictionDefenseandTenantClaimsinMinnesota.html</a:t>
            </a:r>
            <a:endParaRPr sz="1750" dirty="0"/>
          </a:p>
          <a:p>
            <a:pPr marL="0" lvl="0" indent="0" algn="l" rtl="0">
              <a:lnSpc>
                <a:spcPct val="80000"/>
              </a:lnSpc>
              <a:spcBef>
                <a:spcPts val="337"/>
              </a:spcBef>
              <a:spcAft>
                <a:spcPts val="0"/>
              </a:spcAft>
              <a:buNone/>
            </a:pPr>
            <a:endParaRPr sz="1750" dirty="0"/>
          </a:p>
          <a:p>
            <a:pPr marL="0" lvl="0" indent="0" algn="l" rtl="0">
              <a:lnSpc>
                <a:spcPct val="80000"/>
              </a:lnSpc>
              <a:spcBef>
                <a:spcPts val="337"/>
              </a:spcBef>
              <a:spcAft>
                <a:spcPts val="0"/>
              </a:spcAft>
              <a:buNone/>
            </a:pPr>
            <a:r>
              <a:rPr lang="en-US" sz="1750" dirty="0"/>
              <a:t>Holding Over Defenses</a:t>
            </a:r>
            <a:endParaRPr sz="1750" dirty="0"/>
          </a:p>
          <a:p>
            <a:pPr marL="457200" lvl="0" indent="-342900" algn="l" rtl="0">
              <a:lnSpc>
                <a:spcPct val="80000"/>
              </a:lnSpc>
              <a:spcBef>
                <a:spcPts val="337"/>
              </a:spcBef>
              <a:spcAft>
                <a:spcPts val="0"/>
              </a:spcAft>
              <a:buSzPts val="1800"/>
              <a:buChar char="●"/>
            </a:pPr>
            <a:r>
              <a:rPr lang="en-US" sz="1750" dirty="0"/>
              <a:t>Landlord retaliation </a:t>
            </a:r>
            <a:endParaRPr sz="1750" dirty="0"/>
          </a:p>
          <a:p>
            <a:pPr marL="914400" lvl="1" indent="-342900" algn="l" rtl="0">
              <a:lnSpc>
                <a:spcPct val="80000"/>
              </a:lnSpc>
              <a:spcBef>
                <a:spcPts val="0"/>
              </a:spcBef>
              <a:spcAft>
                <a:spcPts val="0"/>
              </a:spcAft>
              <a:buSzPts val="1800"/>
              <a:buChar char="○"/>
            </a:pPr>
            <a:r>
              <a:rPr lang="en-US" sz="1750" dirty="0"/>
              <a:t>(1) Minn. Stat. § 504B.285, or (2) common law. </a:t>
            </a:r>
            <a:r>
              <a:rPr lang="en-US" sz="1750" i="1" dirty="0"/>
              <a:t>Cent. Hous. Assocs., LP v. Olson</a:t>
            </a:r>
            <a:r>
              <a:rPr lang="en-US" sz="1750" dirty="0"/>
              <a:t>, 929 N.W.2d 398 (Minn. 2019).</a:t>
            </a:r>
            <a:endParaRPr sz="1750" dirty="0"/>
          </a:p>
          <a:p>
            <a:pPr marL="457200" lvl="0" indent="-342900" algn="l" rtl="0">
              <a:lnSpc>
                <a:spcPct val="80000"/>
              </a:lnSpc>
              <a:spcBef>
                <a:spcPts val="0"/>
              </a:spcBef>
              <a:spcAft>
                <a:spcPts val="0"/>
              </a:spcAft>
              <a:buSzPts val="1800"/>
              <a:buChar char="●"/>
            </a:pPr>
            <a:r>
              <a:rPr lang="en-US" sz="1750" dirty="0"/>
              <a:t>Landlord waived the notice to end the lease by accepting rent after the move out date </a:t>
            </a:r>
            <a:endParaRPr sz="1750" dirty="0"/>
          </a:p>
          <a:p>
            <a:pPr marL="914400" lvl="1" indent="-342900" algn="l" rtl="0">
              <a:lnSpc>
                <a:spcPct val="80000"/>
              </a:lnSpc>
              <a:spcBef>
                <a:spcPts val="0"/>
              </a:spcBef>
              <a:spcAft>
                <a:spcPts val="0"/>
              </a:spcAft>
              <a:buSzPts val="1800"/>
              <a:buChar char="○"/>
            </a:pPr>
            <a:r>
              <a:rPr lang="en-US" sz="1750" i="1" dirty="0"/>
              <a:t>Pappas v. Stark</a:t>
            </a:r>
            <a:r>
              <a:rPr lang="en-US" sz="1750" dirty="0"/>
              <a:t>, 123 Minn. 81, 83, 142 N.W. 1042, 1047 (1913).</a:t>
            </a:r>
            <a:endParaRPr sz="1750" dirty="0"/>
          </a:p>
          <a:p>
            <a:pPr marL="0" lvl="0" indent="0" algn="l" rtl="0">
              <a:lnSpc>
                <a:spcPct val="80000"/>
              </a:lnSpc>
              <a:spcBef>
                <a:spcPts val="337"/>
              </a:spcBef>
              <a:spcAft>
                <a:spcPts val="0"/>
              </a:spcAft>
              <a:buSzPts val="1434"/>
              <a:buNone/>
            </a:pPr>
            <a:endParaRPr sz="175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lvl="0"/>
            <a:r>
              <a:rPr lang="en-US" dirty="0"/>
              <a:t>Presenters and Prior Presentations</a:t>
            </a:r>
            <a:endParaRPr dirty="0"/>
          </a:p>
        </p:txBody>
      </p:sp>
      <p:sp>
        <p:nvSpPr>
          <p:cNvPr id="174" name="Google Shape;174;p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spcBef>
                <a:spcPts val="0"/>
              </a:spcBef>
              <a:buSzPts val="1360"/>
            </a:pPr>
            <a:r>
              <a:rPr lang="en-US" sz="1500" dirty="0"/>
              <a:t>Revised from Prior Presentation:</a:t>
            </a:r>
          </a:p>
          <a:p>
            <a:pPr marL="0" lvl="0" indent="0">
              <a:spcBef>
                <a:spcPts val="0"/>
              </a:spcBef>
              <a:buSzPts val="1360"/>
            </a:pPr>
            <a:r>
              <a:rPr lang="en-US" sz="1500" dirty="0"/>
              <a:t>Ninth District Court - January 8, 2021</a:t>
            </a:r>
          </a:p>
          <a:p>
            <a:pPr marL="0" lvl="0" indent="0">
              <a:spcBef>
                <a:spcPts val="0"/>
              </a:spcBef>
              <a:buSzPts val="1360"/>
            </a:pPr>
            <a:endParaRPr lang="en-US" sz="1500" dirty="0"/>
          </a:p>
          <a:p>
            <a:pPr marL="0" lvl="0" indent="0" algn="l" rtl="0">
              <a:spcBef>
                <a:spcPts val="0"/>
              </a:spcBef>
              <a:spcAft>
                <a:spcPts val="0"/>
              </a:spcAft>
              <a:buSzPts val="1360"/>
              <a:buNone/>
            </a:pPr>
            <a:r>
              <a:rPr lang="en-US" sz="1500" dirty="0"/>
              <a:t>Lawrence McDonough</a:t>
            </a:r>
            <a:endParaRPr sz="1500" dirty="0"/>
          </a:p>
          <a:p>
            <a:pPr marL="0" lvl="0" indent="0" algn="l" rtl="0">
              <a:spcBef>
                <a:spcPts val="320"/>
              </a:spcBef>
              <a:spcAft>
                <a:spcPts val="0"/>
              </a:spcAft>
              <a:buSzPts val="1360"/>
              <a:buNone/>
            </a:pPr>
            <a:r>
              <a:rPr lang="en-US" sz="1500" dirty="0"/>
              <a:t>Attorney at Law </a:t>
            </a:r>
            <a:endParaRPr sz="1500" dirty="0"/>
          </a:p>
          <a:p>
            <a:pPr marL="0" lvl="0" indent="0" algn="l" rtl="0">
              <a:spcBef>
                <a:spcPts val="320"/>
              </a:spcBef>
              <a:spcAft>
                <a:spcPts val="0"/>
              </a:spcAft>
              <a:buSzPts val="1360"/>
              <a:buNone/>
            </a:pPr>
            <a:r>
              <a:rPr lang="en-US" sz="1500" dirty="0"/>
              <a:t>Adjunct Professor of Law, University of Minnesota School of Law </a:t>
            </a:r>
            <a:endParaRPr sz="1500" dirty="0"/>
          </a:p>
          <a:p>
            <a:pPr marL="0" lvl="0" indent="0" algn="l" rtl="0">
              <a:spcBef>
                <a:spcPts val="320"/>
              </a:spcBef>
              <a:spcAft>
                <a:spcPts val="0"/>
              </a:spcAft>
              <a:buSzPts val="1360"/>
              <a:buNone/>
            </a:pPr>
            <a:r>
              <a:rPr lang="en-US" sz="1500" dirty="0"/>
              <a:t>Senior Minnesota Counsel, Lawyers' Committee for Civil Rights Under Law</a:t>
            </a:r>
            <a:endParaRPr sz="1500" dirty="0"/>
          </a:p>
          <a:p>
            <a:pPr marL="0" lvl="0" indent="0" algn="l" rtl="0">
              <a:spcBef>
                <a:spcPts val="320"/>
              </a:spcBef>
              <a:spcAft>
                <a:spcPts val="0"/>
              </a:spcAft>
              <a:buSzPts val="1360"/>
              <a:buNone/>
            </a:pPr>
            <a:r>
              <a:rPr lang="en-US" sz="1500" dirty="0"/>
              <a:t>651-398-8053</a:t>
            </a:r>
            <a:endParaRPr sz="1500" dirty="0"/>
          </a:p>
          <a:p>
            <a:pPr marL="0" lvl="0" indent="0" algn="l" rtl="0">
              <a:spcBef>
                <a:spcPts val="320"/>
              </a:spcBef>
              <a:spcAft>
                <a:spcPts val="0"/>
              </a:spcAft>
              <a:buSzPts val="1360"/>
              <a:buNone/>
            </a:pPr>
            <a:r>
              <a:rPr lang="en-US" sz="1500" u="sng" dirty="0">
                <a:solidFill>
                  <a:schemeClr val="hlink"/>
                </a:solidFill>
                <a:hlinkClick r:id="rId3"/>
              </a:rPr>
              <a:t>mcdon056@umn.edu</a:t>
            </a:r>
            <a:endParaRPr sz="1500" dirty="0"/>
          </a:p>
          <a:p>
            <a:pPr marL="0" lvl="0" indent="0" algn="l" rtl="0">
              <a:spcBef>
                <a:spcPts val="320"/>
              </a:spcBef>
              <a:spcAft>
                <a:spcPts val="0"/>
              </a:spcAft>
              <a:buSzPts val="1360"/>
              <a:buNone/>
            </a:pPr>
            <a:r>
              <a:rPr lang="en-US" sz="1500" u="sng" dirty="0">
                <a:solidFill>
                  <a:schemeClr val="hlink"/>
                </a:solidFill>
                <a:hlinkClick r:id="rId4"/>
              </a:rPr>
              <a:t>http://povertylaw.homestead.com/Biolarrymcdonough.html</a:t>
            </a:r>
            <a:endParaRPr sz="1500" dirty="0"/>
          </a:p>
          <a:p>
            <a:pPr marL="0" lvl="0" indent="0" algn="l" rtl="0">
              <a:spcBef>
                <a:spcPts val="320"/>
              </a:spcBef>
              <a:spcAft>
                <a:spcPts val="0"/>
              </a:spcAft>
              <a:buSzPts val="1360"/>
              <a:buNone/>
            </a:pPr>
            <a:endParaRPr sz="1500" dirty="0"/>
          </a:p>
          <a:p>
            <a:pPr marL="0" lvl="0" indent="0" algn="l" rtl="0">
              <a:spcBef>
                <a:spcPts val="320"/>
              </a:spcBef>
              <a:spcAft>
                <a:spcPts val="0"/>
              </a:spcAft>
              <a:buSzPts val="1360"/>
              <a:buNone/>
            </a:pPr>
            <a:r>
              <a:rPr lang="en-US" sz="1500" dirty="0"/>
              <a:t>Rachael Sterling</a:t>
            </a:r>
            <a:endParaRPr sz="1500" dirty="0"/>
          </a:p>
          <a:p>
            <a:pPr marL="0" lvl="0" indent="0" algn="l" rtl="0">
              <a:spcBef>
                <a:spcPts val="320"/>
              </a:spcBef>
              <a:spcAft>
                <a:spcPts val="0"/>
              </a:spcAft>
              <a:buSzPts val="1360"/>
              <a:buNone/>
            </a:pPr>
            <a:r>
              <a:rPr lang="en-US" sz="1500" dirty="0"/>
              <a:t>Attorney at Law </a:t>
            </a:r>
            <a:endParaRPr sz="1500" dirty="0"/>
          </a:p>
          <a:p>
            <a:pPr marL="0" lvl="0" indent="0" algn="l" rtl="0">
              <a:spcBef>
                <a:spcPts val="320"/>
              </a:spcBef>
              <a:spcAft>
                <a:spcPts val="0"/>
              </a:spcAft>
              <a:buSzPts val="1360"/>
              <a:buNone/>
            </a:pPr>
            <a:r>
              <a:rPr lang="en-US" sz="1500" dirty="0"/>
              <a:t>COVID-19 Eviction Response Coordinator &amp; Housing Attorney</a:t>
            </a:r>
            <a:endParaRPr sz="1500" dirty="0"/>
          </a:p>
          <a:p>
            <a:pPr marL="0" lvl="0" indent="0" algn="l" rtl="0">
              <a:spcBef>
                <a:spcPts val="320"/>
              </a:spcBef>
              <a:spcAft>
                <a:spcPts val="0"/>
              </a:spcAft>
              <a:buSzPts val="1360"/>
              <a:buNone/>
            </a:pPr>
            <a:r>
              <a:rPr lang="en-US" sz="1500" dirty="0"/>
              <a:t>HOME Line </a:t>
            </a:r>
            <a:endParaRPr sz="1500" dirty="0"/>
          </a:p>
          <a:p>
            <a:pPr marL="0" lvl="0" indent="0" algn="l" rtl="0">
              <a:spcBef>
                <a:spcPts val="320"/>
              </a:spcBef>
              <a:spcAft>
                <a:spcPts val="0"/>
              </a:spcAft>
              <a:buSzPts val="1360"/>
              <a:buNone/>
            </a:pPr>
            <a:r>
              <a:rPr lang="en-US" sz="1500" dirty="0"/>
              <a:t>(612) 255-8859</a:t>
            </a:r>
            <a:endParaRPr sz="1500" dirty="0"/>
          </a:p>
          <a:p>
            <a:pPr marL="0" lvl="0" indent="0" algn="l" rtl="0">
              <a:spcBef>
                <a:spcPts val="320"/>
              </a:spcBef>
              <a:spcAft>
                <a:spcPts val="0"/>
              </a:spcAft>
              <a:buSzPts val="1360"/>
              <a:buNone/>
            </a:pPr>
            <a:r>
              <a:rPr lang="en-US" sz="1500" u="sng" dirty="0">
                <a:solidFill>
                  <a:schemeClr val="hlink"/>
                </a:solidFill>
                <a:hlinkClick r:id="rId5"/>
              </a:rPr>
              <a:t>rachaels@homelinemn.org</a:t>
            </a:r>
            <a:endParaRPr sz="1500" u="sng" dirty="0">
              <a:solidFill>
                <a:schemeClr val="hlink"/>
              </a:solidFill>
              <a:hlinkClick r:id="rId5"/>
            </a:endParaRPr>
          </a:p>
          <a:p>
            <a:pPr marL="0" lvl="0" indent="0" algn="l" rtl="0">
              <a:spcBef>
                <a:spcPts val="320"/>
              </a:spcBef>
              <a:spcAft>
                <a:spcPts val="0"/>
              </a:spcAft>
              <a:buSzPts val="1360"/>
              <a:buNone/>
            </a:pPr>
            <a:r>
              <a:rPr lang="en-US" sz="1500" u="sng" dirty="0">
                <a:solidFill>
                  <a:schemeClr val="hlink"/>
                </a:solidFill>
                <a:hlinkClick r:id="rId6"/>
              </a:rPr>
              <a:t>https://homelinemn.org/staff/rachael-sterling/</a:t>
            </a:r>
            <a:endParaRPr sz="1500" u="sng" dirty="0">
              <a:solidFill>
                <a:schemeClr val="hlink"/>
              </a:solidFill>
              <a:hlinkClick r:id="rId6"/>
            </a:endParaRPr>
          </a:p>
          <a:p>
            <a:pPr marL="0" lvl="0" indent="0" algn="l" rtl="0">
              <a:spcBef>
                <a:spcPts val="320"/>
              </a:spcBef>
              <a:spcAft>
                <a:spcPts val="0"/>
              </a:spcAft>
              <a:buSzPts val="1360"/>
              <a:buNone/>
            </a:pPr>
            <a:endParaRPr sz="1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1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Breach of Lease</a:t>
            </a:r>
            <a:r>
              <a:rPr lang="en-US" sz="1450" dirty="0">
                <a:solidFill>
                  <a:schemeClr val="dk1"/>
                </a:solidFill>
                <a:latin typeface="Times New Roman"/>
                <a:ea typeface="Times New Roman"/>
                <a:cs typeface="Times New Roman"/>
                <a:sym typeface="Times New Roman"/>
              </a:rPr>
              <a:t> </a:t>
            </a:r>
            <a:endParaRPr dirty="0"/>
          </a:p>
        </p:txBody>
      </p:sp>
      <p:sp>
        <p:nvSpPr>
          <p:cNvPr id="271" name="Google Shape;271;p1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233"/>
              <a:buNone/>
            </a:pPr>
            <a:r>
              <a:rPr lang="en-US" sz="1950" dirty="0"/>
              <a:t>Proof</a:t>
            </a:r>
            <a:endParaRPr sz="1950" dirty="0"/>
          </a:p>
          <a:p>
            <a:pPr marL="457200" lvl="0" indent="-355600" algn="l" rtl="0">
              <a:spcBef>
                <a:spcPts val="290"/>
              </a:spcBef>
              <a:spcAft>
                <a:spcPts val="0"/>
              </a:spcAft>
              <a:buSzPts val="2000"/>
              <a:buChar char="●"/>
            </a:pPr>
            <a:r>
              <a:rPr lang="en-US" sz="1950" dirty="0"/>
              <a:t>Testimony and documents</a:t>
            </a:r>
            <a:endParaRPr sz="1950" dirty="0"/>
          </a:p>
          <a:p>
            <a:pPr marL="457200" lvl="0" indent="-355600" algn="l" rtl="0">
              <a:spcBef>
                <a:spcPts val="0"/>
              </a:spcBef>
              <a:spcAft>
                <a:spcPts val="0"/>
              </a:spcAft>
              <a:buSzPts val="2000"/>
              <a:buChar char="●"/>
            </a:pPr>
            <a:r>
              <a:rPr lang="en-US" sz="1950" dirty="0"/>
              <a:t>Material breach or substantial failure to perform under the lease. </a:t>
            </a:r>
            <a:endParaRPr sz="1950" dirty="0"/>
          </a:p>
          <a:p>
            <a:pPr marL="914400" lvl="1" indent="-355600" algn="l" rtl="0">
              <a:spcBef>
                <a:spcPts val="0"/>
              </a:spcBef>
              <a:spcAft>
                <a:spcPts val="0"/>
              </a:spcAft>
              <a:buSzPts val="2000"/>
              <a:buChar char="○"/>
            </a:pPr>
            <a:r>
              <a:rPr lang="en-US" sz="1950" i="1" dirty="0"/>
              <a:t>Cloverdale Foods of Minnesota, Inc., </a:t>
            </a:r>
            <a:r>
              <a:rPr lang="en-US" sz="1950" dirty="0"/>
              <a:t>580 N.W.2d 46, 49 (Minn. Ct. App. 1998); </a:t>
            </a:r>
            <a:r>
              <a:rPr lang="en-US" sz="1950" i="1" dirty="0"/>
              <a:t>Skogberg v. Huisman</a:t>
            </a:r>
            <a:r>
              <a:rPr lang="en-US" sz="1950" dirty="0"/>
              <a:t>, No. C7-02-2059, 2003 WL 22014576 (Minn. Ct. App. Aug. 2003) (unpublished).</a:t>
            </a:r>
            <a:endParaRPr sz="1950" dirty="0"/>
          </a:p>
          <a:p>
            <a:pPr marL="457200" lvl="0" indent="-355600" algn="l" rtl="0">
              <a:spcBef>
                <a:spcPts val="0"/>
              </a:spcBef>
              <a:spcAft>
                <a:spcPts val="0"/>
              </a:spcAft>
              <a:buSzPts val="2000"/>
              <a:buChar char="●"/>
            </a:pPr>
            <a:r>
              <a:rPr lang="en-US" sz="1950" dirty="0"/>
              <a:t>Lease "right of reentry" clause. </a:t>
            </a:r>
            <a:endParaRPr sz="1950" dirty="0"/>
          </a:p>
          <a:p>
            <a:pPr marL="914400" lvl="1" indent="-355600" algn="l" rtl="0">
              <a:spcBef>
                <a:spcPts val="0"/>
              </a:spcBef>
              <a:spcAft>
                <a:spcPts val="0"/>
              </a:spcAft>
              <a:buSzPts val="2000"/>
              <a:buChar char="○"/>
            </a:pPr>
            <a:r>
              <a:rPr lang="en-US" sz="1950" i="1" dirty="0"/>
              <a:t>Bauer v. Knoble</a:t>
            </a:r>
            <a:r>
              <a:rPr lang="en-US" sz="1950" dirty="0"/>
              <a:t>, 51 Minn. 358, 359, 53 N.W. 805, 805 (1892).</a:t>
            </a:r>
            <a:endParaRPr sz="1950" dirty="0"/>
          </a:p>
          <a:p>
            <a:pPr marL="457200" lvl="0" indent="-355600" algn="l" rtl="0">
              <a:spcBef>
                <a:spcPts val="0"/>
              </a:spcBef>
              <a:spcAft>
                <a:spcPts val="0"/>
              </a:spcAft>
              <a:buSzPts val="2000"/>
              <a:buChar char="●"/>
            </a:pPr>
            <a:r>
              <a:rPr lang="en-US" sz="1950" dirty="0"/>
              <a:t>Manufactured home park tenancy notice requirement:  </a:t>
            </a:r>
            <a:endParaRPr sz="1950" dirty="0"/>
          </a:p>
          <a:p>
            <a:pPr marL="914400" lvl="1" indent="-355600" algn="l" rtl="0">
              <a:spcBef>
                <a:spcPts val="0"/>
              </a:spcBef>
              <a:spcAft>
                <a:spcPts val="0"/>
              </a:spcAft>
              <a:buSzPts val="2000"/>
              <a:buChar char="○"/>
            </a:pPr>
            <a:r>
              <a:rPr lang="en-US" sz="1950" dirty="0"/>
              <a:t>Minn. Stat. §§ 327C.09,327C.095, 327C.10</a:t>
            </a:r>
            <a:endParaRPr sz="1950" dirty="0"/>
          </a:p>
          <a:p>
            <a:pPr marL="457200" lvl="0" indent="-355600" algn="l" rtl="0">
              <a:spcBef>
                <a:spcPts val="0"/>
              </a:spcBef>
              <a:spcAft>
                <a:spcPts val="0"/>
              </a:spcAft>
              <a:buSzPts val="2000"/>
              <a:buChar char="●"/>
            </a:pPr>
            <a:r>
              <a:rPr lang="en-US" sz="1950" dirty="0"/>
              <a:t>Some public and subsidized housing programs require notice for eviction actions. </a:t>
            </a:r>
            <a:endParaRPr sz="1950" dirty="0"/>
          </a:p>
          <a:p>
            <a:pPr marL="914400" lvl="1" indent="-355600" algn="l" rtl="0">
              <a:spcBef>
                <a:spcPts val="0"/>
              </a:spcBef>
              <a:spcAft>
                <a:spcPts val="0"/>
              </a:spcAft>
              <a:buSzPts val="2000"/>
              <a:buChar char="○"/>
            </a:pPr>
            <a:r>
              <a:rPr lang="en-US" sz="1950" i="1" dirty="0"/>
              <a:t>See</a:t>
            </a:r>
            <a:r>
              <a:rPr lang="en-US" sz="1950" dirty="0"/>
              <a:t> Answer Forms 3-8, Residential Eviction Defense and Tenant Claims in Minnesota </a:t>
            </a:r>
            <a:r>
              <a:rPr lang="en-US" sz="1950" u="sng" dirty="0">
                <a:solidFill>
                  <a:schemeClr val="hlink"/>
                </a:solidFill>
                <a:hlinkClick r:id="rId3"/>
              </a:rPr>
              <a:t>http://povertylaw.homestead.com/ResidentialEvictionDefenseandTenantClaimsinMinnesota.html</a:t>
            </a:r>
            <a:endParaRPr sz="1950" dirty="0"/>
          </a:p>
          <a:p>
            <a:pPr marL="0" lvl="0" indent="0" algn="l" rtl="0">
              <a:spcBef>
                <a:spcPts val="290"/>
              </a:spcBef>
              <a:spcAft>
                <a:spcPts val="0"/>
              </a:spcAft>
              <a:buSzPts val="1233"/>
              <a:buNone/>
            </a:pPr>
            <a:endParaRPr sz="195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gb3f2f03acb_0_12"/>
          <p:cNvSpPr txBox="1">
            <a:spLocks noGrp="1"/>
          </p:cNvSpPr>
          <p:nvPr>
            <p:ph type="title"/>
          </p:nvPr>
        </p:nvSpPr>
        <p:spPr>
          <a:xfrm>
            <a:off x="301752" y="228600"/>
            <a:ext cx="8534400" cy="7590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dirty="0"/>
              <a:t>Eviction Action Basics - Breach of Lease</a:t>
            </a:r>
            <a:endParaRPr dirty="0"/>
          </a:p>
        </p:txBody>
      </p:sp>
      <p:sp>
        <p:nvSpPr>
          <p:cNvPr id="278" name="Google Shape;278;gb3f2f03acb_0_12"/>
          <p:cNvSpPr txBox="1">
            <a:spLocks noGrp="1"/>
          </p:cNvSpPr>
          <p:nvPr>
            <p:ph type="body" idx="1"/>
          </p:nvPr>
        </p:nvSpPr>
        <p:spPr>
          <a:xfrm>
            <a:off x="301752" y="1527048"/>
            <a:ext cx="8503800" cy="4572000"/>
          </a:xfrm>
          <a:prstGeom prst="rect">
            <a:avLst/>
          </a:prstGeom>
        </p:spPr>
        <p:txBody>
          <a:bodyPr spcFirstLastPara="1" wrap="square" lIns="91425" tIns="45700" rIns="91425" bIns="45700" anchor="t" anchorCtr="0">
            <a:noAutofit/>
          </a:bodyPr>
          <a:lstStyle/>
          <a:p>
            <a:pPr marL="0" lvl="0" indent="0" algn="l" rtl="0">
              <a:spcBef>
                <a:spcPts val="290"/>
              </a:spcBef>
              <a:spcAft>
                <a:spcPts val="0"/>
              </a:spcAft>
              <a:buClr>
                <a:schemeClr val="dk1"/>
              </a:buClr>
              <a:buSzPts val="1233"/>
              <a:buFont typeface="Arial"/>
              <a:buNone/>
            </a:pPr>
            <a:r>
              <a:rPr lang="en-US" sz="1800" dirty="0"/>
              <a:t>Breach of Lease Defenses</a:t>
            </a:r>
            <a:endParaRPr sz="1800" dirty="0"/>
          </a:p>
          <a:p>
            <a:pPr marL="457200" lvl="0" indent="-342900" algn="l" rtl="0">
              <a:spcBef>
                <a:spcPts val="290"/>
              </a:spcBef>
              <a:spcAft>
                <a:spcPts val="0"/>
              </a:spcAft>
              <a:buSzPts val="1800"/>
              <a:buChar char="●"/>
            </a:pPr>
            <a:r>
              <a:rPr lang="en-US" sz="1800" dirty="0"/>
              <a:t>The landlord waived lease provisions by failing to enforce them or is estopped from enforcing them. </a:t>
            </a:r>
            <a:endParaRPr sz="1800" dirty="0"/>
          </a:p>
          <a:p>
            <a:pPr marL="914400" lvl="1" indent="-342900" algn="l" rtl="0">
              <a:spcBef>
                <a:spcPts val="0"/>
              </a:spcBef>
              <a:spcAft>
                <a:spcPts val="0"/>
              </a:spcAft>
              <a:buSzPts val="1800"/>
              <a:buChar char="○"/>
            </a:pPr>
            <a:r>
              <a:rPr lang="en-US" sz="1800" i="1" dirty="0"/>
              <a:t>Mitchell v. Rende</a:t>
            </a:r>
            <a:r>
              <a:rPr lang="en-US" sz="1800" dirty="0"/>
              <a:t>, 225 Minn. 145, 30 N.W.2d 27 (1947).</a:t>
            </a:r>
            <a:endParaRPr sz="1800" dirty="0"/>
          </a:p>
          <a:p>
            <a:pPr marL="457200" lvl="0" indent="-342900" algn="l" rtl="0">
              <a:spcBef>
                <a:spcPts val="0"/>
              </a:spcBef>
              <a:spcAft>
                <a:spcPts val="0"/>
              </a:spcAft>
              <a:buSzPts val="1800"/>
              <a:buChar char="●"/>
            </a:pPr>
            <a:r>
              <a:rPr lang="en-US" sz="1800" dirty="0"/>
              <a:t>The landlord waived the alleged breaches or is estopped from enforcing them by accepting rent with knowledge of the breach. </a:t>
            </a:r>
            <a:endParaRPr sz="1800" dirty="0"/>
          </a:p>
          <a:p>
            <a:pPr marL="914400" lvl="1" indent="-342900" algn="l" rtl="0">
              <a:spcBef>
                <a:spcPts val="0"/>
              </a:spcBef>
              <a:spcAft>
                <a:spcPts val="0"/>
              </a:spcAft>
              <a:buSzPts val="1800"/>
              <a:buChar char="○"/>
            </a:pPr>
            <a:r>
              <a:rPr lang="en-US" sz="1800" i="1" dirty="0"/>
              <a:t>Kenny v. Seu Si Lun</a:t>
            </a:r>
            <a:r>
              <a:rPr lang="en-US" sz="1800" dirty="0"/>
              <a:t>, 101 Minn. 253, 256-58, 112 N.W. 220, 221-22 (1907).</a:t>
            </a:r>
            <a:endParaRPr sz="1800" dirty="0"/>
          </a:p>
          <a:p>
            <a:pPr marL="457200" lvl="0" indent="-342900" algn="l" rtl="0">
              <a:spcBef>
                <a:spcPts val="0"/>
              </a:spcBef>
              <a:spcAft>
                <a:spcPts val="0"/>
              </a:spcAft>
              <a:buSzPts val="1800"/>
              <a:buChar char="●"/>
            </a:pPr>
            <a:r>
              <a:rPr lang="en-US" sz="1800" dirty="0"/>
              <a:t>The landlord did not reasonably accommodate the tenant’s disability. </a:t>
            </a:r>
            <a:endParaRPr sz="1800" dirty="0"/>
          </a:p>
          <a:p>
            <a:pPr marL="914400" lvl="1" indent="-342900" algn="l" rtl="0">
              <a:spcBef>
                <a:spcPts val="0"/>
              </a:spcBef>
              <a:spcAft>
                <a:spcPts val="0"/>
              </a:spcAft>
              <a:buSzPts val="1800"/>
              <a:buChar char="○"/>
            </a:pPr>
            <a:r>
              <a:rPr lang="en-US" sz="1800" dirty="0"/>
              <a:t>42 U.S.C. § 3604(f)(3); 24 C.F.R. Part 100;</a:t>
            </a:r>
            <a:r>
              <a:rPr lang="en-US" sz="1800" i="1" dirty="0"/>
              <a:t> Douglas v. Kriegsfield Corp.</a:t>
            </a:r>
            <a:r>
              <a:rPr lang="en-US" sz="1800" dirty="0"/>
              <a:t>, 884 A.2d 1109 (D.C. Ct. App. 2005); Minn. Stat. § 363A.10; </a:t>
            </a:r>
            <a:r>
              <a:rPr lang="en-US" sz="1800" i="1" dirty="0"/>
              <a:t>Schuett v. Anderson</a:t>
            </a:r>
            <a:r>
              <a:rPr lang="en-US" sz="1800" dirty="0"/>
              <a:t>, 386 N.W.2d 249, 253 (Minn. Ct. App. 1986).</a:t>
            </a:r>
            <a:endParaRPr sz="1800" dirty="0"/>
          </a:p>
          <a:p>
            <a:pPr marL="457200" lvl="0" indent="-342900" algn="l" rtl="0">
              <a:spcBef>
                <a:spcPts val="0"/>
              </a:spcBef>
              <a:spcAft>
                <a:spcPts val="0"/>
              </a:spcAft>
              <a:buSzPts val="1800"/>
              <a:buChar char="●"/>
            </a:pPr>
            <a:r>
              <a:rPr lang="en-US" sz="1800" dirty="0"/>
              <a:t>The landlord alleged the tenant unlawfully allowed certain unlawful activity on the property and the tenant did not know or have reason to know that there was unlawful activity on the property, </a:t>
            </a:r>
            <a:endParaRPr sz="1800" dirty="0"/>
          </a:p>
          <a:p>
            <a:pPr marL="914400" lvl="1" indent="-342900" algn="l" rtl="0">
              <a:spcBef>
                <a:spcPts val="0"/>
              </a:spcBef>
              <a:spcAft>
                <a:spcPts val="0"/>
              </a:spcAft>
              <a:buSzPts val="1800"/>
              <a:buChar char="○"/>
            </a:pPr>
            <a:r>
              <a:rPr lang="en-US" sz="1800" dirty="0"/>
              <a:t>Minn. Stat. § 504B.171</a:t>
            </a:r>
            <a:endParaRPr sz="1800" dirty="0"/>
          </a:p>
          <a:p>
            <a:pPr marL="0" lvl="0" indent="0" algn="l" rtl="0">
              <a:spcBef>
                <a:spcPts val="540"/>
              </a:spcBef>
              <a:spcAft>
                <a:spcPts val="0"/>
              </a:spcAft>
              <a:buNone/>
            </a:pPr>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Breach of Lease</a:t>
            </a:r>
            <a:endParaRPr dirty="0"/>
          </a:p>
        </p:txBody>
      </p:sp>
      <p:sp>
        <p:nvSpPr>
          <p:cNvPr id="284" name="Google Shape;284;p1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sz="1800" dirty="0"/>
              <a:t>Breach of Lease Defenses - Cont.</a:t>
            </a:r>
            <a:endParaRPr sz="1800" dirty="0"/>
          </a:p>
          <a:p>
            <a:pPr marL="457200" lvl="0" indent="-342900" algn="l" rtl="0">
              <a:spcBef>
                <a:spcPts val="350"/>
              </a:spcBef>
              <a:spcAft>
                <a:spcPts val="0"/>
              </a:spcAft>
              <a:buSzPts val="1800"/>
              <a:buChar char="●"/>
            </a:pPr>
            <a:r>
              <a:rPr lang="en-US" sz="1800" dirty="0"/>
              <a:t>The tenant could not prevent the illegal drugs from being brought on the property. </a:t>
            </a:r>
            <a:endParaRPr sz="1800" dirty="0"/>
          </a:p>
          <a:p>
            <a:pPr marL="914400" lvl="1" indent="-342900" algn="l" rtl="0">
              <a:spcBef>
                <a:spcPts val="0"/>
              </a:spcBef>
              <a:spcAft>
                <a:spcPts val="0"/>
              </a:spcAft>
              <a:buSzPts val="1800"/>
              <a:buChar char="○"/>
            </a:pPr>
            <a:r>
              <a:rPr lang="en-US" sz="1800" dirty="0"/>
              <a:t>Minn. Stat. § 609.5317, subd. 3. </a:t>
            </a:r>
            <a:endParaRPr sz="1800" dirty="0"/>
          </a:p>
          <a:p>
            <a:pPr marL="1371600" lvl="2" indent="-342900" algn="l" rtl="0">
              <a:spcBef>
                <a:spcPts val="0"/>
              </a:spcBef>
              <a:spcAft>
                <a:spcPts val="0"/>
              </a:spcAft>
              <a:buSzPts val="1800"/>
              <a:buChar char="■"/>
            </a:pPr>
            <a:r>
              <a:rPr lang="en-US" sz="1800" dirty="0"/>
              <a:t>Medical marijuana use is legal under state law. Minn. Stat. § 152.32.</a:t>
            </a:r>
            <a:endParaRPr sz="1800" dirty="0"/>
          </a:p>
          <a:p>
            <a:pPr marL="457200" lvl="0" indent="-342900" algn="l" rtl="0">
              <a:spcBef>
                <a:spcPts val="0"/>
              </a:spcBef>
              <a:spcAft>
                <a:spcPts val="0"/>
              </a:spcAft>
              <a:buSzPts val="1800"/>
              <a:buChar char="●"/>
            </a:pPr>
            <a:r>
              <a:rPr lang="en-US" sz="1800" dirty="0"/>
              <a:t>The landlord is penalizing the tenant for calling for police or emergency assistance in response to domestic abuse or any other conduct. </a:t>
            </a:r>
            <a:endParaRPr sz="1800" dirty="0"/>
          </a:p>
          <a:p>
            <a:pPr marL="914400" lvl="1" indent="-342900" algn="l" rtl="0">
              <a:spcBef>
                <a:spcPts val="0"/>
              </a:spcBef>
              <a:spcAft>
                <a:spcPts val="0"/>
              </a:spcAft>
              <a:buSzPts val="1800"/>
              <a:buChar char="○"/>
            </a:pPr>
            <a:r>
              <a:rPr lang="en-US" sz="1800" dirty="0"/>
              <a:t>Minn. Stat. § 504B.205.</a:t>
            </a:r>
            <a:endParaRPr sz="1800" dirty="0"/>
          </a:p>
          <a:p>
            <a:pPr marL="457200" lvl="0" indent="-342900" algn="l" rtl="0">
              <a:spcBef>
                <a:spcPts val="0"/>
              </a:spcBef>
              <a:spcAft>
                <a:spcPts val="0"/>
              </a:spcAft>
              <a:buSzPts val="1800"/>
              <a:buChar char="●"/>
            </a:pPr>
            <a:r>
              <a:rPr lang="en-US" sz="1800" dirty="0"/>
              <a:t>The tenant is a victim of domestic abuse, criminal sexual conduct, or stalking. </a:t>
            </a:r>
            <a:endParaRPr sz="1800" dirty="0"/>
          </a:p>
          <a:p>
            <a:pPr marL="914400" lvl="1" indent="-342900" algn="l" rtl="0">
              <a:spcBef>
                <a:spcPts val="0"/>
              </a:spcBef>
              <a:spcAft>
                <a:spcPts val="0"/>
              </a:spcAft>
              <a:buSzPts val="1800"/>
              <a:buChar char="○"/>
            </a:pPr>
            <a:r>
              <a:rPr lang="en-US" sz="1800" dirty="0"/>
              <a:t>Minn. Stat. §§ 504B.285, Subd. 1 (b); 504B.206, Subd. 1 (a). </a:t>
            </a:r>
            <a:endParaRPr sz="1800" dirty="0"/>
          </a:p>
          <a:p>
            <a:pPr marL="457200" lvl="0" indent="-342900" algn="l" rtl="0">
              <a:spcBef>
                <a:spcPts val="0"/>
              </a:spcBef>
              <a:spcAft>
                <a:spcPts val="0"/>
              </a:spcAft>
              <a:buSzPts val="1800"/>
              <a:buChar char="●"/>
            </a:pPr>
            <a:r>
              <a:rPr lang="en-US" sz="1800" dirty="0"/>
              <a:t>Forfeiting of the tenancy would be a great injustice, since Plaintiff's rights are adequately protected. </a:t>
            </a:r>
            <a:endParaRPr sz="1800" dirty="0"/>
          </a:p>
          <a:p>
            <a:pPr marL="914400" lvl="1" indent="-342900" algn="l" rtl="0">
              <a:spcBef>
                <a:spcPts val="0"/>
              </a:spcBef>
              <a:spcAft>
                <a:spcPts val="0"/>
              </a:spcAft>
              <a:buSzPts val="1800"/>
              <a:buChar char="○"/>
            </a:pPr>
            <a:r>
              <a:rPr lang="en-US" sz="1800" i="1" dirty="0"/>
              <a:t>Naftalin v. John Wood Co.</a:t>
            </a:r>
            <a:r>
              <a:rPr lang="en-US" sz="1800" dirty="0"/>
              <a:t>, 263 Minn. 135, 147, 116 N.W.2d 91, 100 (1962); </a:t>
            </a:r>
            <a:r>
              <a:rPr lang="en-US" sz="1800" i="1" dirty="0"/>
              <a:t>Warren v. Driscoll</a:t>
            </a:r>
            <a:r>
              <a:rPr lang="en-US" sz="1800" dirty="0"/>
              <a:t>, 186 Minn. 1, 5, 242 N.W.2d 346, 347 (1932).</a:t>
            </a:r>
            <a:endParaRPr sz="1800" dirty="0"/>
          </a:p>
          <a:p>
            <a:pPr marL="457200" lvl="0" indent="-342900" algn="l" rtl="0">
              <a:spcBef>
                <a:spcPts val="0"/>
              </a:spcBef>
              <a:spcAft>
                <a:spcPts val="0"/>
              </a:spcAft>
              <a:buSzPts val="1800"/>
              <a:buChar char="●"/>
            </a:pPr>
            <a:r>
              <a:rPr lang="en-US" sz="1800" dirty="0"/>
              <a:t>The landlord retaliated for tenant complaints about material violations by the landlord of state or local law, residential covenants, or the lease. </a:t>
            </a:r>
            <a:endParaRPr sz="1800" dirty="0"/>
          </a:p>
          <a:p>
            <a:pPr marL="914400" lvl="1" indent="-342900" algn="l" rtl="0">
              <a:spcBef>
                <a:spcPts val="0"/>
              </a:spcBef>
              <a:spcAft>
                <a:spcPts val="0"/>
              </a:spcAft>
              <a:buSzPts val="1800"/>
              <a:buChar char="○"/>
            </a:pPr>
            <a:r>
              <a:rPr lang="en-US" sz="1800" i="1" dirty="0"/>
              <a:t>Cent. Hous. Assocs., LP v. Olson</a:t>
            </a:r>
            <a:r>
              <a:rPr lang="en-US" sz="1800" dirty="0"/>
              <a:t>, 929 N.W.2d 398 (Minn. 2019).</a:t>
            </a:r>
            <a:endParaRPr sz="1800" dirty="0"/>
          </a:p>
          <a:p>
            <a:pPr marL="0" lvl="0" indent="0" algn="l" rtl="0">
              <a:spcBef>
                <a:spcPts val="350"/>
              </a:spcBef>
              <a:spcAft>
                <a:spcPts val="0"/>
              </a:spcAft>
              <a:buSzPts val="1488"/>
              <a:buNone/>
            </a:pPr>
            <a:endParaRPr sz="175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2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Relief</a:t>
            </a:r>
            <a:endParaRPr dirty="0"/>
          </a:p>
        </p:txBody>
      </p:sp>
      <p:sp>
        <p:nvSpPr>
          <p:cNvPr id="290" name="Google Shape;290;p2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indent="-457200">
              <a:lnSpc>
                <a:spcPct val="80000"/>
              </a:lnSpc>
              <a:spcBef>
                <a:spcPts val="459"/>
              </a:spcBef>
              <a:buSzPts val="1951"/>
              <a:buFont typeface="Arial"/>
              <a:buChar char="•"/>
            </a:pPr>
            <a:r>
              <a:rPr lang="en-US" sz="2295" dirty="0"/>
              <a:t>Entry of judgment for the plaintiff or defendant.</a:t>
            </a:r>
            <a:endParaRPr lang="en-US" dirty="0"/>
          </a:p>
          <a:p>
            <a:pPr indent="-457200">
              <a:lnSpc>
                <a:spcPct val="80000"/>
              </a:lnSpc>
              <a:spcBef>
                <a:spcPts val="459"/>
              </a:spcBef>
              <a:buSzPts val="1951"/>
              <a:buFont typeface="Arial"/>
              <a:buChar char="•"/>
            </a:pPr>
            <a:r>
              <a:rPr lang="en-US" sz="2295" dirty="0"/>
              <a:t>For landlord improperly filing an expedited case, dismiss the case and fine the landlord $500. </a:t>
            </a:r>
          </a:p>
          <a:p>
            <a:pPr lvl="1" indent="-457200">
              <a:lnSpc>
                <a:spcPct val="80000"/>
              </a:lnSpc>
              <a:spcBef>
                <a:spcPts val="459"/>
              </a:spcBef>
              <a:buSzPts val="1951"/>
              <a:buFont typeface="Arial"/>
              <a:buChar char="•"/>
            </a:pPr>
            <a:r>
              <a:rPr lang="en-US" sz="1795" dirty="0"/>
              <a:t>Minn. Stat. § 504B.321.</a:t>
            </a:r>
            <a:endParaRPr lang="en-US" dirty="0"/>
          </a:p>
          <a:p>
            <a:pPr indent="-457200">
              <a:lnSpc>
                <a:spcPct val="80000"/>
              </a:lnSpc>
              <a:spcBef>
                <a:spcPts val="459"/>
              </a:spcBef>
              <a:buSzPts val="1951"/>
              <a:buFont typeface="Arial"/>
              <a:buChar char="•"/>
            </a:pPr>
            <a:r>
              <a:rPr lang="en-US" sz="2295" dirty="0"/>
              <a:t>For property condition violations, abate (reduce) the rent. </a:t>
            </a:r>
          </a:p>
          <a:p>
            <a:pPr lvl="1" indent="-457200">
              <a:lnSpc>
                <a:spcPct val="80000"/>
              </a:lnSpc>
              <a:spcBef>
                <a:spcPts val="459"/>
              </a:spcBef>
              <a:buSzPts val="1951"/>
              <a:buFont typeface="Arial"/>
              <a:buChar char="•"/>
            </a:pPr>
            <a:r>
              <a:rPr lang="en-US" sz="1795" i="1" dirty="0"/>
              <a:t>Fritz v. Warthen</a:t>
            </a:r>
            <a:r>
              <a:rPr lang="en-US" sz="1795" dirty="0"/>
              <a:t>, 298 Minn. 54, 58-59, 213 N.W.2d 339, 341-42 (1973); Minn. Stat. § 504B.161.</a:t>
            </a:r>
            <a:endParaRPr lang="en-US" dirty="0"/>
          </a:p>
          <a:p>
            <a:pPr indent="-457200">
              <a:lnSpc>
                <a:spcPct val="80000"/>
              </a:lnSpc>
              <a:spcBef>
                <a:spcPts val="459"/>
              </a:spcBef>
              <a:buSzPts val="1951"/>
              <a:buFont typeface="Arial"/>
              <a:buChar char="•"/>
            </a:pPr>
            <a:r>
              <a:rPr lang="en-US" sz="2295" dirty="0"/>
              <a:t>For a landlord business not registered name with the Secretary of State, continue the hearing to allow the landlord to register its trade name, and award the tenant $250.00 in costs. </a:t>
            </a:r>
          </a:p>
          <a:p>
            <a:pPr lvl="1" indent="-457200">
              <a:lnSpc>
                <a:spcPct val="80000"/>
              </a:lnSpc>
              <a:spcBef>
                <a:spcPts val="459"/>
              </a:spcBef>
              <a:buSzPts val="1951"/>
              <a:buFont typeface="Arial"/>
              <a:buChar char="•"/>
            </a:pPr>
            <a:r>
              <a:rPr lang="en-US" sz="1795" dirty="0"/>
              <a:t>Minn. Stat. § 333.001-333.06.</a:t>
            </a:r>
            <a:endParaRPr lang="en-US" dirty="0"/>
          </a:p>
          <a:p>
            <a:pPr indent="-457200">
              <a:lnSpc>
                <a:spcPct val="80000"/>
              </a:lnSpc>
              <a:spcBef>
                <a:spcPts val="459"/>
              </a:spcBef>
              <a:buSzPts val="1951"/>
              <a:buFont typeface="Arial"/>
              <a:buChar char="•"/>
            </a:pPr>
            <a:r>
              <a:rPr lang="en-US" sz="2295" dirty="0"/>
              <a:t>For violations of the utility statute, abate rent and award treble damages or $500, whichever is greater, and reasonable attorney's fees. </a:t>
            </a:r>
          </a:p>
          <a:p>
            <a:pPr lvl="1" indent="-457200">
              <a:lnSpc>
                <a:spcPct val="80000"/>
              </a:lnSpc>
              <a:spcBef>
                <a:spcPts val="459"/>
              </a:spcBef>
              <a:buSzPts val="1951"/>
              <a:buFont typeface="Arial"/>
              <a:buChar char="•"/>
            </a:pPr>
            <a:r>
              <a:rPr lang="en-US" sz="1795" dirty="0"/>
              <a:t>Minn. Stat. § 504B.215, § 504B.221.</a:t>
            </a:r>
            <a:endParaRPr lang="en-US" dirty="0"/>
          </a:p>
          <a:p>
            <a:pPr marL="0" indent="0">
              <a:lnSpc>
                <a:spcPct val="80000"/>
              </a:lnSpc>
              <a:spcBef>
                <a:spcPts val="459"/>
              </a:spcBef>
              <a:buSzPts val="1951"/>
            </a:pPr>
            <a:endParaRPr lang="en-US" sz="2295" dirty="0"/>
          </a:p>
          <a:p>
            <a:pPr marL="0" lvl="0" indent="0" algn="l" rtl="0">
              <a:lnSpc>
                <a:spcPct val="80000"/>
              </a:lnSpc>
              <a:spcBef>
                <a:spcPts val="459"/>
              </a:spcBef>
              <a:spcAft>
                <a:spcPts val="0"/>
              </a:spcAft>
              <a:buSzPts val="1951"/>
              <a:buNone/>
            </a:pPr>
            <a:endParaRPr sz="2295"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21"/>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Relief</a:t>
            </a:r>
            <a:endParaRPr dirty="0"/>
          </a:p>
        </p:txBody>
      </p:sp>
      <p:sp>
        <p:nvSpPr>
          <p:cNvPr id="296" name="Google Shape;296;p2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indent="-457200">
              <a:lnSpc>
                <a:spcPct val="80000"/>
              </a:lnSpc>
              <a:spcBef>
                <a:spcPts val="337"/>
              </a:spcBef>
              <a:buSzPts val="1434"/>
              <a:buFont typeface="Arial"/>
              <a:buChar char="•"/>
            </a:pPr>
            <a:r>
              <a:rPr lang="en-US" sz="1600" dirty="0"/>
              <a:t>Redemption for owed rent: Give the tenant time to pay it. </a:t>
            </a:r>
          </a:p>
          <a:p>
            <a:pPr lvl="1" indent="-457200">
              <a:lnSpc>
                <a:spcPct val="80000"/>
              </a:lnSpc>
              <a:spcBef>
                <a:spcPts val="337"/>
              </a:spcBef>
              <a:buSzPts val="1434"/>
              <a:buFont typeface="Arial"/>
              <a:buChar char="•"/>
            </a:pPr>
            <a:r>
              <a:rPr lang="en-US" sz="1600" i="1" dirty="0"/>
              <a:t>614 Co. v. D.H. Overmayer</a:t>
            </a:r>
            <a:r>
              <a:rPr lang="en-US" sz="1600" dirty="0"/>
              <a:t>, 297 Minn. 395, 398, 211 N.W.2d 891, 893 (1973) (affirmed 30 day extension to pay rent).</a:t>
            </a:r>
          </a:p>
          <a:p>
            <a:pPr indent="-457200">
              <a:lnSpc>
                <a:spcPct val="80000"/>
              </a:lnSpc>
              <a:spcBef>
                <a:spcPts val="337"/>
              </a:spcBef>
              <a:buSzPts val="1434"/>
              <a:buFont typeface="Arial"/>
              <a:buChar char="•"/>
            </a:pPr>
            <a:r>
              <a:rPr lang="en-US" sz="1600" dirty="0"/>
              <a:t>If the tenant loses, give the tenant seven days to move if the tenant did not cause a nuisance, or seriously endanger other tenants, their property, or the landlord's property, and if having to move in less than 7 days would be a substantial hardship. </a:t>
            </a:r>
          </a:p>
          <a:p>
            <a:pPr lvl="1" indent="-457200">
              <a:lnSpc>
                <a:spcPct val="80000"/>
              </a:lnSpc>
              <a:spcBef>
                <a:spcPts val="337"/>
              </a:spcBef>
              <a:buSzPts val="1434"/>
              <a:buFont typeface="Arial"/>
              <a:buChar char="•"/>
            </a:pPr>
            <a:r>
              <a:rPr lang="en-US" sz="1600" dirty="0"/>
              <a:t>Minn. Stat. § 504B.345 (formerly § 566.09).</a:t>
            </a:r>
          </a:p>
          <a:p>
            <a:pPr indent="-457200">
              <a:lnSpc>
                <a:spcPct val="80000"/>
              </a:lnSpc>
              <a:spcBef>
                <a:spcPts val="337"/>
              </a:spcBef>
              <a:buSzPts val="1434"/>
              <a:buFont typeface="Arial"/>
              <a:buChar char="•"/>
            </a:pPr>
            <a:r>
              <a:rPr lang="en-US" sz="1600" dirty="0"/>
              <a:t>Award costs and disbursements. </a:t>
            </a:r>
          </a:p>
          <a:p>
            <a:pPr lvl="1" indent="-457200">
              <a:lnSpc>
                <a:spcPct val="80000"/>
              </a:lnSpc>
              <a:spcBef>
                <a:spcPts val="337"/>
              </a:spcBef>
              <a:buSzPts val="1434"/>
              <a:buFont typeface="Arial"/>
              <a:buChar char="•"/>
            </a:pPr>
            <a:r>
              <a:rPr lang="en-US" sz="1600" dirty="0"/>
              <a:t>Minn. Stat. § 549.02; </a:t>
            </a:r>
            <a:r>
              <a:rPr lang="en-US" sz="1600" i="1" dirty="0"/>
              <a:t>HNA Properties v. Moore</a:t>
            </a:r>
            <a:r>
              <a:rPr lang="en-US" sz="1600" dirty="0"/>
              <a:t>, 848 N.W.2d 238 (Minn. Ct. App. 2014).</a:t>
            </a:r>
          </a:p>
          <a:p>
            <a:pPr indent="-457200">
              <a:lnSpc>
                <a:spcPct val="80000"/>
              </a:lnSpc>
              <a:spcBef>
                <a:spcPts val="337"/>
              </a:spcBef>
              <a:buSzPts val="1434"/>
              <a:buFont typeface="Arial"/>
              <a:buChar char="•"/>
            </a:pPr>
            <a:r>
              <a:rPr lang="en-US" sz="1600" dirty="0"/>
              <a:t>Expunge or seal this court file: </a:t>
            </a:r>
          </a:p>
          <a:p>
            <a:pPr lvl="1" indent="-457200">
              <a:lnSpc>
                <a:spcPct val="80000"/>
              </a:lnSpc>
              <a:spcBef>
                <a:spcPts val="337"/>
              </a:spcBef>
              <a:buSzPts val="1434"/>
              <a:buFont typeface="Arial"/>
              <a:buChar char="•"/>
            </a:pPr>
            <a:r>
              <a:rPr lang="en-US" sz="1600" dirty="0"/>
              <a:t>(1) Minn. Stat. § 484.014, or (2) common law inherent authority. </a:t>
            </a:r>
            <a:r>
              <a:rPr lang="en-US" sz="1600" i="1" dirty="0"/>
              <a:t>State v. C.A.</a:t>
            </a:r>
            <a:r>
              <a:rPr lang="en-US" sz="1600" dirty="0"/>
              <a:t>, 304 N.W.2d 353 (Minn. 1981); Minn. Stat. § 504B.345, Subd. 1 (c)(2). </a:t>
            </a:r>
          </a:p>
          <a:p>
            <a:pPr indent="-457200">
              <a:lnSpc>
                <a:spcPct val="80000"/>
              </a:lnSpc>
              <a:spcBef>
                <a:spcPts val="337"/>
              </a:spcBef>
              <a:buSzPts val="1434"/>
              <a:buFont typeface="Arial"/>
              <a:buChar char="•"/>
            </a:pPr>
            <a:r>
              <a:rPr lang="en-US" sz="1600" dirty="0"/>
              <a:t>Attorney fees: </a:t>
            </a:r>
          </a:p>
          <a:p>
            <a:pPr lvl="1" indent="-457200">
              <a:lnSpc>
                <a:spcPct val="80000"/>
              </a:lnSpc>
              <a:spcBef>
                <a:spcPts val="337"/>
              </a:spcBef>
              <a:buSzPts val="1434"/>
              <a:buFont typeface="Arial"/>
              <a:buChar char="•"/>
            </a:pPr>
            <a:r>
              <a:rPr lang="en-US" sz="1600" dirty="0"/>
              <a:t>(1) For nonpayment of rent redemption, landlord attorney fees limited to $5.00. </a:t>
            </a:r>
          </a:p>
          <a:p>
            <a:pPr lvl="2" indent="-457200">
              <a:lnSpc>
                <a:spcPct val="80000"/>
              </a:lnSpc>
              <a:spcBef>
                <a:spcPts val="337"/>
              </a:spcBef>
              <a:buSzPts val="1434"/>
              <a:buFont typeface="Arial"/>
              <a:buChar char="•"/>
            </a:pPr>
            <a:r>
              <a:rPr lang="en-US" sz="1600" dirty="0"/>
              <a:t>Minn. Stat. § 504B.291; </a:t>
            </a:r>
            <a:r>
              <a:rPr lang="en-US" sz="1600" i="1" dirty="0"/>
              <a:t>Cheyenne Land Co. v. Wilde</a:t>
            </a:r>
            <a:r>
              <a:rPr lang="en-US" sz="1600" dirty="0"/>
              <a:t>, 463 N.W.2d 539 (Minn. Ct. App. 1990), </a:t>
            </a:r>
          </a:p>
          <a:p>
            <a:pPr lvl="1" indent="-457200">
              <a:lnSpc>
                <a:spcPct val="80000"/>
              </a:lnSpc>
              <a:spcBef>
                <a:spcPts val="337"/>
              </a:spcBef>
              <a:buSzPts val="1434"/>
              <a:buFont typeface="Arial"/>
              <a:buChar char="•"/>
            </a:pPr>
            <a:r>
              <a:rPr lang="en-US" sz="1600" dirty="0"/>
              <a:t>(2) For the prevailing tenant if the lease provides for attorney fees to the landlord, or </a:t>
            </a:r>
          </a:p>
          <a:p>
            <a:pPr lvl="2" indent="-457200">
              <a:lnSpc>
                <a:spcPct val="80000"/>
              </a:lnSpc>
              <a:spcBef>
                <a:spcPts val="337"/>
              </a:spcBef>
              <a:buSzPts val="1434"/>
              <a:buFont typeface="Arial"/>
              <a:buChar char="•"/>
            </a:pPr>
            <a:r>
              <a:rPr lang="en-US" sz="1600" dirty="0"/>
              <a:t>Minn. Stat. §  504B.172, or </a:t>
            </a:r>
          </a:p>
          <a:p>
            <a:pPr lvl="1" indent="-457200">
              <a:lnSpc>
                <a:spcPct val="80000"/>
              </a:lnSpc>
              <a:spcBef>
                <a:spcPts val="337"/>
              </a:spcBef>
              <a:buSzPts val="1434"/>
              <a:buFont typeface="Arial"/>
              <a:buChar char="•"/>
            </a:pPr>
            <a:r>
              <a:rPr lang="en-US" sz="1600" dirty="0"/>
              <a:t>(3) For the prevailing landlord if the lease provides for attorney fees to the landlord, except for nonpayment of rent redemption.</a:t>
            </a:r>
          </a:p>
          <a:p>
            <a:pPr marL="0" indent="0">
              <a:lnSpc>
                <a:spcPct val="80000"/>
              </a:lnSpc>
              <a:spcBef>
                <a:spcPts val="337"/>
              </a:spcBef>
              <a:buSzPts val="1434"/>
            </a:pPr>
            <a:endParaRPr lang="en-US" sz="1687" dirty="0"/>
          </a:p>
          <a:p>
            <a:pPr marL="0" lvl="0" indent="0" algn="l" rtl="0">
              <a:lnSpc>
                <a:spcPct val="80000"/>
              </a:lnSpc>
              <a:spcBef>
                <a:spcPts val="337"/>
              </a:spcBef>
              <a:spcAft>
                <a:spcPts val="0"/>
              </a:spcAft>
              <a:buSzPts val="1434"/>
              <a:buNone/>
            </a:pPr>
            <a:endParaRP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5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Pandemic Impacts on Tenants</a:t>
            </a:r>
            <a:endParaRPr dirty="0"/>
          </a:p>
        </p:txBody>
      </p:sp>
      <p:sp>
        <p:nvSpPr>
          <p:cNvPr id="476" name="Google Shape;476;p5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Topics:</a:t>
            </a:r>
            <a:endParaRPr dirty="0"/>
          </a:p>
          <a:p>
            <a:pPr marL="457200" lvl="0" indent="-457200" algn="l" rtl="0">
              <a:spcBef>
                <a:spcPts val="540"/>
              </a:spcBef>
              <a:spcAft>
                <a:spcPts val="0"/>
              </a:spcAft>
              <a:buSzPts val="2295"/>
              <a:buFont typeface="Arial"/>
              <a:buChar char="•"/>
            </a:pPr>
            <a:r>
              <a:rPr lang="en-US" dirty="0"/>
              <a:t>Economic Impacts on Tenants</a:t>
            </a:r>
            <a:endParaRPr dirty="0"/>
          </a:p>
          <a:p>
            <a:pPr marL="457200" lvl="0" indent="-457200" algn="l" rtl="0">
              <a:spcBef>
                <a:spcPts val="540"/>
              </a:spcBef>
              <a:spcAft>
                <a:spcPts val="0"/>
              </a:spcAft>
              <a:buSzPts val="2295"/>
              <a:buFont typeface="Arial"/>
              <a:buChar char="•"/>
            </a:pPr>
            <a:r>
              <a:rPr lang="en-US" dirty="0"/>
              <a:t>Health Impact of Evictions</a:t>
            </a:r>
            <a:endParaRPr dirty="0"/>
          </a:p>
          <a:p>
            <a:pPr marL="0" lvl="0" indent="0" algn="l" rtl="0">
              <a:spcBef>
                <a:spcPts val="540"/>
              </a:spcBef>
              <a:spcAft>
                <a:spcPts val="0"/>
              </a:spcAft>
              <a:buSzPts val="2295"/>
              <a:buNone/>
            </a:pPr>
            <a:endParaRPr dirty="0"/>
          </a:p>
        </p:txBody>
      </p:sp>
    </p:spTree>
    <p:extLst>
      <p:ext uri="{BB962C8B-B14F-4D97-AF65-F5344CB8AC3E}">
        <p14:creationId xmlns:p14="http://schemas.microsoft.com/office/powerpoint/2010/main" val="17040155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5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Unemployment</a:t>
            </a:r>
            <a:endParaRPr dirty="0"/>
          </a:p>
        </p:txBody>
      </p:sp>
      <p:sp>
        <p:nvSpPr>
          <p:cNvPr id="482" name="Google Shape;482;p52"/>
          <p:cNvSpPr txBox="1">
            <a:spLocks noGrp="1"/>
          </p:cNvSpPr>
          <p:nvPr>
            <p:ph type="body" idx="1"/>
          </p:nvPr>
        </p:nvSpPr>
        <p:spPr>
          <a:xfrm>
            <a:off x="301752" y="1524000"/>
            <a:ext cx="8503920" cy="4572000"/>
          </a:xfrm>
          <a:prstGeom prst="rect">
            <a:avLst/>
          </a:prstGeom>
          <a:noFill/>
          <a:ln>
            <a:noFill/>
          </a:ln>
        </p:spPr>
        <p:txBody>
          <a:bodyPr spcFirstLastPara="1" wrap="square" lIns="91425" tIns="45700" rIns="91425" bIns="45700" anchor="t" anchorCtr="0">
            <a:noAutofit/>
          </a:bodyPr>
          <a:lstStyle/>
          <a:p>
            <a:pPr marL="0" lvl="0" indent="0">
              <a:spcBef>
                <a:spcPts val="400"/>
              </a:spcBef>
              <a:buSzPts val="1700"/>
            </a:pPr>
            <a:r>
              <a:rPr lang="en-US" sz="2000" dirty="0"/>
              <a:t>Unemployment is high. The Minnesota unemployment rate in December 2020 was 4.4.%, down from 7.4% in August and 9.9% in May, but still up from 2.9% in March.</a:t>
            </a:r>
          </a:p>
          <a:p>
            <a:pPr marL="0" lvl="0" indent="0">
              <a:spcBef>
                <a:spcPts val="400"/>
              </a:spcBef>
              <a:buSzPts val="1700"/>
            </a:pPr>
            <a:endParaRPr sz="2000" dirty="0"/>
          </a:p>
          <a:p>
            <a:pPr marL="0" lvl="0" indent="0" algn="l" rtl="0">
              <a:spcBef>
                <a:spcPts val="400"/>
              </a:spcBef>
              <a:spcAft>
                <a:spcPts val="0"/>
              </a:spcAft>
              <a:buSzPts val="1700"/>
              <a:buNone/>
            </a:pPr>
            <a:r>
              <a:rPr lang="en-US" sz="1900" dirty="0"/>
              <a:t>Resources:</a:t>
            </a:r>
            <a:endParaRPr sz="1900" dirty="0"/>
          </a:p>
          <a:p>
            <a:pPr marL="0" lvl="0" indent="0">
              <a:spcBef>
                <a:spcPts val="400"/>
              </a:spcBef>
              <a:buSzPts val="1700"/>
            </a:pPr>
            <a:r>
              <a:rPr lang="en-US" sz="1800" i="1" dirty="0"/>
              <a:t>State and National Employment and Unemployment Current Data </a:t>
            </a:r>
            <a:r>
              <a:rPr lang="en-US" sz="1800" dirty="0"/>
              <a:t>(Minnesota Department of Employment and Economic Development - viewed Jan. 27, 2121)</a:t>
            </a:r>
            <a:endParaRPr sz="2500" dirty="0"/>
          </a:p>
          <a:p>
            <a:pPr marL="0" lvl="0" indent="0" algn="l" rtl="0">
              <a:spcBef>
                <a:spcPts val="400"/>
              </a:spcBef>
              <a:spcAft>
                <a:spcPts val="0"/>
              </a:spcAft>
              <a:buSzPts val="1700"/>
              <a:buNone/>
            </a:pPr>
            <a:r>
              <a:rPr lang="en-US" sz="1800" u="sng" dirty="0">
                <a:solidFill>
                  <a:schemeClr val="hlink"/>
                </a:solidFill>
                <a:hlinkClick r:id="rId3"/>
              </a:rPr>
              <a:t>https://mn.gov/deed/data/current-econ-highlights/state-national-employment.jsp</a:t>
            </a:r>
            <a:endParaRPr sz="1800" dirty="0"/>
          </a:p>
          <a:p>
            <a:pPr marL="0" lvl="0" indent="0" algn="l" rtl="0">
              <a:spcBef>
                <a:spcPts val="400"/>
              </a:spcBef>
              <a:spcAft>
                <a:spcPts val="0"/>
              </a:spcAft>
              <a:buSzPts val="1700"/>
              <a:buNone/>
            </a:pPr>
            <a:endParaRPr sz="1800" i="1" dirty="0"/>
          </a:p>
          <a:p>
            <a:pPr marL="0" lvl="0" indent="0">
              <a:spcBef>
                <a:spcPts val="400"/>
              </a:spcBef>
              <a:buSzPts val="1700"/>
            </a:pPr>
            <a:r>
              <a:rPr lang="en-US" sz="1800" i="1" dirty="0"/>
              <a:t>Minnesota Unemployment </a:t>
            </a:r>
            <a:r>
              <a:rPr lang="en-US" sz="1800" dirty="0"/>
              <a:t>(Department of Numbers - viewed Jan. 27, 2121)</a:t>
            </a:r>
            <a:endParaRPr sz="2500" dirty="0"/>
          </a:p>
          <a:p>
            <a:pPr marL="0" lvl="0" indent="0" algn="l" rtl="0">
              <a:spcBef>
                <a:spcPts val="400"/>
              </a:spcBef>
              <a:spcAft>
                <a:spcPts val="0"/>
              </a:spcAft>
              <a:buSzPts val="1700"/>
              <a:buNone/>
            </a:pPr>
            <a:r>
              <a:rPr lang="en-US" sz="1800" u="sng" dirty="0">
                <a:solidFill>
                  <a:schemeClr val="hlink"/>
                </a:solidFill>
                <a:hlinkClick r:id="rId4"/>
              </a:rPr>
              <a:t>https://www.deptofnumbers.com/unemployment/minnesota/</a:t>
            </a:r>
            <a:endParaRPr sz="1800" u="sng" dirty="0">
              <a:solidFill>
                <a:schemeClr val="hlink"/>
              </a:solidFill>
              <a:hlinkClick r:id="rId4"/>
            </a:endParaRPr>
          </a:p>
          <a:p>
            <a:pPr marL="0" lvl="0" indent="0" algn="l" rtl="0">
              <a:spcBef>
                <a:spcPts val="400"/>
              </a:spcBef>
              <a:spcAft>
                <a:spcPts val="0"/>
              </a:spcAft>
              <a:buSzPts val="1700"/>
              <a:buNone/>
            </a:pPr>
            <a:endParaRPr sz="2000" dirty="0"/>
          </a:p>
        </p:txBody>
      </p:sp>
    </p:spTree>
    <p:extLst>
      <p:ext uri="{BB962C8B-B14F-4D97-AF65-F5344CB8AC3E}">
        <p14:creationId xmlns:p14="http://schemas.microsoft.com/office/powerpoint/2010/main" val="2621721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86"/>
        <p:cNvGrpSpPr/>
        <p:nvPr/>
      </p:nvGrpSpPr>
      <p:grpSpPr>
        <a:xfrm>
          <a:off x="0" y="0"/>
          <a:ext cx="0" cy="0"/>
          <a:chOff x="0" y="0"/>
          <a:chExt cx="0" cy="0"/>
        </a:xfrm>
      </p:grpSpPr>
      <p:sp>
        <p:nvSpPr>
          <p:cNvPr id="487" name="Google Shape;487;p5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Unemployment</a:t>
            </a:r>
            <a:endParaRPr dirty="0"/>
          </a:p>
        </p:txBody>
      </p:sp>
      <p:sp>
        <p:nvSpPr>
          <p:cNvPr id="488" name="Google Shape;488;p5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62500" lnSpcReduction="20000"/>
          </a:bodyPr>
          <a:lstStyle/>
          <a:p>
            <a:pPr marL="0"/>
            <a:r>
              <a:rPr lang="en-US" sz="3100" dirty="0"/>
              <a:t>Minnesota cumulative unemployment insurance applicants by county from March 16 to January 21, 2021 as a share of 2019 annual labor force:</a:t>
            </a:r>
          </a:p>
          <a:p>
            <a:pPr marL="0"/>
            <a:endParaRPr lang="en-US" sz="3100" dirty="0"/>
          </a:p>
          <a:p>
            <a:pPr marL="228600" indent="-457200">
              <a:buFont typeface="Arial" panose="020B0604020202020204" pitchFamily="34" charset="0"/>
              <a:buChar char="•"/>
            </a:pPr>
            <a:r>
              <a:rPr lang="en-US" sz="3100" dirty="0"/>
              <a:t>Fourth Judicial District - Hennepin County: 278,889 (</a:t>
            </a:r>
            <a:r>
              <a:rPr lang="en-US" sz="3100" b="1" i="1" dirty="0"/>
              <a:t>39.2%) </a:t>
            </a:r>
            <a:r>
              <a:rPr lang="en-US" sz="3100" dirty="0"/>
              <a:t>of 711,530</a:t>
            </a:r>
          </a:p>
          <a:p>
            <a:pPr marL="228600" indent="-457200">
              <a:buFont typeface="Arial" panose="020B0604020202020204" pitchFamily="34" charset="0"/>
              <a:buChar char="•"/>
            </a:pPr>
            <a:r>
              <a:rPr lang="en-US" sz="3100" dirty="0"/>
              <a:t>Tenth Judicial District - Anoka County: 82,317 (</a:t>
            </a:r>
            <a:r>
              <a:rPr lang="en-US" sz="3100" b="1" i="1" dirty="0"/>
              <a:t>41.4%) </a:t>
            </a:r>
            <a:r>
              <a:rPr lang="en-US" sz="3100" dirty="0"/>
              <a:t>of 198,938</a:t>
            </a:r>
          </a:p>
          <a:p>
            <a:pPr marL="228600" indent="-457200">
              <a:buFont typeface="Arial" panose="020B0604020202020204" pitchFamily="34" charset="0"/>
              <a:buChar char="•"/>
            </a:pPr>
            <a:r>
              <a:rPr lang="en-US" sz="3100" dirty="0"/>
              <a:t>Third Judicial District - Olmsted County: 36,037 (</a:t>
            </a:r>
            <a:r>
              <a:rPr lang="en-US" sz="3100" b="1" i="1" dirty="0"/>
              <a:t>40.2%) </a:t>
            </a:r>
            <a:r>
              <a:rPr lang="en-US" sz="3100" dirty="0"/>
              <a:t>of 89,730; Winona County: 9,370 (</a:t>
            </a:r>
            <a:r>
              <a:rPr lang="en-US" sz="3100" b="1" i="1" dirty="0"/>
              <a:t>32.3%) </a:t>
            </a:r>
            <a:r>
              <a:rPr lang="en-US" sz="3100" dirty="0"/>
              <a:t>of 29,053; Steele County: 7,629 (</a:t>
            </a:r>
            <a:r>
              <a:rPr lang="en-US" sz="3100" b="1" i="1" dirty="0"/>
              <a:t>37.3%) </a:t>
            </a:r>
            <a:r>
              <a:rPr lang="en-US" sz="3100" dirty="0"/>
              <a:t>of 20,451</a:t>
            </a:r>
          </a:p>
          <a:p>
            <a:pPr marL="228600" indent="-457200">
              <a:buFont typeface="Arial" panose="020B0604020202020204" pitchFamily="34" charset="0"/>
              <a:buChar char="•"/>
            </a:pPr>
            <a:r>
              <a:rPr lang="en-US" sz="3100" dirty="0"/>
              <a:t>Ninth Judicial District - Beltrami County: 8,299 (</a:t>
            </a:r>
            <a:r>
              <a:rPr lang="en-US" sz="3100" b="1" i="1" dirty="0"/>
              <a:t>33.5%) </a:t>
            </a:r>
            <a:r>
              <a:rPr lang="en-US" sz="3100" dirty="0"/>
              <a:t>of 24,779; Crow Wing County: 13,825 (</a:t>
            </a:r>
            <a:r>
              <a:rPr lang="en-US" sz="3100" b="1" i="1" dirty="0"/>
              <a:t>42.0%) </a:t>
            </a:r>
            <a:r>
              <a:rPr lang="en-US" sz="3100" dirty="0"/>
              <a:t>of 32,904; Roseau County: 5,743 (</a:t>
            </a:r>
            <a:r>
              <a:rPr lang="en-US" sz="3100" b="1" i="1" dirty="0"/>
              <a:t>72.0%) </a:t>
            </a:r>
            <a:r>
              <a:rPr lang="en-US" sz="3100" dirty="0"/>
              <a:t>of 7,972</a:t>
            </a:r>
          </a:p>
          <a:p>
            <a:pPr marL="0"/>
            <a:endParaRPr lang="en-US" dirty="0"/>
          </a:p>
          <a:p>
            <a:pPr marL="0"/>
            <a:r>
              <a:rPr lang="en-US" sz="2200" i="1" dirty="0"/>
              <a:t>Unemployment Insurance Statistics </a:t>
            </a:r>
            <a:r>
              <a:rPr lang="en-US" sz="2200" dirty="0"/>
              <a:t>(Minnesota Department of Employment and Economic Development - viewed Jan. 27, 2121) </a:t>
            </a:r>
          </a:p>
          <a:p>
            <a:pPr marL="0"/>
            <a:r>
              <a:rPr lang="en-US" sz="2200" dirty="0">
                <a:hlinkClick r:id="rId3"/>
              </a:rPr>
              <a:t>https://mn.gov/deed/data/data-tools/unemployment-insurance-statistics/</a:t>
            </a:r>
            <a:endParaRPr lang="en-US" sz="2200" dirty="0"/>
          </a:p>
          <a:p>
            <a:pPr marL="0"/>
            <a:r>
              <a:rPr lang="en-US" sz="2200" i="1" dirty="0"/>
              <a:t>Local Area Unemployment Statistics (LAUS) </a:t>
            </a:r>
            <a:r>
              <a:rPr lang="en-US" sz="2200" dirty="0"/>
              <a:t>(Minnesota Department of Employment and Economic Development - viewed Jan. 27, 2121) (selected Data Tool, Minnesota Counties, County, Historical Data, Annual and Labor Force)</a:t>
            </a:r>
          </a:p>
          <a:p>
            <a:pPr marL="0"/>
            <a:r>
              <a:rPr lang="en-US" sz="2200" dirty="0">
                <a:hlinkClick r:id="rId4"/>
              </a:rPr>
              <a:t>https://mn.gov/deed/data/data-tools/laus/</a:t>
            </a:r>
            <a:endParaRPr lang="en-US" sz="2200" dirty="0"/>
          </a:p>
          <a:p>
            <a:pPr marL="0"/>
            <a:endParaRPr lang="en-US"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3470762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54"/>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Census Data on Tenants, </a:t>
            </a:r>
            <a:br>
              <a:rPr lang="en-US" sz="2970" dirty="0"/>
            </a:br>
            <a:r>
              <a:rPr lang="en-US" sz="2970" dirty="0"/>
              <a:t>Unemployment, and Rents</a:t>
            </a:r>
            <a:endParaRPr dirty="0"/>
          </a:p>
        </p:txBody>
      </p:sp>
      <p:sp>
        <p:nvSpPr>
          <p:cNvPr id="494" name="Google Shape;494;p5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spcBef>
                <a:spcPts val="0"/>
              </a:spcBef>
              <a:buSzPts val="1360"/>
            </a:pPr>
            <a:r>
              <a:rPr lang="en-US" sz="1800" dirty="0"/>
              <a:t>The Census Bureau Household Pulse Survey estimated that in Minnesota through January 18, 2121, there were 608,418 tenant households. From its survey responses, it estimated:</a:t>
            </a:r>
          </a:p>
          <a:p>
            <a:pPr lvl="0" indent="-342900">
              <a:spcBef>
                <a:spcPts val="1000"/>
              </a:spcBef>
              <a:buSzPts val="1800"/>
              <a:buChar char="●"/>
            </a:pPr>
            <a:r>
              <a:rPr lang="en-US" sz="1800" b="1" i="1" dirty="0"/>
              <a:t>69,988 (11.5%) not currently caught up on rent payments,</a:t>
            </a:r>
            <a:endParaRPr sz="1800" b="1" i="1" dirty="0"/>
          </a:p>
          <a:p>
            <a:pPr lvl="0" indent="-342900">
              <a:spcBef>
                <a:spcPts val="0"/>
              </a:spcBef>
              <a:buSzPts val="1800"/>
              <a:buChar char="●"/>
            </a:pPr>
            <a:r>
              <a:rPr lang="en-US" sz="1800" b="1" i="1" dirty="0"/>
              <a:t>217,481 (35.7%) unemployed, and</a:t>
            </a:r>
            <a:endParaRPr sz="1800" b="1" i="1" dirty="0"/>
          </a:p>
          <a:p>
            <a:pPr lvl="0" indent="-342900">
              <a:spcBef>
                <a:spcPts val="320"/>
              </a:spcBef>
              <a:buSzPts val="1800"/>
              <a:buChar char="●"/>
            </a:pPr>
            <a:r>
              <a:rPr lang="en-US" sz="1800" b="1" i="1" dirty="0"/>
              <a:t>378,127 (62.1%) experiencing loss of employment income of a household member.</a:t>
            </a:r>
            <a:endParaRPr sz="1800" b="1" i="1" dirty="0"/>
          </a:p>
          <a:p>
            <a:pPr marL="0" lvl="0" indent="0">
              <a:spcBef>
                <a:spcPts val="1000"/>
              </a:spcBef>
              <a:buSzPts val="1360"/>
            </a:pPr>
            <a:r>
              <a:rPr lang="en-US" sz="1300" i="1" dirty="0"/>
              <a:t>Table 1b. Last Month's Payment Status for Renter Occupied Housing Units, by Select Characteristics: Minnesota </a:t>
            </a:r>
            <a:r>
              <a:rPr lang="en-US" sz="1300" dirty="0"/>
              <a:t>(United States Department of Commerce Jan. 27, 2021)</a:t>
            </a:r>
          </a:p>
          <a:p>
            <a:pPr marL="0" lvl="0" indent="0">
              <a:spcBef>
                <a:spcPts val="320"/>
              </a:spcBef>
              <a:buSzPts val="1360"/>
            </a:pPr>
            <a:r>
              <a:rPr lang="en-US" sz="1300" dirty="0">
                <a:hlinkClick r:id="rId3"/>
              </a:rPr>
              <a:t>https://www2.census.gov/programs-surveys/demo/tables/hhp/2021/wk22/housing1b_week22.xlsx</a:t>
            </a:r>
            <a:endParaRPr lang="en-US" sz="1300" dirty="0"/>
          </a:p>
          <a:p>
            <a:pPr marL="0" lvl="0" indent="0">
              <a:spcBef>
                <a:spcPts val="320"/>
              </a:spcBef>
              <a:buSzPts val="1360"/>
            </a:pPr>
            <a:r>
              <a:rPr lang="en-US" sz="1300" dirty="0"/>
              <a:t>(downloaded Jan. 27, 2021)</a:t>
            </a:r>
          </a:p>
          <a:p>
            <a:pPr marL="0" lvl="0" indent="0" algn="l" rtl="0">
              <a:spcBef>
                <a:spcPts val="320"/>
              </a:spcBef>
              <a:spcAft>
                <a:spcPts val="0"/>
              </a:spcAft>
              <a:buSzPts val="1360"/>
              <a:buNone/>
            </a:pPr>
            <a:endParaRPr lang="en-US" sz="1800" dirty="0"/>
          </a:p>
          <a:p>
            <a:pPr marL="0" lvl="0" indent="0">
              <a:spcBef>
                <a:spcPts val="320"/>
              </a:spcBef>
              <a:buSzPts val="1360"/>
            </a:pPr>
            <a:r>
              <a:rPr lang="en-US" sz="1800" dirty="0"/>
              <a:t>The Census estimate of the number of total tenant households is strong. In 2019, there were 611,160 renter households in Minnesota.</a:t>
            </a:r>
            <a:r>
              <a:rPr lang="en-US" sz="2000" dirty="0"/>
              <a:t> </a:t>
            </a:r>
            <a:endParaRPr sz="2000" dirty="0"/>
          </a:p>
          <a:p>
            <a:pPr marL="0" lvl="0" indent="0" algn="l" rtl="0">
              <a:spcBef>
                <a:spcPts val="1000"/>
              </a:spcBef>
              <a:spcAft>
                <a:spcPts val="0"/>
              </a:spcAft>
              <a:buSzPts val="1360"/>
              <a:buNone/>
            </a:pPr>
            <a:r>
              <a:rPr lang="en-US" sz="1300" i="1" dirty="0"/>
              <a:t>State of the State’s Housing 2019 - Biennial report of the Minnesota Housing Partnership</a:t>
            </a:r>
            <a:r>
              <a:rPr lang="en-US" sz="1300" dirty="0"/>
              <a:t> at 4, 6</a:t>
            </a:r>
            <a:endParaRPr sz="1300" dirty="0"/>
          </a:p>
          <a:p>
            <a:pPr marL="0" lvl="0" indent="0" algn="l" rtl="0">
              <a:spcBef>
                <a:spcPts val="320"/>
              </a:spcBef>
              <a:spcAft>
                <a:spcPts val="0"/>
              </a:spcAft>
              <a:buSzPts val="1360"/>
              <a:buNone/>
            </a:pPr>
            <a:r>
              <a:rPr lang="en-US" sz="1300" u="sng" dirty="0">
                <a:solidFill>
                  <a:schemeClr val="hlink"/>
                </a:solidFill>
                <a:hlinkClick r:id="rId4"/>
              </a:rPr>
              <a:t>http://www.mhponline.org/images/stories/images/research/SOTS-2019/2019FullSOTSFinal-small.pdf</a:t>
            </a:r>
            <a:r>
              <a:rPr lang="en-US" sz="1300" dirty="0"/>
              <a:t> </a:t>
            </a:r>
            <a:endParaRPr sz="1300" dirty="0"/>
          </a:p>
          <a:p>
            <a:pPr marL="0" lvl="0" indent="0">
              <a:spcBef>
                <a:spcPts val="320"/>
              </a:spcBef>
              <a:buSzPts val="1360"/>
            </a:pPr>
            <a:r>
              <a:rPr lang="en-US" sz="1300" dirty="0"/>
              <a:t>(viewed  Jan. 27, 2021)</a:t>
            </a:r>
            <a:endParaRPr sz="1300" dirty="0"/>
          </a:p>
          <a:p>
            <a:pPr marL="0" lvl="0" indent="0" algn="l" rtl="0">
              <a:spcBef>
                <a:spcPts val="320"/>
              </a:spcBef>
              <a:spcAft>
                <a:spcPts val="0"/>
              </a:spcAft>
              <a:buSzPts val="1360"/>
              <a:buNone/>
            </a:pPr>
            <a:endParaRPr sz="1600" dirty="0"/>
          </a:p>
          <a:p>
            <a:pPr marL="0" lvl="0" indent="0" algn="l" rtl="0">
              <a:spcBef>
                <a:spcPts val="320"/>
              </a:spcBef>
              <a:spcAft>
                <a:spcPts val="0"/>
              </a:spcAft>
              <a:buSzPts val="1360"/>
              <a:buNone/>
            </a:pPr>
            <a:endParaRPr sz="1600" dirty="0"/>
          </a:p>
        </p:txBody>
      </p:sp>
    </p:spTree>
    <p:extLst>
      <p:ext uri="{BB962C8B-B14F-4D97-AF65-F5344CB8AC3E}">
        <p14:creationId xmlns:p14="http://schemas.microsoft.com/office/powerpoint/2010/main" val="16126248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98"/>
        <p:cNvGrpSpPr/>
        <p:nvPr/>
      </p:nvGrpSpPr>
      <p:grpSpPr>
        <a:xfrm>
          <a:off x="0" y="0"/>
          <a:ext cx="0" cy="0"/>
          <a:chOff x="0" y="0"/>
          <a:chExt cx="0" cy="0"/>
        </a:xfrm>
      </p:grpSpPr>
      <p:sp>
        <p:nvSpPr>
          <p:cNvPr id="499" name="Google Shape;499;p55"/>
          <p:cNvSpPr txBox="1">
            <a:spLocks noGrp="1"/>
          </p:cNvSpPr>
          <p:nvPr>
            <p:ph type="title"/>
          </p:nvPr>
        </p:nvSpPr>
        <p:spPr>
          <a:xfrm>
            <a:off x="301752" y="304800"/>
            <a:ext cx="8534400" cy="83154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dirty="0"/>
              <a:t>Census Data on Tenants, Rents, </a:t>
            </a:r>
            <a:br>
              <a:rPr lang="en-US" dirty="0"/>
            </a:br>
            <a:r>
              <a:rPr lang="en-US" dirty="0"/>
              <a:t>and Risk of Eviction</a:t>
            </a:r>
            <a:endParaRPr dirty="0"/>
          </a:p>
        </p:txBody>
      </p:sp>
      <p:sp>
        <p:nvSpPr>
          <p:cNvPr id="500" name="Google Shape;500;p5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nSpc>
                <a:spcPct val="80000"/>
              </a:lnSpc>
              <a:spcBef>
                <a:spcPts val="0"/>
              </a:spcBef>
              <a:buSzPts val="1434"/>
            </a:pPr>
            <a:r>
              <a:rPr lang="en-US" sz="1687" dirty="0"/>
              <a:t>Of 608,418 estimated adult tenants, the Census estimated 21,908 did not have a rent obligation, and 989 had rent deferred, for a subtotal of 585,521.</a:t>
            </a:r>
          </a:p>
          <a:p>
            <a:pPr marL="0" lvl="0" indent="0">
              <a:lnSpc>
                <a:spcPct val="80000"/>
              </a:lnSpc>
              <a:spcBef>
                <a:spcPts val="0"/>
              </a:spcBef>
              <a:buSzPts val="1434"/>
            </a:pPr>
            <a:endParaRPr lang="en-US" sz="1687" dirty="0"/>
          </a:p>
          <a:p>
            <a:pPr marL="0" lvl="0" indent="0">
              <a:lnSpc>
                <a:spcPct val="80000"/>
              </a:lnSpc>
              <a:spcBef>
                <a:spcPts val="0"/>
              </a:spcBef>
              <a:buSzPts val="1434"/>
            </a:pPr>
            <a:r>
              <a:rPr lang="en-US" sz="1687" dirty="0"/>
              <a:t>Of these 585,521 adult tenants, the Census estimated about confidence to pay the next month’s rent:</a:t>
            </a:r>
          </a:p>
          <a:p>
            <a:pPr marL="0" lvl="0" indent="0" algn="l" rtl="0">
              <a:lnSpc>
                <a:spcPct val="80000"/>
              </a:lnSpc>
              <a:spcBef>
                <a:spcPts val="0"/>
              </a:spcBef>
              <a:spcAft>
                <a:spcPts val="0"/>
              </a:spcAft>
              <a:buSzPts val="1434"/>
              <a:buNone/>
            </a:pPr>
            <a:endParaRPr dirty="0"/>
          </a:p>
          <a:p>
            <a:pPr lvl="0" indent="-335756">
              <a:lnSpc>
                <a:spcPct val="80000"/>
              </a:lnSpc>
              <a:spcBef>
                <a:spcPts val="0"/>
              </a:spcBef>
              <a:buSzPts val="1688"/>
              <a:buChar char="●"/>
            </a:pPr>
            <a:r>
              <a:rPr lang="en-US" sz="1687" b="1" i="1" dirty="0"/>
              <a:t>Only 359,200 (61.3%) had high confidence, and </a:t>
            </a:r>
          </a:p>
          <a:p>
            <a:pPr lvl="0" indent="-335756">
              <a:lnSpc>
                <a:spcPct val="80000"/>
              </a:lnSpc>
              <a:spcBef>
                <a:spcPts val="0"/>
              </a:spcBef>
              <a:buSzPts val="1688"/>
              <a:buChar char="●"/>
            </a:pPr>
            <a:r>
              <a:rPr lang="en-US" sz="1687" b="1" i="1" dirty="0"/>
              <a:t>115,177 (19.7%) had no or slight confidence</a:t>
            </a:r>
            <a:endParaRPr sz="1687" dirty="0"/>
          </a:p>
          <a:p>
            <a:pPr marL="0" lvl="0" indent="0" algn="l" rtl="0">
              <a:lnSpc>
                <a:spcPct val="80000"/>
              </a:lnSpc>
              <a:spcBef>
                <a:spcPts val="337"/>
              </a:spcBef>
              <a:spcAft>
                <a:spcPts val="0"/>
              </a:spcAft>
              <a:buSzPts val="1434"/>
              <a:buNone/>
            </a:pPr>
            <a:endParaRPr sz="1687" dirty="0"/>
          </a:p>
          <a:p>
            <a:pPr marL="0" lvl="0" indent="0">
              <a:lnSpc>
                <a:spcPct val="80000"/>
              </a:lnSpc>
              <a:spcBef>
                <a:spcPts val="337"/>
              </a:spcBef>
              <a:buSzPts val="1434"/>
            </a:pPr>
            <a:r>
              <a:rPr lang="en-US" sz="1300" i="1" dirty="0"/>
              <a:t>Table 2b. Confidence in Ability to Make Next Month's Payment for Renter Occupied Housing Units, by Select Characteristics: Minnesota </a:t>
            </a:r>
            <a:r>
              <a:rPr lang="en-US" sz="1300" dirty="0"/>
              <a:t>(United States Department of Commerce </a:t>
            </a:r>
            <a:r>
              <a:rPr lang="nl-NL" sz="1300" dirty="0"/>
              <a:t>Jan. 27, 2021) </a:t>
            </a:r>
          </a:p>
          <a:p>
            <a:pPr marL="0" lvl="0" indent="0">
              <a:lnSpc>
                <a:spcPct val="80000"/>
              </a:lnSpc>
              <a:spcBef>
                <a:spcPts val="337"/>
              </a:spcBef>
              <a:buSzPts val="1434"/>
            </a:pPr>
            <a:r>
              <a:rPr lang="nl-NL" sz="1300" dirty="0">
                <a:hlinkClick r:id="rId3"/>
              </a:rPr>
              <a:t>https://www2.census.gov/programs-surveys/demo/tables/hhp/2021/wk22/housing2b_week22.xlsx</a:t>
            </a:r>
            <a:r>
              <a:rPr lang="nl-NL" sz="1300" dirty="0"/>
              <a:t> (downloaded Jan. 28, 2021)</a:t>
            </a:r>
            <a:endParaRPr lang="en-US" sz="1300" dirty="0"/>
          </a:p>
          <a:p>
            <a:pPr marL="0" lvl="0" indent="0">
              <a:spcBef>
                <a:spcPts val="0"/>
              </a:spcBef>
              <a:buSzPts val="1360"/>
            </a:pPr>
            <a:endParaRPr lang="en-US" sz="1800" dirty="0"/>
          </a:p>
          <a:p>
            <a:pPr marL="0" lvl="0" indent="0">
              <a:spcBef>
                <a:spcPts val="0"/>
              </a:spcBef>
              <a:buSzPts val="1360"/>
            </a:pPr>
            <a:r>
              <a:rPr lang="en-US" sz="1800" dirty="0"/>
              <a:t>Of the 69,988 adult tenants estimated to be not currently caught up on rent payments, the Census estimated about the likelihood of leaving this home due to eviction in next two months:</a:t>
            </a:r>
          </a:p>
          <a:p>
            <a:pPr marL="0" lvl="0" indent="0">
              <a:spcBef>
                <a:spcPts val="0"/>
              </a:spcBef>
              <a:buSzPts val="1360"/>
            </a:pPr>
            <a:endParaRPr lang="en-US" sz="1800" dirty="0"/>
          </a:p>
          <a:p>
            <a:pPr lvl="0" indent="-342900">
              <a:spcBef>
                <a:spcPts val="0"/>
              </a:spcBef>
              <a:buSzPts val="1800"/>
              <a:buChar char="●"/>
            </a:pPr>
            <a:r>
              <a:rPr lang="en-US" sz="1800" b="1" i="1" dirty="0"/>
              <a:t>24,155 (34.5%) were very likely or somewhat likely.</a:t>
            </a:r>
            <a:endParaRPr lang="en-US" sz="1800" dirty="0"/>
          </a:p>
          <a:p>
            <a:pPr marL="0" lvl="0" indent="0">
              <a:spcBef>
                <a:spcPts val="320"/>
              </a:spcBef>
              <a:buSzPts val="1360"/>
            </a:pPr>
            <a:endParaRPr lang="en-US" sz="1600" dirty="0"/>
          </a:p>
          <a:p>
            <a:pPr marL="0" lvl="0" indent="0">
              <a:spcBef>
                <a:spcPts val="320"/>
              </a:spcBef>
              <a:buSzPts val="1360"/>
            </a:pPr>
            <a:r>
              <a:rPr lang="en-US" sz="1300" i="1" dirty="0"/>
              <a:t>Table 3b. Likelihood of Having to Leave this House in Next Two Months Due to Eviction, by Select Characteristics: Minnesota </a:t>
            </a:r>
            <a:r>
              <a:rPr lang="en-US" sz="1300" dirty="0"/>
              <a:t>(United States Department of Commerce </a:t>
            </a:r>
            <a:r>
              <a:rPr lang="nl-NL" sz="1300" dirty="0"/>
              <a:t>Jan. 27, 2021) </a:t>
            </a:r>
          </a:p>
          <a:p>
            <a:pPr marL="0" lvl="0" indent="0">
              <a:spcBef>
                <a:spcPts val="320"/>
              </a:spcBef>
              <a:buSzPts val="1360"/>
            </a:pPr>
            <a:r>
              <a:rPr lang="nl-NL" sz="1300" dirty="0">
                <a:hlinkClick r:id="rId4"/>
              </a:rPr>
              <a:t>https://www2.census.gov/programs-surveys/demo/tables/hhp/2021/wk22/housing3b_week22.xlsx</a:t>
            </a:r>
            <a:r>
              <a:rPr lang="nl-NL" sz="1300" dirty="0"/>
              <a:t> (downloaded Jan. 27, 2021)</a:t>
            </a:r>
            <a:endParaRPr lang="en-US" sz="1600" dirty="0"/>
          </a:p>
          <a:p>
            <a:pPr marL="0" lvl="0" indent="0">
              <a:spcBef>
                <a:spcPts val="320"/>
              </a:spcBef>
              <a:buSzPts val="1360"/>
            </a:pPr>
            <a:endParaRPr lang="en-US" sz="1600" b="1" i="1" dirty="0"/>
          </a:p>
          <a:p>
            <a:pPr marL="0" lvl="0" indent="0">
              <a:spcBef>
                <a:spcPts val="320"/>
              </a:spcBef>
              <a:buSzPts val="1360"/>
            </a:pPr>
            <a:r>
              <a:rPr lang="en-US" sz="1600" b="1" i="1" dirty="0"/>
              <a:t>Note that these tenants were assessing the risk of eviction while Executive Order 20-79 has suspended</a:t>
            </a:r>
            <a:r>
              <a:rPr lang="en-US" sz="1300" dirty="0"/>
              <a:t> </a:t>
            </a:r>
            <a:endParaRPr sz="1300" dirty="0"/>
          </a:p>
        </p:txBody>
      </p:sp>
    </p:spTree>
    <p:extLst>
      <p:ext uri="{BB962C8B-B14F-4D97-AF65-F5344CB8AC3E}">
        <p14:creationId xmlns:p14="http://schemas.microsoft.com/office/powerpoint/2010/main" val="389895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Topics</a:t>
            </a:r>
            <a:endParaRPr dirty="0"/>
          </a:p>
        </p:txBody>
      </p:sp>
      <p:sp>
        <p:nvSpPr>
          <p:cNvPr id="180" name="Google Shape;180;p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Resources</a:t>
            </a:r>
            <a:endParaRPr dirty="0"/>
          </a:p>
          <a:p>
            <a:pPr marL="0" lvl="0" indent="0" algn="l" rtl="0">
              <a:spcBef>
                <a:spcPts val="540"/>
              </a:spcBef>
              <a:spcAft>
                <a:spcPts val="0"/>
              </a:spcAft>
              <a:buSzPts val="2295"/>
              <a:buNone/>
            </a:pPr>
            <a:r>
              <a:rPr lang="en-US" dirty="0"/>
              <a:t>Eviction Action Basics</a:t>
            </a:r>
            <a:endParaRPr dirty="0"/>
          </a:p>
          <a:p>
            <a:pPr marL="0" indent="0"/>
            <a:r>
              <a:rPr lang="en-US" dirty="0"/>
              <a:t>Pandemic Economic and Health Impacts on Tenants</a:t>
            </a:r>
          </a:p>
          <a:p>
            <a:pPr marL="0" lvl="0" indent="0" algn="l" rtl="0">
              <a:spcBef>
                <a:spcPts val="540"/>
              </a:spcBef>
              <a:spcAft>
                <a:spcPts val="0"/>
              </a:spcAft>
              <a:buSzPts val="2295"/>
              <a:buNone/>
            </a:pPr>
            <a:r>
              <a:rPr lang="en-US" dirty="0"/>
              <a:t>Pandemic Eviction Actions</a:t>
            </a:r>
            <a:endParaRPr dirty="0"/>
          </a:p>
          <a:p>
            <a:pPr marL="0" lvl="0" indent="0" algn="l" rtl="0">
              <a:spcBef>
                <a:spcPts val="540"/>
              </a:spcBef>
              <a:spcAft>
                <a:spcPts val="0"/>
              </a:spcAft>
              <a:buSzPts val="2295"/>
              <a:buNone/>
            </a:pPr>
            <a:r>
              <a:rPr lang="en-US" dirty="0"/>
              <a:t>Equitable Considerations</a:t>
            </a:r>
            <a:endParaRPr dirty="0"/>
          </a:p>
          <a:p>
            <a:pPr marL="0" lvl="0" indent="0" algn="l" rtl="0">
              <a:spcBef>
                <a:spcPts val="540"/>
              </a:spcBef>
              <a:spcAft>
                <a:spcPts val="0"/>
              </a:spcAft>
              <a:buSzPts val="2295"/>
              <a:buNone/>
            </a:pPr>
            <a:r>
              <a:rPr lang="en-US" dirty="0"/>
              <a:t>Post Emergency Executive Order 20-79 Eviction Actions</a:t>
            </a:r>
            <a:endParaRPr dirty="0"/>
          </a:p>
          <a:p>
            <a:pPr marL="0" lvl="0" indent="0" algn="l" rtl="0">
              <a:spcBef>
                <a:spcPts val="540"/>
              </a:spcBef>
              <a:spcAft>
                <a:spcPts val="0"/>
              </a:spcAft>
              <a:buSzPts val="2295"/>
              <a:buNone/>
            </a:pPr>
            <a:r>
              <a:rPr lang="en-US" dirty="0"/>
              <a:t>Planning for Post Emergency Executive Order 20-79 Eviction Actions</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516"/>
        <p:cNvGrpSpPr/>
        <p:nvPr/>
      </p:nvGrpSpPr>
      <p:grpSpPr>
        <a:xfrm>
          <a:off x="0" y="0"/>
          <a:ext cx="0" cy="0"/>
          <a:chOff x="0" y="0"/>
          <a:chExt cx="0" cy="0"/>
        </a:xfrm>
      </p:grpSpPr>
      <p:sp>
        <p:nvSpPr>
          <p:cNvPr id="517" name="Google Shape;517;p5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People of Color Are at Great Risk of Eviction</a:t>
            </a:r>
            <a:endParaRPr dirty="0"/>
          </a:p>
        </p:txBody>
      </p:sp>
      <p:sp>
        <p:nvSpPr>
          <p:cNvPr id="518" name="Google Shape;518;p5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nSpc>
                <a:spcPct val="90000"/>
              </a:lnSpc>
              <a:spcBef>
                <a:spcPts val="0"/>
              </a:spcBef>
              <a:buSzPts val="2122"/>
            </a:pPr>
            <a:r>
              <a:rPr lang="en-US" sz="2497" dirty="0"/>
              <a:t>Of 175,616 estimated adult non-white and multiracial tenants, the Census estimated 11,314 did not have a rent obligation, for a subtotal of 164,302.</a:t>
            </a:r>
          </a:p>
          <a:p>
            <a:pPr marL="0" lvl="0" indent="0">
              <a:lnSpc>
                <a:spcPct val="90000"/>
              </a:lnSpc>
              <a:spcBef>
                <a:spcPts val="0"/>
              </a:spcBef>
              <a:buSzPts val="2122"/>
            </a:pPr>
            <a:endParaRPr lang="en-US" sz="2497" dirty="0"/>
          </a:p>
          <a:p>
            <a:pPr marL="0" lvl="0" indent="0">
              <a:lnSpc>
                <a:spcPct val="90000"/>
              </a:lnSpc>
              <a:spcBef>
                <a:spcPts val="0"/>
              </a:spcBef>
              <a:buSzPts val="2122"/>
            </a:pPr>
            <a:r>
              <a:rPr lang="en-US" sz="2497" dirty="0"/>
              <a:t>Of these 164,302 adult non-white and multiracial tenants, the Census estimated about confidence to pay the next month’s rent, </a:t>
            </a:r>
            <a:r>
              <a:rPr lang="en-US" sz="2497" b="1" i="1" dirty="0"/>
              <a:t>54,823 (33.4%) had no or slight confidence.</a:t>
            </a:r>
          </a:p>
          <a:p>
            <a:pPr marL="0" lvl="0" indent="0">
              <a:lnSpc>
                <a:spcPct val="90000"/>
              </a:lnSpc>
              <a:spcBef>
                <a:spcPts val="0"/>
              </a:spcBef>
              <a:buSzPts val="2122"/>
            </a:pPr>
            <a:endParaRPr sz="2497" i="1" dirty="0"/>
          </a:p>
          <a:p>
            <a:pPr marL="0" lvl="0" indent="0">
              <a:lnSpc>
                <a:spcPct val="80000"/>
              </a:lnSpc>
              <a:spcBef>
                <a:spcPts val="337"/>
              </a:spcBef>
              <a:buSzPts val="1434"/>
            </a:pPr>
            <a:r>
              <a:rPr lang="en-US" sz="1300" i="1" dirty="0"/>
              <a:t>Table 2b. Confidence in Ability to Make Next Month's Payment for Renter Occupied Housing Units, by Select Characteristics: Minnesota </a:t>
            </a:r>
            <a:r>
              <a:rPr lang="en-US" sz="1300" dirty="0"/>
              <a:t>(United States Department of Commerce </a:t>
            </a:r>
            <a:r>
              <a:rPr lang="nl-NL" sz="1300" dirty="0"/>
              <a:t>Jan. 27, 2021) </a:t>
            </a:r>
          </a:p>
          <a:p>
            <a:pPr marL="0" lvl="0" indent="0">
              <a:lnSpc>
                <a:spcPct val="80000"/>
              </a:lnSpc>
              <a:spcBef>
                <a:spcPts val="337"/>
              </a:spcBef>
              <a:buSzPts val="1434"/>
            </a:pPr>
            <a:r>
              <a:rPr lang="nl-NL" sz="1300" dirty="0">
                <a:hlinkClick r:id="rId3"/>
              </a:rPr>
              <a:t>https://www2.census.gov/programs-surveys/demo/tables/hhp/2021/wk22/housing2b_week22.xlsx</a:t>
            </a:r>
            <a:endParaRPr lang="nl-NL" sz="1300" dirty="0"/>
          </a:p>
          <a:p>
            <a:pPr marL="0" lvl="0" indent="0">
              <a:lnSpc>
                <a:spcPct val="80000"/>
              </a:lnSpc>
              <a:spcBef>
                <a:spcPts val="337"/>
              </a:spcBef>
              <a:buSzPts val="1434"/>
            </a:pPr>
            <a:r>
              <a:rPr lang="nl-NL" sz="1300" dirty="0"/>
              <a:t>(downloaded Jan. 27, 2021)</a:t>
            </a:r>
            <a:endParaRPr lang="en-US" sz="1300" dirty="0"/>
          </a:p>
          <a:p>
            <a:pPr marL="0" lvl="0" indent="0">
              <a:lnSpc>
                <a:spcPct val="90000"/>
              </a:lnSpc>
              <a:spcBef>
                <a:spcPts val="499"/>
              </a:spcBef>
              <a:buSzPts val="2122"/>
            </a:pPr>
            <a:endParaRPr lang="en-US" sz="1300" i="1" dirty="0"/>
          </a:p>
        </p:txBody>
      </p:sp>
    </p:spTree>
    <p:extLst>
      <p:ext uri="{BB962C8B-B14F-4D97-AF65-F5344CB8AC3E}">
        <p14:creationId xmlns:p14="http://schemas.microsoft.com/office/powerpoint/2010/main" val="40065910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22"/>
        <p:cNvGrpSpPr/>
        <p:nvPr/>
      </p:nvGrpSpPr>
      <p:grpSpPr>
        <a:xfrm>
          <a:off x="0" y="0"/>
          <a:ext cx="0" cy="0"/>
          <a:chOff x="0" y="0"/>
          <a:chExt cx="0" cy="0"/>
        </a:xfrm>
      </p:grpSpPr>
      <p:sp>
        <p:nvSpPr>
          <p:cNvPr id="523" name="Google Shape;523;p5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People of Color Are at Great Risk of Eviction</a:t>
            </a:r>
            <a:endParaRPr dirty="0"/>
          </a:p>
        </p:txBody>
      </p:sp>
      <p:sp>
        <p:nvSpPr>
          <p:cNvPr id="524" name="Google Shape;524;p5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nSpc>
                <a:spcPct val="90000"/>
              </a:lnSpc>
              <a:spcBef>
                <a:spcPts val="0"/>
              </a:spcBef>
              <a:buSzPts val="2122"/>
            </a:pPr>
            <a:r>
              <a:rPr lang="en-US" dirty="0"/>
              <a:t>Of the 69,988 adult estimated by the Census to be not currently caught up on rent payments, </a:t>
            </a:r>
            <a:r>
              <a:rPr lang="en-US" b="1" i="1" u="sng" dirty="0"/>
              <a:t>44,835 (64.1%) were non-white and multiracial tenants</a:t>
            </a:r>
            <a:r>
              <a:rPr lang="en-US" dirty="0"/>
              <a:t>, of whom the Census estimated about the likelihood of leaving this home due to eviction in next two months, </a:t>
            </a:r>
            <a:r>
              <a:rPr lang="en-US" b="1" i="1" u="sng" dirty="0"/>
              <a:t>22,251 (49.6%) were very or somewhat likely.</a:t>
            </a:r>
          </a:p>
          <a:p>
            <a:pPr marL="0" lvl="0" indent="0">
              <a:lnSpc>
                <a:spcPct val="90000"/>
              </a:lnSpc>
              <a:spcBef>
                <a:spcPts val="0"/>
              </a:spcBef>
              <a:buSzPts val="2122"/>
            </a:pPr>
            <a:endParaRPr lang="en-US" sz="2497" dirty="0"/>
          </a:p>
          <a:p>
            <a:pPr marL="0" lvl="0" indent="0">
              <a:lnSpc>
                <a:spcPct val="90000"/>
              </a:lnSpc>
              <a:spcBef>
                <a:spcPts val="499"/>
              </a:spcBef>
              <a:buSzPts val="2122"/>
            </a:pPr>
            <a:r>
              <a:rPr lang="en-US" sz="1300" i="1" dirty="0"/>
              <a:t>Table 3b. Likelihood of Having to Leave this House in Next Two Months Due to Eviction, by Select Characteristics: </a:t>
            </a:r>
          </a:p>
          <a:p>
            <a:pPr marL="0" lvl="0" indent="0">
              <a:lnSpc>
                <a:spcPct val="90000"/>
              </a:lnSpc>
              <a:spcBef>
                <a:spcPts val="499"/>
              </a:spcBef>
              <a:buSzPts val="2122"/>
            </a:pPr>
            <a:r>
              <a:rPr lang="nl-NL" sz="1300" dirty="0">
                <a:hlinkClick r:id="rId3"/>
              </a:rPr>
              <a:t>https://www2.census.gov/programs-surveys/demo/tables/hhp/2021/wk22/housing3b_week22.xlsx</a:t>
            </a:r>
            <a:endParaRPr lang="nl-NL" sz="1300" dirty="0"/>
          </a:p>
          <a:p>
            <a:pPr marL="0" lvl="0" indent="0">
              <a:lnSpc>
                <a:spcPct val="90000"/>
              </a:lnSpc>
              <a:spcBef>
                <a:spcPts val="499"/>
              </a:spcBef>
              <a:buSzPts val="2122"/>
            </a:pPr>
            <a:r>
              <a:rPr lang="nl-NL" sz="1300" dirty="0"/>
              <a:t>(downloaded Jan. 272, 2021) </a:t>
            </a:r>
            <a:endParaRPr sz="2497" dirty="0"/>
          </a:p>
        </p:txBody>
      </p:sp>
    </p:spTree>
    <p:extLst>
      <p:ext uri="{BB962C8B-B14F-4D97-AF65-F5344CB8AC3E}">
        <p14:creationId xmlns:p14="http://schemas.microsoft.com/office/powerpoint/2010/main" val="4129695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60"/>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30" name="Google Shape;530;p6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192" dirty="0"/>
              <a:t>A recent study tested whether lifting eviction moratoriums was associated with COVID-19 incidence and mortality. It concluded that: </a:t>
            </a:r>
            <a:endParaRPr sz="2192" dirty="0"/>
          </a:p>
          <a:p>
            <a:pPr marL="914400" marR="914400" lvl="0" indent="0" algn="l" rtl="0">
              <a:lnSpc>
                <a:spcPct val="80000"/>
              </a:lnSpc>
              <a:spcBef>
                <a:spcPts val="1000"/>
              </a:spcBef>
              <a:spcAft>
                <a:spcPts val="0"/>
              </a:spcAft>
              <a:buSzPts val="1778"/>
              <a:buNone/>
            </a:pPr>
            <a:r>
              <a:rPr lang="en-US" sz="2192" dirty="0"/>
              <a:t>“[l]ifting eviction moratoriums was associated with significant increases in COVID-19 incidence and mortality in U.S. states, supporting the public health rationale for use of eviction moratoriums to prevent the spread of COVID-19. Lifting moratoriums amounted to an estimated 433,700 excess cases and 10,700 excess deaths during the study period (March 13-September 3).” </a:t>
            </a:r>
            <a:endParaRPr sz="2800"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1300" dirty="0"/>
              <a:t>K. Leifheit, S. Linton, J. Raifman, G. Schwartz, E. Benfer, F. Zimmerman, &amp; C. Pollack, </a:t>
            </a:r>
            <a:r>
              <a:rPr lang="en-US" sz="1300" i="1" dirty="0"/>
              <a:t>Expiring Eviction Moratoriums and COVID-19 Incidence and Mortality </a:t>
            </a:r>
            <a:r>
              <a:rPr lang="en-US" sz="1300" dirty="0"/>
              <a:t>Abstract (November 30, 2020). The authors include professors from University of California, Los Angeles (UCLA), Johns Hopkins University Bloomberg School of Public Health, </a:t>
            </a:r>
            <a:endParaRPr sz="1300" dirty="0"/>
          </a:p>
          <a:p>
            <a:pPr marL="0" lvl="0" indent="0" algn="l" rtl="0">
              <a:lnSpc>
                <a:spcPct val="80000"/>
              </a:lnSpc>
              <a:spcBef>
                <a:spcPts val="418"/>
              </a:spcBef>
              <a:spcAft>
                <a:spcPts val="0"/>
              </a:spcAft>
              <a:buSzPts val="1778"/>
              <a:buNone/>
            </a:pPr>
            <a:r>
              <a:rPr lang="en-US" sz="1300" dirty="0"/>
              <a:t>Boston University, University of California, San Francisco (UCSF) Institute for Health Policy Studies, and Wake Forest University School of Law. </a:t>
            </a:r>
            <a:endParaRPr sz="1300" dirty="0"/>
          </a:p>
          <a:p>
            <a:pPr marL="0" lvl="0" indent="0" algn="l" rtl="0">
              <a:lnSpc>
                <a:spcPct val="80000"/>
              </a:lnSpc>
              <a:spcBef>
                <a:spcPts val="418"/>
              </a:spcBef>
              <a:spcAft>
                <a:spcPts val="0"/>
              </a:spcAft>
              <a:buSzPts val="1778"/>
              <a:buNone/>
            </a:pPr>
            <a:r>
              <a:rPr lang="en-US" sz="1300" u="sng" dirty="0">
                <a:solidFill>
                  <a:schemeClr val="hlink"/>
                </a:solidFill>
                <a:hlinkClick r:id="rId3"/>
              </a:rPr>
              <a:t>https://ssrn.com/abstract=3739576</a:t>
            </a:r>
            <a:endParaRPr sz="1300" dirty="0"/>
          </a:p>
          <a:p>
            <a:pPr marL="0" lvl="0" indent="0" algn="l" rtl="0">
              <a:lnSpc>
                <a:spcPct val="80000"/>
              </a:lnSpc>
              <a:spcBef>
                <a:spcPts val="418"/>
              </a:spcBef>
              <a:spcAft>
                <a:spcPts val="0"/>
              </a:spcAft>
              <a:buSzPts val="1778"/>
              <a:buNone/>
            </a:pPr>
            <a:endParaRPr sz="2092" dirty="0"/>
          </a:p>
        </p:txBody>
      </p:sp>
    </p:spTree>
    <p:extLst>
      <p:ext uri="{BB962C8B-B14F-4D97-AF65-F5344CB8AC3E}">
        <p14:creationId xmlns:p14="http://schemas.microsoft.com/office/powerpoint/2010/main" val="899356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4"/>
        <p:cNvGrpSpPr/>
        <p:nvPr/>
      </p:nvGrpSpPr>
      <p:grpSpPr>
        <a:xfrm>
          <a:off x="0" y="0"/>
          <a:ext cx="0" cy="0"/>
          <a:chOff x="0" y="0"/>
          <a:chExt cx="0" cy="0"/>
        </a:xfrm>
      </p:grpSpPr>
      <p:sp>
        <p:nvSpPr>
          <p:cNvPr id="535" name="Google Shape;535;p6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a:t>
            </a:r>
            <a:r>
              <a:rPr lang="en-US" sz="297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Pandemic</a:t>
            </a:r>
            <a:r>
              <a:rPr lang="en-US" sz="2970" dirty="0"/>
              <a:t> </a:t>
            </a:r>
            <a:endParaRPr dirty="0"/>
          </a:p>
        </p:txBody>
      </p:sp>
      <p:sp>
        <p:nvSpPr>
          <p:cNvPr id="536" name="Google Shape;536;p6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The study included a table of estimated infections and deaths in states that ended their eviction suspensions. Texas topped the list with estimates of 148,530 infections and 4,456 deaths. </a:t>
            </a:r>
            <a:r>
              <a:rPr lang="en-US" i="1" dirty="0"/>
              <a:t>Id. </a:t>
            </a:r>
            <a:r>
              <a:rPr lang="en-US" dirty="0"/>
              <a:t>at 14. </a:t>
            </a:r>
            <a:endParaRPr dirty="0"/>
          </a:p>
          <a:p>
            <a:pPr marL="0" lvl="0" indent="0" algn="l" rtl="0">
              <a:spcBef>
                <a:spcPts val="540"/>
              </a:spcBef>
              <a:spcAft>
                <a:spcPts val="0"/>
              </a:spcAft>
              <a:buSzPts val="2295"/>
              <a:buNone/>
            </a:pPr>
            <a:endParaRPr dirty="0"/>
          </a:p>
          <a:p>
            <a:pPr marL="0" lvl="0" indent="0" algn="l" rtl="0">
              <a:spcBef>
                <a:spcPts val="540"/>
              </a:spcBef>
              <a:spcAft>
                <a:spcPts val="0"/>
              </a:spcAft>
              <a:buSzPts val="2295"/>
              <a:buNone/>
            </a:pPr>
            <a:r>
              <a:rPr lang="en-US" dirty="0"/>
              <a:t>Comparing states with populations similar to Minnesota can suggest the number of infections and deaths that were prevented by maintaining Executive Order 20-79 and its predecessors. </a:t>
            </a:r>
            <a:endParaRPr dirty="0"/>
          </a:p>
          <a:p>
            <a:pPr marL="0" lvl="0" indent="0" algn="l" rtl="0">
              <a:spcBef>
                <a:spcPts val="540"/>
              </a:spcBef>
              <a:spcAft>
                <a:spcPts val="0"/>
              </a:spcAft>
              <a:buSzPts val="2295"/>
              <a:buNone/>
            </a:pPr>
            <a:endParaRPr dirty="0"/>
          </a:p>
        </p:txBody>
      </p:sp>
    </p:spTree>
    <p:extLst>
      <p:ext uri="{BB962C8B-B14F-4D97-AF65-F5344CB8AC3E}">
        <p14:creationId xmlns:p14="http://schemas.microsoft.com/office/powerpoint/2010/main" val="239964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0"/>
        <p:cNvGrpSpPr/>
        <p:nvPr/>
      </p:nvGrpSpPr>
      <p:grpSpPr>
        <a:xfrm>
          <a:off x="0" y="0"/>
          <a:ext cx="0" cy="0"/>
          <a:chOff x="0" y="0"/>
          <a:chExt cx="0" cy="0"/>
        </a:xfrm>
      </p:grpSpPr>
      <p:sp>
        <p:nvSpPr>
          <p:cNvPr id="541" name="Google Shape;541;p62"/>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42" name="Google Shape;542;p62"/>
          <p:cNvSpPr txBox="1">
            <a:spLocks noGrp="1"/>
          </p:cNvSpPr>
          <p:nvPr>
            <p:ph type="body" idx="1"/>
          </p:nvPr>
        </p:nvSpPr>
        <p:spPr>
          <a:xfrm>
            <a:off x="301752" y="1527048"/>
            <a:ext cx="8503920" cy="4572000"/>
          </a:xfrm>
          <a:prstGeom prst="rect">
            <a:avLst/>
          </a:prstGeom>
          <a:no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lvl="0" indent="0" algn="l" rtl="0">
              <a:spcBef>
                <a:spcPts val="0"/>
              </a:spcBef>
              <a:spcAft>
                <a:spcPts val="0"/>
              </a:spcAft>
              <a:buSzPts val="1020"/>
              <a:buNone/>
            </a:pPr>
            <a:r>
              <a:rPr lang="en-US" sz="1200" dirty="0"/>
              <a:t>A: July 1, 2019 Estimated Population</a:t>
            </a:r>
            <a:endParaRPr dirty="0"/>
          </a:p>
          <a:p>
            <a:pPr marL="0" lvl="0" indent="0" algn="l" rtl="0">
              <a:spcBef>
                <a:spcPts val="240"/>
              </a:spcBef>
              <a:spcAft>
                <a:spcPts val="0"/>
              </a:spcAft>
              <a:buSzPts val="1020"/>
              <a:buNone/>
            </a:pPr>
            <a:r>
              <a:rPr lang="en-US" sz="1200" dirty="0"/>
              <a:t>B: Date Eviction Suspension Ended</a:t>
            </a:r>
            <a:endParaRPr dirty="0"/>
          </a:p>
          <a:p>
            <a:pPr marL="0" lvl="0" indent="0" algn="l" rtl="0">
              <a:spcBef>
                <a:spcPts val="240"/>
              </a:spcBef>
              <a:spcAft>
                <a:spcPts val="0"/>
              </a:spcAft>
              <a:buSzPts val="1020"/>
              <a:buNone/>
            </a:pPr>
            <a:r>
              <a:rPr lang="en-US" sz="1200" dirty="0"/>
              <a:t>C: Weeks End of Suspension to September 3, 2020</a:t>
            </a:r>
            <a:endParaRPr dirty="0"/>
          </a:p>
          <a:p>
            <a:pPr marL="0" lvl="0" indent="0" algn="l" rtl="0">
              <a:spcBef>
                <a:spcPts val="240"/>
              </a:spcBef>
              <a:spcAft>
                <a:spcPts val="0"/>
              </a:spcAft>
              <a:buSzPts val="1020"/>
              <a:buNone/>
            </a:pPr>
            <a:r>
              <a:rPr lang="en-US" sz="1200" dirty="0"/>
              <a:t>D: Estimated Excess Virus Cases after Date Eviction Suspension Ended	</a:t>
            </a:r>
            <a:endParaRPr dirty="0"/>
          </a:p>
          <a:p>
            <a:pPr marL="0" lvl="0" indent="0" algn="l" rtl="0">
              <a:spcBef>
                <a:spcPts val="240"/>
              </a:spcBef>
              <a:spcAft>
                <a:spcPts val="0"/>
              </a:spcAft>
              <a:buSzPts val="1020"/>
              <a:buNone/>
            </a:pPr>
            <a:r>
              <a:rPr lang="en-US" sz="1200" dirty="0"/>
              <a:t>E: Estimated Excess Virus Deaths after Date Eviction Suspension Ended	</a:t>
            </a:r>
            <a:endParaRPr dirty="0"/>
          </a:p>
          <a:p>
            <a:pPr marL="0" lvl="0" indent="0" algn="l" rtl="0">
              <a:spcBef>
                <a:spcPts val="240"/>
              </a:spcBef>
              <a:spcAft>
                <a:spcPts val="0"/>
              </a:spcAft>
              <a:buSzPts val="1020"/>
              <a:buNone/>
            </a:pPr>
            <a:endParaRPr sz="1200" dirty="0"/>
          </a:p>
          <a:p>
            <a:pPr marL="0" lvl="0" indent="0" algn="l" rtl="0">
              <a:spcBef>
                <a:spcPts val="240"/>
              </a:spcBef>
              <a:spcAft>
                <a:spcPts val="0"/>
              </a:spcAft>
              <a:buSzPts val="1020"/>
              <a:buNone/>
            </a:pPr>
            <a:r>
              <a:rPr lang="en-US" sz="1200" b="1" dirty="0"/>
              <a:t>State		A	B		C	   D	E</a:t>
            </a:r>
            <a:r>
              <a:rPr lang="en-US" sz="1200" dirty="0"/>
              <a:t>	</a:t>
            </a:r>
            <a:endParaRPr dirty="0"/>
          </a:p>
          <a:p>
            <a:pPr marL="0" lvl="0" indent="0" algn="l" rtl="0">
              <a:spcBef>
                <a:spcPts val="240"/>
              </a:spcBef>
              <a:spcAft>
                <a:spcPts val="0"/>
              </a:spcAft>
              <a:buSzPts val="1020"/>
              <a:buNone/>
            </a:pPr>
            <a:r>
              <a:rPr lang="en-US" sz="1200" dirty="0"/>
              <a:t>Maryland		6,045,680	July 25, 2020		6	2,310	37	</a:t>
            </a:r>
            <a:endParaRPr dirty="0"/>
          </a:p>
          <a:p>
            <a:pPr marL="0" lvl="0" indent="0" algn="l" rtl="0">
              <a:spcBef>
                <a:spcPts val="240"/>
              </a:spcBef>
              <a:spcAft>
                <a:spcPts val="0"/>
              </a:spcAft>
              <a:buSzPts val="1020"/>
              <a:buNone/>
            </a:pPr>
            <a:r>
              <a:rPr lang="en-US" sz="1200" dirty="0"/>
              <a:t>Wisconsin 		5,822,434	May 26, 2020		14	19,840	346	</a:t>
            </a:r>
            <a:endParaRPr dirty="0"/>
          </a:p>
          <a:p>
            <a:pPr marL="0" lvl="0" indent="0" algn="l" rtl="0">
              <a:spcBef>
                <a:spcPts val="240"/>
              </a:spcBef>
              <a:spcAft>
                <a:spcPts val="0"/>
              </a:spcAft>
              <a:buSzPts val="1020"/>
              <a:buNone/>
            </a:pPr>
            <a:r>
              <a:rPr lang="en-US" sz="1200" dirty="0"/>
              <a:t>Colorado		5,758,736	June 13, 2020		12	8,620	254	</a:t>
            </a:r>
            <a:endParaRPr dirty="0"/>
          </a:p>
          <a:p>
            <a:pPr marL="0" lvl="0" indent="0" algn="l" rtl="0">
              <a:spcBef>
                <a:spcPts val="240"/>
              </a:spcBef>
              <a:spcAft>
                <a:spcPts val="0"/>
              </a:spcAft>
              <a:buSzPts val="1020"/>
              <a:buNone/>
            </a:pPr>
            <a:r>
              <a:rPr lang="en-US" sz="1200" b="1" i="1" dirty="0"/>
              <a:t>Minnesota		5,639,632	Eviction suspension maintained</a:t>
            </a:r>
            <a:r>
              <a:rPr lang="en-US" sz="1200" i="1" dirty="0"/>
              <a:t>				</a:t>
            </a:r>
            <a:endParaRPr dirty="0"/>
          </a:p>
          <a:p>
            <a:pPr marL="0" lvl="0" indent="0" algn="l" rtl="0">
              <a:spcBef>
                <a:spcPts val="240"/>
              </a:spcBef>
              <a:spcAft>
                <a:spcPts val="0"/>
              </a:spcAft>
              <a:buSzPts val="1020"/>
              <a:buNone/>
            </a:pPr>
            <a:r>
              <a:rPr lang="en-US" sz="1200" dirty="0"/>
              <a:t>South Carolina	5,148,714	May 14, 2020		16	37,590	1,090	</a:t>
            </a:r>
            <a:endParaRPr dirty="0"/>
          </a:p>
          <a:p>
            <a:pPr marL="0" lvl="0" indent="0" algn="l" rtl="0">
              <a:spcBef>
                <a:spcPts val="240"/>
              </a:spcBef>
              <a:spcAft>
                <a:spcPts val="0"/>
              </a:spcAft>
              <a:buSzPts val="1020"/>
              <a:buNone/>
            </a:pPr>
            <a:r>
              <a:rPr lang="en-US" sz="1200" dirty="0"/>
              <a:t>Alabama		4,903,185	May 31, 2020		14	26,470	621	</a:t>
            </a:r>
            <a:endParaRPr dirty="0"/>
          </a:p>
          <a:p>
            <a:pPr marL="0" lvl="0" indent="0" algn="l" rtl="0">
              <a:spcBef>
                <a:spcPts val="240"/>
              </a:spcBef>
              <a:spcAft>
                <a:spcPts val="0"/>
              </a:spcAft>
              <a:buSzPts val="1020"/>
              <a:buNone/>
            </a:pPr>
            <a:r>
              <a:rPr lang="en-US" sz="1200" dirty="0"/>
              <a:t>Louisiana		4,648,794	June 15, 2020		12	29,650	959	</a:t>
            </a:r>
            <a:endParaRPr dirty="0"/>
          </a:p>
          <a:p>
            <a:pPr marL="0" lvl="0" indent="0" algn="l" rtl="0">
              <a:spcBef>
                <a:spcPts val="240"/>
              </a:spcBef>
              <a:spcAft>
                <a:spcPts val="0"/>
              </a:spcAft>
              <a:buSzPts val="1020"/>
              <a:buNone/>
            </a:pPr>
            <a:endParaRPr sz="1200" dirty="0"/>
          </a:p>
          <a:p>
            <a:pPr marL="0" lvl="0" indent="0" algn="l" rtl="0">
              <a:spcBef>
                <a:spcPts val="240"/>
              </a:spcBef>
              <a:spcAft>
                <a:spcPts val="0"/>
              </a:spcAft>
              <a:buSzPts val="1020"/>
              <a:buNone/>
            </a:pPr>
            <a:r>
              <a:rPr lang="en-US" sz="1200" dirty="0"/>
              <a:t>The population estimates are from </a:t>
            </a:r>
            <a:r>
              <a:rPr lang="en-US" sz="1200" i="1" dirty="0"/>
              <a:t>Annual Estimates of the Resident Population for the United States, Regions, States, and </a:t>
            </a:r>
            <a:r>
              <a:rPr lang="en-US" sz="1200" dirty="0"/>
              <a:t>The population estimates are from </a:t>
            </a:r>
            <a:r>
              <a:rPr lang="en-US" sz="1200" i="1" dirty="0"/>
              <a:t>Annual Estimates of the Resident Population for the United States, Regions, States, and Puerto Rico: April 1, 2010 to July 1, 2019 </a:t>
            </a:r>
            <a:r>
              <a:rPr lang="en-US" sz="1200" dirty="0"/>
              <a:t>(NST-EST2019-01) </a:t>
            </a:r>
            <a:r>
              <a:rPr lang="en-US" sz="1200" u="sng" dirty="0">
                <a:solidFill>
                  <a:schemeClr val="hlink"/>
                </a:solidFill>
                <a:hlinkClick r:id="rId3"/>
              </a:rPr>
              <a:t>https://www2.census.gov/programs-surveys/popest/tables/2010-2019/state/totals/nst-est2019-01.xlsx </a:t>
            </a:r>
            <a:r>
              <a:rPr lang="en-US" sz="1200" dirty="0"/>
              <a:t>(viewed Dec. 9, 2020) </a:t>
            </a:r>
            <a:endParaRPr dirty="0"/>
          </a:p>
          <a:p>
            <a:pPr marL="0" lvl="0" indent="0" algn="l" rtl="0">
              <a:spcBef>
                <a:spcPts val="240"/>
              </a:spcBef>
              <a:spcAft>
                <a:spcPts val="0"/>
              </a:spcAft>
              <a:buSzPts val="1020"/>
              <a:buNone/>
            </a:pPr>
            <a:endParaRPr sz="1200" dirty="0"/>
          </a:p>
          <a:p>
            <a:pPr marL="0" lvl="0" indent="0" algn="l" rtl="0">
              <a:spcBef>
                <a:spcPts val="240"/>
              </a:spcBef>
              <a:spcAft>
                <a:spcPts val="0"/>
              </a:spcAft>
              <a:buSzPts val="1020"/>
              <a:buNone/>
            </a:pPr>
            <a:r>
              <a:rPr lang="en-US" sz="1200" dirty="0"/>
              <a:t>The estimates can be found at </a:t>
            </a:r>
            <a:r>
              <a:rPr lang="en-US" sz="1200" i="1" dirty="0"/>
              <a:t>State Population Totals and Components of Change: 2010-2019 </a:t>
            </a:r>
            <a:r>
              <a:rPr lang="en-US" sz="1200" dirty="0"/>
              <a:t>(United States Census Dec. 30, 2019) </a:t>
            </a:r>
            <a:r>
              <a:rPr lang="en-US" sz="1200" u="sng" dirty="0">
                <a:solidFill>
                  <a:schemeClr val="hlink"/>
                </a:solidFill>
                <a:hlinkClick r:id="rId4"/>
              </a:rPr>
              <a:t>https://www.census.gov/data/tables/time-series/demo/popest/2010s-state-total.html </a:t>
            </a:r>
            <a:r>
              <a:rPr lang="en-US" sz="1200" dirty="0"/>
              <a:t> (viewed Dec. 9, 2020) </a:t>
            </a:r>
            <a:endParaRPr dirty="0"/>
          </a:p>
        </p:txBody>
      </p:sp>
    </p:spTree>
    <p:extLst>
      <p:ext uri="{BB962C8B-B14F-4D97-AF65-F5344CB8AC3E}">
        <p14:creationId xmlns:p14="http://schemas.microsoft.com/office/powerpoint/2010/main" val="15467503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63"/>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48" name="Google Shape;548;p6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360"/>
              <a:buNone/>
            </a:pPr>
            <a:r>
              <a:rPr lang="en-US" sz="1600" dirty="0"/>
              <a:t>Study co-author Dr. Leifheit has estimated infections prevented and lives saved between May and September in states that maintained their eviction suspensions.</a:t>
            </a:r>
            <a:endParaRPr lang="en-US" dirty="0"/>
          </a:p>
          <a:p>
            <a:pPr marL="0" lvl="0" indent="0" algn="l" rtl="0">
              <a:spcBef>
                <a:spcPts val="0"/>
              </a:spcBef>
              <a:spcAft>
                <a:spcPts val="0"/>
              </a:spcAft>
              <a:buSzPts val="1360"/>
              <a:buNone/>
            </a:pPr>
            <a:endParaRPr lang="en-US" sz="1600" b="1" dirty="0"/>
          </a:p>
          <a:p>
            <a:pPr marL="0" lvl="0" indent="0">
              <a:spcBef>
                <a:spcPts val="0"/>
              </a:spcBef>
              <a:buSzPts val="1360"/>
            </a:pPr>
            <a:r>
              <a:rPr lang="en-US" sz="1600" b="1" dirty="0"/>
              <a:t>State 		Cases Prevented by 			Deaths Prevented</a:t>
            </a:r>
            <a:endParaRPr sz="1600" b="1" dirty="0"/>
          </a:p>
          <a:p>
            <a:pPr marL="0" lvl="0" indent="0" algn="l" rtl="0">
              <a:spcBef>
                <a:spcPts val="320"/>
              </a:spcBef>
              <a:spcAft>
                <a:spcPts val="0"/>
              </a:spcAft>
              <a:buSzPts val="1360"/>
              <a:buNone/>
            </a:pPr>
            <a:r>
              <a:rPr lang="en-US" sz="1600" b="1" dirty="0"/>
              <a:t>		Suspension			by Suspension</a:t>
            </a:r>
          </a:p>
          <a:p>
            <a:pPr marL="0" lvl="0" indent="0" algn="l" rtl="0">
              <a:spcBef>
                <a:spcPts val="320"/>
              </a:spcBef>
              <a:spcAft>
                <a:spcPts val="0"/>
              </a:spcAft>
              <a:buSzPts val="1360"/>
              <a:buNone/>
            </a:pPr>
            <a:endParaRPr sz="1600" dirty="0"/>
          </a:p>
          <a:p>
            <a:pPr marL="0" lvl="0" indent="0" algn="l" rtl="0">
              <a:spcBef>
                <a:spcPts val="320"/>
              </a:spcBef>
              <a:spcAft>
                <a:spcPts val="0"/>
              </a:spcAft>
              <a:buSzPts val="1360"/>
              <a:buNone/>
            </a:pPr>
            <a:r>
              <a:rPr lang="en-US" sz="1600" dirty="0"/>
              <a:t>Arizona		63,700				2,540	</a:t>
            </a:r>
            <a:endParaRPr dirty="0"/>
          </a:p>
          <a:p>
            <a:pPr marL="0" lvl="0" indent="0" algn="l" rtl="0">
              <a:spcBef>
                <a:spcPts val="320"/>
              </a:spcBef>
              <a:spcAft>
                <a:spcPts val="0"/>
              </a:spcAft>
              <a:buSzPts val="1360"/>
              <a:buNone/>
            </a:pPr>
            <a:r>
              <a:rPr lang="en-US" sz="1600" dirty="0"/>
              <a:t>California		186,600				6,520	</a:t>
            </a:r>
            <a:endParaRPr dirty="0"/>
          </a:p>
          <a:p>
            <a:pPr marL="0" lvl="0" indent="0" algn="l" rtl="0">
              <a:spcBef>
                <a:spcPts val="320"/>
              </a:spcBef>
              <a:spcAft>
                <a:spcPts val="0"/>
              </a:spcAft>
              <a:buSzPts val="1360"/>
              <a:buNone/>
            </a:pPr>
            <a:r>
              <a:rPr lang="en-US" sz="1600" dirty="0"/>
              <a:t>Connecticut	17,100				1,520	</a:t>
            </a:r>
            <a:endParaRPr dirty="0"/>
          </a:p>
          <a:p>
            <a:pPr marL="0" lvl="0" indent="0" algn="l" rtl="0">
              <a:spcBef>
                <a:spcPts val="320"/>
              </a:spcBef>
              <a:spcAft>
                <a:spcPts val="0"/>
              </a:spcAft>
              <a:buSzPts val="1360"/>
              <a:buNone/>
            </a:pPr>
            <a:r>
              <a:rPr lang="en-US" sz="1600" dirty="0"/>
              <a:t>D.C.		3,900				170	</a:t>
            </a:r>
            <a:endParaRPr dirty="0"/>
          </a:p>
          <a:p>
            <a:pPr marL="0" lvl="0" indent="0" algn="l" rtl="0">
              <a:spcBef>
                <a:spcPts val="320"/>
              </a:spcBef>
              <a:spcAft>
                <a:spcPts val="0"/>
              </a:spcAft>
              <a:buSzPts val="1360"/>
              <a:buNone/>
            </a:pPr>
            <a:r>
              <a:rPr lang="en-US" sz="1600" dirty="0"/>
              <a:t>Florida		197,700				6,140	</a:t>
            </a:r>
            <a:endParaRPr dirty="0"/>
          </a:p>
          <a:p>
            <a:pPr marL="0" lvl="0" indent="0" algn="l" rtl="0">
              <a:spcBef>
                <a:spcPts val="320"/>
              </a:spcBef>
              <a:spcAft>
                <a:spcPts val="0"/>
              </a:spcAft>
              <a:buSzPts val="1360"/>
              <a:buNone/>
            </a:pPr>
            <a:r>
              <a:rPr lang="en-US" sz="1600" dirty="0"/>
              <a:t>Hawaii		2,200				30	</a:t>
            </a:r>
            <a:endParaRPr dirty="0"/>
          </a:p>
          <a:p>
            <a:pPr marL="0" lvl="0" indent="0" algn="l" rtl="0">
              <a:spcBef>
                <a:spcPts val="320"/>
              </a:spcBef>
              <a:spcAft>
                <a:spcPts val="0"/>
              </a:spcAft>
              <a:buSzPts val="1360"/>
              <a:buNone/>
            </a:pPr>
            <a:r>
              <a:rPr lang="en-US" sz="1600" dirty="0"/>
              <a:t>Illinois		63,200				2,670	</a:t>
            </a:r>
            <a:endParaRPr dirty="0"/>
          </a:p>
          <a:p>
            <a:pPr marL="0" lvl="0" indent="0" algn="l" rtl="0">
              <a:spcBef>
                <a:spcPts val="320"/>
              </a:spcBef>
              <a:spcAft>
                <a:spcPts val="0"/>
              </a:spcAft>
              <a:buSzPts val="1360"/>
              <a:buNone/>
            </a:pPr>
            <a:r>
              <a:rPr lang="en-US" sz="1600" dirty="0"/>
              <a:t>Massachusetts	31,800				2,400	</a:t>
            </a:r>
            <a:endParaRPr dirty="0"/>
          </a:p>
          <a:p>
            <a:pPr marL="0" lvl="0" indent="0" algn="l" rtl="0">
              <a:spcBef>
                <a:spcPts val="320"/>
              </a:spcBef>
              <a:spcAft>
                <a:spcPts val="0"/>
              </a:spcAft>
              <a:buSzPts val="1360"/>
              <a:buNone/>
            </a:pPr>
            <a:endParaRPr sz="1600" dirty="0"/>
          </a:p>
          <a:p>
            <a:pPr marL="0" lvl="0" indent="0" algn="l" rtl="0">
              <a:spcBef>
                <a:spcPts val="320"/>
              </a:spcBef>
              <a:spcAft>
                <a:spcPts val="0"/>
              </a:spcAft>
              <a:buSzPts val="1360"/>
              <a:buNone/>
            </a:pPr>
            <a:r>
              <a:rPr lang="en-US" sz="1300" dirty="0"/>
              <a:t>K. Leifheit, </a:t>
            </a:r>
            <a:r>
              <a:rPr lang="en-US" sz="1300" i="1" dirty="0"/>
              <a:t>State-level COVID-19 Cases and Deaths Associated with Eviction Moratoriums </a:t>
            </a:r>
            <a:r>
              <a:rPr lang="en-US" sz="1300" dirty="0"/>
              <a:t>(Dec. 2020) </a:t>
            </a:r>
            <a:r>
              <a:rPr lang="en-US" sz="1300" u="sng" dirty="0">
                <a:solidFill>
                  <a:schemeClr val="hlink"/>
                </a:solidFill>
                <a:hlinkClick r:id="rId3"/>
              </a:rPr>
              <a:t>https://drive.google.com/file/d/1x8qezy_mXiaw7eKsU_D9zQnQYY0YMfgP/view</a:t>
            </a:r>
            <a:r>
              <a:rPr lang="en-US" sz="1300" dirty="0"/>
              <a:t> (viewed Dec. 15, 2020) </a:t>
            </a:r>
            <a:endParaRPr sz="1300" dirty="0"/>
          </a:p>
          <a:p>
            <a:pPr marL="0" lvl="0" indent="0" algn="l" rtl="0">
              <a:spcBef>
                <a:spcPts val="320"/>
              </a:spcBef>
              <a:spcAft>
                <a:spcPts val="0"/>
              </a:spcAft>
              <a:buSzPts val="1360"/>
              <a:buNone/>
            </a:pPr>
            <a:endParaRPr sz="1600" dirty="0"/>
          </a:p>
        </p:txBody>
      </p:sp>
    </p:spTree>
    <p:extLst>
      <p:ext uri="{BB962C8B-B14F-4D97-AF65-F5344CB8AC3E}">
        <p14:creationId xmlns:p14="http://schemas.microsoft.com/office/powerpoint/2010/main" val="16655348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52"/>
        <p:cNvGrpSpPr/>
        <p:nvPr/>
      </p:nvGrpSpPr>
      <p:grpSpPr>
        <a:xfrm>
          <a:off x="0" y="0"/>
          <a:ext cx="0" cy="0"/>
          <a:chOff x="0" y="0"/>
          <a:chExt cx="0" cy="0"/>
        </a:xfrm>
      </p:grpSpPr>
      <p:sp>
        <p:nvSpPr>
          <p:cNvPr id="553" name="Google Shape;553;p64"/>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54" name="Google Shape;554;p6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1687" b="1" dirty="0"/>
              <a:t>State		Cases Prevented 			Deaths Prevented</a:t>
            </a:r>
          </a:p>
          <a:p>
            <a:pPr marL="0" lvl="0" indent="0">
              <a:lnSpc>
                <a:spcPct val="80000"/>
              </a:lnSpc>
              <a:spcBef>
                <a:spcPts val="0"/>
              </a:spcBef>
              <a:buSzPts val="1434"/>
            </a:pPr>
            <a:r>
              <a:rPr lang="en-US" sz="1687" b="1" dirty="0"/>
              <a:t>		 by Suspension 			 by Suspension </a:t>
            </a:r>
          </a:p>
          <a:p>
            <a:pPr marL="0" lvl="0" indent="0">
              <a:lnSpc>
                <a:spcPct val="80000"/>
              </a:lnSpc>
              <a:spcBef>
                <a:spcPts val="0"/>
              </a:spcBef>
              <a:buSzPts val="1434"/>
            </a:pPr>
            <a:r>
              <a:rPr lang="en-US" sz="1687" dirty="0"/>
              <a:t>	</a:t>
            </a:r>
            <a:endParaRPr dirty="0"/>
          </a:p>
          <a:p>
            <a:pPr marL="0" lvl="0" indent="0" algn="l" rtl="0">
              <a:lnSpc>
                <a:spcPct val="80000"/>
              </a:lnSpc>
              <a:spcBef>
                <a:spcPts val="337"/>
              </a:spcBef>
              <a:spcAft>
                <a:spcPts val="0"/>
              </a:spcAft>
              <a:buSzPts val="1434"/>
              <a:buNone/>
            </a:pPr>
            <a:r>
              <a:rPr lang="en-US" sz="1687" b="1" i="1" u="sng" dirty="0"/>
              <a:t>Minnesota</a:t>
            </a:r>
            <a:r>
              <a:rPr lang="en-US" sz="1687" b="1" i="1" dirty="0"/>
              <a:t>	</a:t>
            </a:r>
            <a:r>
              <a:rPr lang="en-US" sz="1687" b="1" i="1" u="sng" dirty="0"/>
              <a:t>22,200</a:t>
            </a:r>
            <a:r>
              <a:rPr lang="en-US" sz="1687" b="1" i="1" dirty="0"/>
              <a:t>				</a:t>
            </a:r>
            <a:r>
              <a:rPr lang="en-US" sz="1687" b="1" i="1" u="sng" dirty="0"/>
              <a:t>680</a:t>
            </a:r>
            <a:r>
              <a:rPr lang="en-US" sz="1687" i="1" dirty="0"/>
              <a:t>	</a:t>
            </a:r>
            <a:endParaRPr dirty="0"/>
          </a:p>
          <a:p>
            <a:pPr marL="0" lvl="0" indent="0" algn="l" rtl="0">
              <a:lnSpc>
                <a:spcPct val="80000"/>
              </a:lnSpc>
              <a:spcBef>
                <a:spcPts val="337"/>
              </a:spcBef>
              <a:spcAft>
                <a:spcPts val="0"/>
              </a:spcAft>
              <a:buSzPts val="1434"/>
              <a:buNone/>
            </a:pPr>
            <a:r>
              <a:rPr lang="en-US" sz="1687" dirty="0"/>
              <a:t>Montana		2,100				60	</a:t>
            </a:r>
            <a:endParaRPr dirty="0"/>
          </a:p>
          <a:p>
            <a:pPr marL="0" lvl="0" indent="0" algn="l" rtl="0">
              <a:lnSpc>
                <a:spcPct val="80000"/>
              </a:lnSpc>
              <a:spcBef>
                <a:spcPts val="337"/>
              </a:spcBef>
              <a:spcAft>
                <a:spcPts val="0"/>
              </a:spcAft>
              <a:buSzPts val="1434"/>
              <a:buNone/>
            </a:pPr>
            <a:r>
              <a:rPr lang="en-US" sz="1687" dirty="0"/>
              <a:t>Nevada		16,400				580	</a:t>
            </a:r>
            <a:endParaRPr dirty="0"/>
          </a:p>
          <a:p>
            <a:pPr marL="0" lvl="0" indent="0" algn="l" rtl="0">
              <a:lnSpc>
                <a:spcPct val="80000"/>
              </a:lnSpc>
              <a:spcBef>
                <a:spcPts val="337"/>
              </a:spcBef>
              <a:spcAft>
                <a:spcPts val="0"/>
              </a:spcAft>
              <a:buSzPts val="1434"/>
              <a:buNone/>
            </a:pPr>
            <a:r>
              <a:rPr lang="en-US" sz="1687" dirty="0"/>
              <a:t>New Jersey	53,000				3,940	</a:t>
            </a:r>
            <a:endParaRPr dirty="0"/>
          </a:p>
          <a:p>
            <a:pPr marL="0" lvl="0" indent="0" algn="l" rtl="0">
              <a:lnSpc>
                <a:spcPct val="80000"/>
              </a:lnSpc>
              <a:spcBef>
                <a:spcPts val="337"/>
              </a:spcBef>
              <a:spcAft>
                <a:spcPts val="0"/>
              </a:spcAft>
              <a:buSzPts val="1434"/>
              <a:buNone/>
            </a:pPr>
            <a:r>
              <a:rPr lang="en-US" sz="1687" dirty="0"/>
              <a:t>New Mexico	6,800				310	</a:t>
            </a:r>
            <a:endParaRPr dirty="0"/>
          </a:p>
          <a:p>
            <a:pPr marL="0" lvl="0" indent="0" algn="l" rtl="0">
              <a:lnSpc>
                <a:spcPct val="80000"/>
              </a:lnSpc>
              <a:spcBef>
                <a:spcPts val="337"/>
              </a:spcBef>
              <a:spcAft>
                <a:spcPts val="0"/>
              </a:spcAft>
              <a:buSzPts val="1434"/>
              <a:buNone/>
            </a:pPr>
            <a:r>
              <a:rPr lang="en-US" sz="1687" dirty="0"/>
              <a:t>New York		135,000				10,230	</a:t>
            </a:r>
            <a:endParaRPr dirty="0"/>
          </a:p>
          <a:p>
            <a:pPr marL="0" lvl="0" indent="0" algn="l" rtl="0">
              <a:lnSpc>
                <a:spcPct val="80000"/>
              </a:lnSpc>
              <a:spcBef>
                <a:spcPts val="337"/>
              </a:spcBef>
              <a:spcAft>
                <a:spcPts val="0"/>
              </a:spcAft>
              <a:buSzPts val="1434"/>
              <a:buNone/>
            </a:pPr>
            <a:r>
              <a:rPr lang="en-US" sz="1687" dirty="0"/>
              <a:t>Oregon		6,200				180	</a:t>
            </a:r>
            <a:endParaRPr dirty="0"/>
          </a:p>
          <a:p>
            <a:pPr marL="0" lvl="0" indent="0" algn="l" rtl="0">
              <a:lnSpc>
                <a:spcPct val="80000"/>
              </a:lnSpc>
              <a:spcBef>
                <a:spcPts val="337"/>
              </a:spcBef>
              <a:spcAft>
                <a:spcPts val="0"/>
              </a:spcAft>
              <a:buSzPts val="1434"/>
              <a:buNone/>
            </a:pPr>
            <a:r>
              <a:rPr lang="en-US" sz="1687" dirty="0"/>
              <a:t>Vermont		600				20	</a:t>
            </a:r>
            <a:endParaRPr dirty="0"/>
          </a:p>
          <a:p>
            <a:pPr marL="0" lvl="0" indent="0" algn="l" rtl="0">
              <a:lnSpc>
                <a:spcPct val="80000"/>
              </a:lnSpc>
              <a:spcBef>
                <a:spcPts val="337"/>
              </a:spcBef>
              <a:spcAft>
                <a:spcPts val="0"/>
              </a:spcAft>
              <a:buSzPts val="1434"/>
              <a:buNone/>
            </a:pPr>
            <a:r>
              <a:rPr lang="en-US" sz="1687" dirty="0"/>
              <a:t>Washington	18,400				740	</a:t>
            </a:r>
            <a:endParaRPr dirty="0"/>
          </a:p>
          <a:p>
            <a:pPr marL="0" lvl="0" indent="0" algn="l" rtl="0">
              <a:lnSpc>
                <a:spcPct val="80000"/>
              </a:lnSpc>
              <a:spcBef>
                <a:spcPts val="337"/>
              </a:spcBef>
              <a:spcAft>
                <a:spcPts val="0"/>
              </a:spcAft>
              <a:buSzPts val="1434"/>
              <a:buNone/>
            </a:pPr>
            <a:r>
              <a:rPr lang="en-US" sz="1687" b="1" dirty="0"/>
              <a:t>TOTAL		826,900				38,730	</a:t>
            </a:r>
            <a:endParaRPr dirty="0"/>
          </a:p>
          <a:p>
            <a:pPr marL="0" lvl="0" indent="0" algn="l" rtl="0">
              <a:lnSpc>
                <a:spcPct val="80000"/>
              </a:lnSpc>
              <a:spcBef>
                <a:spcPts val="337"/>
              </a:spcBef>
              <a:spcAft>
                <a:spcPts val="0"/>
              </a:spcAft>
              <a:buSzPts val="1434"/>
              <a:buNone/>
            </a:pPr>
            <a:endParaRPr sz="1687" dirty="0"/>
          </a:p>
          <a:p>
            <a:pPr marL="0" lvl="0" indent="0" algn="l" rtl="0">
              <a:lnSpc>
                <a:spcPct val="80000"/>
              </a:lnSpc>
              <a:spcBef>
                <a:spcPts val="350"/>
              </a:spcBef>
              <a:spcAft>
                <a:spcPts val="0"/>
              </a:spcAft>
              <a:buSzPts val="1488"/>
              <a:buNone/>
            </a:pPr>
            <a:r>
              <a:rPr lang="en-US" sz="1750" dirty="0"/>
              <a:t>K. Leifheit, </a:t>
            </a:r>
            <a:r>
              <a:rPr lang="en-US" sz="1750" i="1" dirty="0"/>
              <a:t>State-level COVID-19 Cases and Deaths Associated with Eviction Moratoriums </a:t>
            </a:r>
            <a:r>
              <a:rPr lang="en-US" sz="1750" dirty="0"/>
              <a:t>(Dec. 2020)</a:t>
            </a:r>
            <a:endParaRPr dirty="0"/>
          </a:p>
          <a:p>
            <a:pPr marL="0" lvl="0" indent="0" algn="l" rtl="0">
              <a:lnSpc>
                <a:spcPct val="80000"/>
              </a:lnSpc>
              <a:spcBef>
                <a:spcPts val="350"/>
              </a:spcBef>
              <a:spcAft>
                <a:spcPts val="0"/>
              </a:spcAft>
              <a:buSzPts val="1488"/>
              <a:buNone/>
            </a:pPr>
            <a:r>
              <a:rPr lang="en-US" sz="1750" u="sng" dirty="0">
                <a:solidFill>
                  <a:schemeClr val="hlink"/>
                </a:solidFill>
                <a:hlinkClick r:id="rId3"/>
              </a:rPr>
              <a:t>https://drive.google.com/file/d/1x8qezy_mXiaw7eKsU_D9zQnQYY0YMfgP/view</a:t>
            </a:r>
            <a:r>
              <a:rPr lang="en-US" sz="1750" dirty="0"/>
              <a:t> (viewed Dec. 15, 2020) </a:t>
            </a:r>
            <a:endParaRPr dirty="0"/>
          </a:p>
          <a:p>
            <a:pPr marL="0" lvl="0" indent="0" algn="l" rtl="0">
              <a:lnSpc>
                <a:spcPct val="80000"/>
              </a:lnSpc>
              <a:spcBef>
                <a:spcPts val="337"/>
              </a:spcBef>
              <a:spcAft>
                <a:spcPts val="0"/>
              </a:spcAft>
              <a:buSzPts val="1434"/>
              <a:buNone/>
            </a:pPr>
            <a:endParaRPr sz="1687" dirty="0"/>
          </a:p>
        </p:txBody>
      </p:sp>
    </p:spTree>
    <p:extLst>
      <p:ext uri="{BB962C8B-B14F-4D97-AF65-F5344CB8AC3E}">
        <p14:creationId xmlns:p14="http://schemas.microsoft.com/office/powerpoint/2010/main" val="5834111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558"/>
        <p:cNvGrpSpPr/>
        <p:nvPr/>
      </p:nvGrpSpPr>
      <p:grpSpPr>
        <a:xfrm>
          <a:off x="0" y="0"/>
          <a:ext cx="0" cy="0"/>
          <a:chOff x="0" y="0"/>
          <a:chExt cx="0" cy="0"/>
        </a:xfrm>
      </p:grpSpPr>
      <p:sp>
        <p:nvSpPr>
          <p:cNvPr id="559" name="Google Shape;559;p65"/>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Health Impact of Renewed Evictions </a:t>
            </a:r>
            <a:br>
              <a:rPr lang="en-US" sz="2970" dirty="0"/>
            </a:br>
            <a:r>
              <a:rPr lang="en-US" sz="2970" dirty="0"/>
              <a:t>During the Pandemic </a:t>
            </a:r>
            <a:endParaRPr dirty="0"/>
          </a:p>
        </p:txBody>
      </p:sp>
      <p:sp>
        <p:nvSpPr>
          <p:cNvPr id="560" name="Google Shape;560;p65"/>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80000"/>
              </a:lnSpc>
              <a:spcBef>
                <a:spcPts val="0"/>
              </a:spcBef>
              <a:spcAft>
                <a:spcPts val="0"/>
              </a:spcAft>
              <a:buSzPts val="1951"/>
              <a:buNone/>
            </a:pPr>
            <a:r>
              <a:rPr lang="en-US" sz="2295" dirty="0"/>
              <a:t>The estimates 22,200 cases prevented and 680 lives saved in Minnesota does not cover the fall of 2020 when many states saw dramatic increases in infections and deaths. </a:t>
            </a:r>
            <a:endParaRPr sz="2295" dirty="0"/>
          </a:p>
          <a:p>
            <a:pPr marL="0" lvl="0" indent="0" algn="l" rtl="0">
              <a:lnSpc>
                <a:spcPct val="80000"/>
              </a:lnSpc>
              <a:spcBef>
                <a:spcPts val="0"/>
              </a:spcBef>
              <a:spcAft>
                <a:spcPts val="0"/>
              </a:spcAft>
              <a:buSzPts val="1951"/>
              <a:buNone/>
            </a:pPr>
            <a:r>
              <a:rPr lang="en-US" sz="1300" i="1" dirty="0"/>
              <a:t>Coronavirus in the U.S.: Latest Map and Case Count </a:t>
            </a:r>
            <a:r>
              <a:rPr lang="en-US" sz="1300" dirty="0"/>
              <a:t>(New York Times Dec. 15, 2020) </a:t>
            </a:r>
            <a:r>
              <a:rPr lang="en-US" sz="1300" u="sng" dirty="0">
                <a:solidFill>
                  <a:schemeClr val="hlink"/>
                </a:solidFill>
                <a:hlinkClick r:id="rId3"/>
              </a:rPr>
              <a:t>https://www.nytimes.com/interactive/2020/us/coronavirus-us-cases.html</a:t>
            </a:r>
            <a:r>
              <a:rPr lang="en-US" sz="1300" dirty="0"/>
              <a:t> (viewed Dec. 15, 2020) </a:t>
            </a:r>
            <a:endParaRPr sz="1300"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During the time span of the study, in Minnesota, from March 24, when the first Emergency Executive Order suspending evictions began, through September 3, Minnesota saw 1,834 deaths and 80,704 positive cases in just over 5 months. </a:t>
            </a:r>
            <a:endParaRPr sz="2295"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From September 4 through January 4, Minnesota saw another 3608 deaths and 342,455 positive cases in 4 months</a:t>
            </a:r>
            <a:r>
              <a:rPr lang="en-US" sz="2295" b="1" i="1" dirty="0"/>
              <a:t>, or twice as many deaths and over four times as many positive cases, for a total of 5,443 deaths and 429,022 positive cases.</a:t>
            </a:r>
            <a:endParaRPr sz="2295" b="1" i="1" dirty="0"/>
          </a:p>
          <a:p>
            <a:pPr marL="0" lvl="0" indent="0" algn="l" rtl="0">
              <a:lnSpc>
                <a:spcPct val="80000"/>
              </a:lnSpc>
              <a:spcBef>
                <a:spcPts val="459"/>
              </a:spcBef>
              <a:spcAft>
                <a:spcPts val="0"/>
              </a:spcAft>
              <a:buSzPts val="1951"/>
              <a:buNone/>
            </a:pPr>
            <a:r>
              <a:rPr lang="en-US" sz="1300" dirty="0"/>
              <a:t>Situation Update for COVID-19 (Minnesota Department of Health - viewed January 4, 2021). </a:t>
            </a:r>
            <a:r>
              <a:rPr lang="en-US" sz="1300" u="sng" dirty="0">
                <a:solidFill>
                  <a:schemeClr val="hlink"/>
                </a:solidFill>
                <a:hlinkClick r:id="rId4"/>
              </a:rPr>
              <a:t>https://www.health.state.mn.us/diseases/coronavirus/situation.html</a:t>
            </a:r>
            <a:endParaRPr sz="1300" dirty="0"/>
          </a:p>
          <a:p>
            <a:pPr marL="0" lvl="0" indent="0" algn="l" rtl="0">
              <a:lnSpc>
                <a:spcPct val="80000"/>
              </a:lnSpc>
              <a:spcBef>
                <a:spcPts val="459"/>
              </a:spcBef>
              <a:spcAft>
                <a:spcPts val="0"/>
              </a:spcAft>
              <a:buSzPts val="1951"/>
              <a:buNone/>
            </a:pPr>
            <a:endParaRPr lang="en-US" sz="2295" dirty="0"/>
          </a:p>
          <a:p>
            <a:pPr marL="0" lvl="0" indent="0">
              <a:lnSpc>
                <a:spcPct val="80000"/>
              </a:lnSpc>
              <a:spcBef>
                <a:spcPts val="459"/>
              </a:spcBef>
              <a:buSzPts val="1951"/>
            </a:pPr>
            <a:r>
              <a:rPr lang="en-US" sz="2300" b="1" i="1" dirty="0"/>
              <a:t>It is reasonable to add twice as many saved lives and four times as many positive cases prevented to the summer estimate, totaling potentially 2,040 lives saved and 111,000 positive cases prevented.</a:t>
            </a:r>
            <a:endParaRPr sz="2300" dirty="0"/>
          </a:p>
          <a:p>
            <a:pPr marL="0" lvl="0" indent="0" algn="l" rtl="0">
              <a:lnSpc>
                <a:spcPct val="80000"/>
              </a:lnSpc>
              <a:spcBef>
                <a:spcPts val="459"/>
              </a:spcBef>
              <a:spcAft>
                <a:spcPts val="0"/>
              </a:spcAft>
              <a:buSzPts val="1951"/>
              <a:buNone/>
            </a:pPr>
            <a:endParaRPr sz="2295" dirty="0"/>
          </a:p>
        </p:txBody>
      </p:sp>
    </p:spTree>
    <p:extLst>
      <p:ext uri="{BB962C8B-B14F-4D97-AF65-F5344CB8AC3E}">
        <p14:creationId xmlns:p14="http://schemas.microsoft.com/office/powerpoint/2010/main" val="25115112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Emergency Executive Order 20-79</a:t>
            </a:r>
            <a:endParaRPr dirty="0"/>
          </a:p>
        </p:txBody>
      </p:sp>
      <p:sp>
        <p:nvSpPr>
          <p:cNvPr id="320" name="Google Shape;320;p2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nSpc>
                <a:spcPct val="90000"/>
              </a:lnSpc>
            </a:pPr>
            <a:r>
              <a:rPr lang="en-US" dirty="0"/>
              <a:t>Stays on evictions have been in place since March 2020 under Emergency Executive Order 20-14 and 20-73.</a:t>
            </a:r>
          </a:p>
          <a:p>
            <a:pPr marL="0" lvl="0" indent="0">
              <a:lnSpc>
                <a:spcPct val="90000"/>
              </a:lnSpc>
            </a:pPr>
            <a:endParaRPr lang="en-US" dirty="0"/>
          </a:p>
          <a:p>
            <a:pPr marL="0" lvl="0" indent="0">
              <a:lnSpc>
                <a:spcPct val="90000"/>
              </a:lnSpc>
            </a:pPr>
            <a:r>
              <a:rPr lang="en-US" dirty="0"/>
              <a:t>EO 20-79 is the current Executive Order suspending evictions and has been in effect since August 4, 2020.</a:t>
            </a:r>
          </a:p>
          <a:p>
            <a:pPr marL="0" lvl="0" indent="0">
              <a:lnSpc>
                <a:spcPct val="90000"/>
              </a:lnSpc>
            </a:pPr>
            <a:endParaRPr lang="en-US" dirty="0"/>
          </a:p>
          <a:p>
            <a:pPr marL="0" lvl="0" indent="0" rtl="0">
              <a:lnSpc>
                <a:spcPct val="90000"/>
              </a:lnSpc>
              <a:spcBef>
                <a:spcPts val="540"/>
              </a:spcBef>
              <a:spcAft>
                <a:spcPts val="0"/>
              </a:spcAft>
              <a:buSzPts val="2295"/>
              <a:buNone/>
            </a:pPr>
            <a:r>
              <a:rPr lang="en-US" dirty="0"/>
              <a:t>It remains in effect until the peacetime emergency declared in Emergency Executive Order 20-01 is terminated or until it is rescinded by proper authority.</a:t>
            </a:r>
            <a:endParaRPr dirty="0"/>
          </a:p>
          <a:p>
            <a:pPr marL="0" lvl="0" indent="0" rtl="0">
              <a:lnSpc>
                <a:spcPct val="90000"/>
              </a:lnSpc>
              <a:spcBef>
                <a:spcPts val="540"/>
              </a:spcBef>
              <a:spcAft>
                <a:spcPts val="0"/>
              </a:spcAft>
              <a:buSzPts val="2295"/>
              <a:buNone/>
            </a:pPr>
            <a:r>
              <a:rPr lang="en-US" sz="2000" u="sng" dirty="0">
                <a:solidFill>
                  <a:schemeClr val="hlink"/>
                </a:solidFill>
                <a:hlinkClick r:id="rId3"/>
              </a:rPr>
              <a:t>https://mn.gov/governor/assets/EO%2020-79%20Final%20Signed%20and%20Filed%20%28002%29_tcm1055-440501.pdf</a:t>
            </a:r>
            <a:endParaRPr sz="2000" dirty="0"/>
          </a:p>
          <a:p>
            <a:pPr marL="0" lvl="0" indent="0" rtl="0">
              <a:lnSpc>
                <a:spcPct val="90000"/>
              </a:lnSpc>
              <a:spcBef>
                <a:spcPts val="540"/>
              </a:spcBef>
              <a:spcAft>
                <a:spcPts val="0"/>
              </a:spcAft>
              <a:buSzPts val="2295"/>
              <a:buNone/>
            </a:pPr>
            <a:endParaRPr dirty="0"/>
          </a:p>
          <a:p>
            <a:pPr marL="0" lvl="0" indent="0" rtl="0">
              <a:lnSpc>
                <a:spcPct val="90000"/>
              </a:lnSpc>
              <a:spcBef>
                <a:spcPts val="540"/>
              </a:spcBef>
              <a:spcAft>
                <a:spcPts val="0"/>
              </a:spcAft>
              <a:buSzPts val="2295"/>
              <a:buNone/>
            </a:pPr>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100" dirty="0"/>
              <a:t>Emergency Executive Order 20-79 - Exceptions</a:t>
            </a:r>
            <a:endParaRPr sz="3100" dirty="0"/>
          </a:p>
        </p:txBody>
      </p:sp>
      <p:sp>
        <p:nvSpPr>
          <p:cNvPr id="326" name="Google Shape;326;p2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0"/>
              </a:spcBef>
              <a:spcAft>
                <a:spcPts val="0"/>
              </a:spcAft>
              <a:buSzPts val="1607"/>
              <a:buNone/>
            </a:pPr>
            <a:r>
              <a:rPr lang="en-US" sz="2100" dirty="0"/>
              <a:t>Paragraph 2 of the Order provides that this suspension does not include eviction actions where the tenant:</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Seriously endangers the safety of other residents;</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Violates Minnesota Statutes 2019, section 504B.171, subdivision 1;</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Remains in the property past the vacate date after receiving a notice to vacate or nonrenewal under paragraph 4 of this Executive Order; or</a:t>
            </a:r>
            <a:endParaRPr sz="2100" dirty="0"/>
          </a:p>
          <a:p>
            <a:pPr marL="914400" lvl="0" indent="-361950" algn="l" rtl="0">
              <a:lnSpc>
                <a:spcPct val="80000"/>
              </a:lnSpc>
              <a:spcBef>
                <a:spcPts val="1000"/>
              </a:spcBef>
              <a:spcAft>
                <a:spcPts val="0"/>
              </a:spcAft>
              <a:buClr>
                <a:srgbClr val="000000"/>
              </a:buClr>
              <a:buSzPts val="2100"/>
              <a:buAutoNum type="alphaLcPeriod"/>
            </a:pPr>
            <a:r>
              <a:rPr lang="en-US" sz="2100" dirty="0"/>
              <a:t>Materially violates a residential lease by the following actions on the premises, including the common area and the curtilage of the premises:</a:t>
            </a:r>
            <a:endParaRPr sz="2100" dirty="0"/>
          </a:p>
          <a:p>
            <a:pPr marL="1371600" lvl="1" indent="-361950" algn="l" rtl="0">
              <a:lnSpc>
                <a:spcPct val="80000"/>
              </a:lnSpc>
              <a:spcBef>
                <a:spcPts val="1000"/>
              </a:spcBef>
              <a:spcAft>
                <a:spcPts val="0"/>
              </a:spcAft>
              <a:buClr>
                <a:srgbClr val="000000"/>
              </a:buClr>
              <a:buSzPts val="2100"/>
              <a:buAutoNum type="romanLcPeriod"/>
            </a:pPr>
            <a:r>
              <a:rPr lang="en-US" sz="2100" dirty="0">
                <a:solidFill>
                  <a:schemeClr val="dk1"/>
                </a:solidFill>
              </a:rPr>
              <a:t>Seriously endangers the safety of others; or</a:t>
            </a:r>
            <a:endParaRPr sz="2100" dirty="0">
              <a:solidFill>
                <a:schemeClr val="dk1"/>
              </a:solidFill>
            </a:endParaRPr>
          </a:p>
          <a:p>
            <a:pPr marL="1371600" lvl="1" indent="-361950" algn="l" rtl="0">
              <a:lnSpc>
                <a:spcPct val="80000"/>
              </a:lnSpc>
              <a:spcBef>
                <a:spcPts val="1000"/>
              </a:spcBef>
              <a:spcAft>
                <a:spcPts val="0"/>
              </a:spcAft>
              <a:buClr>
                <a:srgbClr val="000000"/>
              </a:buClr>
              <a:buSzPts val="2100"/>
              <a:buAutoNum type="romanLcPeriod"/>
            </a:pPr>
            <a:r>
              <a:rPr lang="en-US" sz="2100" dirty="0">
                <a:solidFill>
                  <a:schemeClr val="dk1"/>
                </a:solidFill>
              </a:rPr>
              <a:t>Significantly damages property.</a:t>
            </a:r>
            <a:endParaRPr sz="2100" dirty="0">
              <a:solidFill>
                <a:schemeClr val="dk1"/>
              </a:solidFill>
            </a:endParaRPr>
          </a:p>
          <a:p>
            <a:pPr marL="0" lvl="0" indent="0" algn="l" rtl="0">
              <a:lnSpc>
                <a:spcPct val="80000"/>
              </a:lnSpc>
              <a:spcBef>
                <a:spcPts val="1000"/>
              </a:spcBef>
              <a:spcAft>
                <a:spcPts val="0"/>
              </a:spcAft>
              <a:buSzPts val="1607"/>
              <a:buNone/>
            </a:pPr>
            <a:endParaRPr sz="2100" dirty="0"/>
          </a:p>
          <a:p>
            <a:pPr marL="0" lvl="0" indent="0" algn="l" rtl="0">
              <a:lnSpc>
                <a:spcPct val="80000"/>
              </a:lnSpc>
              <a:spcBef>
                <a:spcPts val="378"/>
              </a:spcBef>
              <a:spcAft>
                <a:spcPts val="0"/>
              </a:spcAft>
              <a:buSzPts val="1607"/>
              <a:buNone/>
            </a:pPr>
            <a:r>
              <a:rPr lang="en-US" sz="2100" b="1" i="1" dirty="0"/>
              <a:t>Nonpayment of rent is </a:t>
            </a:r>
            <a:r>
              <a:rPr lang="en-US" sz="2100" b="1" i="1" u="sng" dirty="0"/>
              <a:t>not</a:t>
            </a:r>
            <a:r>
              <a:rPr lang="en-US" sz="2100" b="1" i="1" dirty="0"/>
              <a:t> an exception.</a:t>
            </a:r>
            <a:endParaRPr sz="210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Resources</a:t>
            </a:r>
            <a:endParaRPr dirty="0"/>
          </a:p>
        </p:txBody>
      </p:sp>
      <p:sp>
        <p:nvSpPr>
          <p:cNvPr id="186" name="Google Shape;186;p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48"/>
              <a:buNone/>
            </a:pPr>
            <a:r>
              <a:rPr lang="en-US" sz="1350" dirty="0"/>
              <a:t>Housing Law in Minnesota - </a:t>
            </a:r>
            <a:r>
              <a:rPr lang="en-US" sz="1350" u="sng" dirty="0">
                <a:solidFill>
                  <a:schemeClr val="hlink"/>
                </a:solidFill>
                <a:hlinkClick r:id="rId3"/>
              </a:rPr>
              <a:t>http://povertylaw.homestead.com/HousingLawinMinnesota.html</a:t>
            </a:r>
            <a:endParaRPr sz="1350" u="sng" dirty="0">
              <a:solidFill>
                <a:schemeClr val="hlink"/>
              </a:solidFill>
              <a:hlinkClick r:id="rId3"/>
            </a:endParaRPr>
          </a:p>
          <a:p>
            <a:pPr marL="457200" lvl="0" indent="-457200" algn="l" rtl="0">
              <a:spcBef>
                <a:spcPts val="270"/>
              </a:spcBef>
              <a:spcAft>
                <a:spcPts val="0"/>
              </a:spcAft>
              <a:buSzPts val="1148"/>
              <a:buFont typeface="Arial"/>
              <a:buChar char="•"/>
            </a:pPr>
            <a:r>
              <a:rPr lang="en-US" sz="1350" dirty="0"/>
              <a:t>Residential Eviction Defense and Tenant Claims in Minnesota </a:t>
            </a:r>
            <a:endParaRPr dirty="0"/>
          </a:p>
          <a:p>
            <a:pPr marL="457200" lvl="0" indent="-457200" algn="l" rtl="0">
              <a:spcBef>
                <a:spcPts val="270"/>
              </a:spcBef>
              <a:spcAft>
                <a:spcPts val="0"/>
              </a:spcAft>
              <a:buSzPts val="1148"/>
              <a:buFont typeface="Arial"/>
              <a:buChar char="•"/>
            </a:pPr>
            <a:r>
              <a:rPr lang="en-US" sz="1350" dirty="0"/>
              <a:t>Answers Forms</a:t>
            </a:r>
            <a:endParaRPr dirty="0"/>
          </a:p>
          <a:p>
            <a:pPr marL="457200" lvl="0" indent="-457200" algn="l" rtl="0">
              <a:spcBef>
                <a:spcPts val="270"/>
              </a:spcBef>
              <a:spcAft>
                <a:spcPts val="0"/>
              </a:spcAft>
              <a:buSzPts val="1148"/>
              <a:buFont typeface="Arial"/>
              <a:buChar char="•"/>
            </a:pPr>
            <a:r>
              <a:rPr lang="en-US" sz="1350" dirty="0"/>
              <a:t>Pandemic Eviction Defense and Tenant Claims in Minnesota </a:t>
            </a:r>
            <a:endParaRPr dirty="0"/>
          </a:p>
          <a:p>
            <a:pPr marL="457200" lvl="0" indent="-457200" algn="l" rtl="0">
              <a:spcBef>
                <a:spcPts val="270"/>
              </a:spcBef>
              <a:spcAft>
                <a:spcPts val="0"/>
              </a:spcAft>
              <a:buSzPts val="1148"/>
              <a:buFont typeface="Arial"/>
              <a:buChar char="•"/>
            </a:pPr>
            <a:r>
              <a:rPr lang="en-US" sz="1350" dirty="0"/>
              <a:t>Tenants of Landlords in Foreclosure</a:t>
            </a:r>
            <a:endParaRPr dirty="0"/>
          </a:p>
          <a:p>
            <a:pPr marL="457200" lvl="0" indent="-457200" algn="l" rtl="0">
              <a:spcBef>
                <a:spcPts val="270"/>
              </a:spcBef>
              <a:spcAft>
                <a:spcPts val="0"/>
              </a:spcAft>
              <a:buSzPts val="1148"/>
              <a:buFont typeface="Arial"/>
              <a:buChar char="•"/>
            </a:pPr>
            <a:r>
              <a:rPr lang="en-US" sz="1350" dirty="0"/>
              <a:t>Public and Subsidized Housing</a:t>
            </a:r>
            <a:endParaRPr dirty="0"/>
          </a:p>
          <a:p>
            <a:pPr marL="457200" lvl="0" indent="-457200" algn="l" rtl="0">
              <a:spcBef>
                <a:spcPts val="270"/>
              </a:spcBef>
              <a:spcAft>
                <a:spcPts val="0"/>
              </a:spcAft>
              <a:buSzPts val="1148"/>
              <a:buFont typeface="Arial"/>
              <a:buChar char="•"/>
            </a:pPr>
            <a:r>
              <a:rPr lang="en-US" sz="1350" dirty="0"/>
              <a:t>Criminal Activity Cases</a:t>
            </a:r>
            <a:endParaRPr dirty="0"/>
          </a:p>
          <a:p>
            <a:pPr marL="457200" lvl="0" indent="-457200" algn="l" rtl="0">
              <a:spcBef>
                <a:spcPts val="270"/>
              </a:spcBef>
              <a:spcAft>
                <a:spcPts val="0"/>
              </a:spcAft>
              <a:buSzPts val="1148"/>
              <a:buFont typeface="Arial"/>
              <a:buChar char="•"/>
            </a:pPr>
            <a:r>
              <a:rPr lang="en-US" sz="1350" dirty="0"/>
              <a:t>Personal Property Disputes after an Eviction Judgment</a:t>
            </a:r>
            <a:endParaRPr dirty="0"/>
          </a:p>
          <a:p>
            <a:pPr marL="457200" lvl="0" indent="-457200" algn="l" rtl="0">
              <a:spcBef>
                <a:spcPts val="270"/>
              </a:spcBef>
              <a:spcAft>
                <a:spcPts val="0"/>
              </a:spcAft>
              <a:buSzPts val="1148"/>
              <a:buFont typeface="Arial"/>
              <a:buChar char="•"/>
            </a:pPr>
            <a:r>
              <a:rPr lang="en-US" sz="1350" dirty="0"/>
              <a:t>Expungement of Eviction Court Records</a:t>
            </a:r>
            <a:endParaRPr dirty="0"/>
          </a:p>
          <a:p>
            <a:pPr marL="457200" lvl="0" indent="-457200" algn="l" rtl="0">
              <a:spcBef>
                <a:spcPts val="270"/>
              </a:spcBef>
              <a:spcAft>
                <a:spcPts val="0"/>
              </a:spcAft>
              <a:buSzPts val="1148"/>
              <a:buFont typeface="Arial"/>
              <a:buChar char="•"/>
            </a:pPr>
            <a:r>
              <a:rPr lang="en-US" sz="1350" dirty="0"/>
              <a:t>Motions to Vacate Judgments</a:t>
            </a:r>
            <a:endParaRPr dirty="0"/>
          </a:p>
          <a:p>
            <a:pPr marL="457200" lvl="0" indent="-457200" algn="l" rtl="0">
              <a:spcBef>
                <a:spcPts val="270"/>
              </a:spcBef>
              <a:spcAft>
                <a:spcPts val="0"/>
              </a:spcAft>
              <a:buSzPts val="1148"/>
              <a:buFont typeface="Arial"/>
              <a:buChar char="•"/>
            </a:pPr>
            <a:r>
              <a:rPr lang="en-US" sz="1350" dirty="0"/>
              <a:t>Habitability and Lockout Cases</a:t>
            </a:r>
            <a:endParaRPr dirty="0"/>
          </a:p>
          <a:p>
            <a:pPr marL="457200" lvl="0" indent="-457200" algn="l" rtl="0">
              <a:spcBef>
                <a:spcPts val="270"/>
              </a:spcBef>
              <a:spcAft>
                <a:spcPts val="0"/>
              </a:spcAft>
              <a:buSzPts val="1148"/>
              <a:buFont typeface="Arial"/>
              <a:buChar char="•"/>
            </a:pPr>
            <a:r>
              <a:rPr lang="en-US" sz="1350" dirty="0"/>
              <a:t>Security Deposits</a:t>
            </a:r>
            <a:endParaRPr dirty="0"/>
          </a:p>
          <a:p>
            <a:pPr marL="0" lvl="0" indent="0" algn="l" rtl="0">
              <a:spcBef>
                <a:spcPts val="270"/>
              </a:spcBef>
              <a:spcAft>
                <a:spcPts val="0"/>
              </a:spcAft>
              <a:buSzPts val="1148"/>
              <a:buNone/>
            </a:pPr>
            <a:endParaRPr sz="1350" dirty="0"/>
          </a:p>
          <a:p>
            <a:pPr marL="0" lvl="0" indent="0" algn="l" rtl="0">
              <a:spcBef>
                <a:spcPts val="270"/>
              </a:spcBef>
              <a:spcAft>
                <a:spcPts val="0"/>
              </a:spcAft>
              <a:buSzPts val="1148"/>
              <a:buNone/>
            </a:pPr>
            <a:r>
              <a:rPr lang="en-US" sz="1350" dirty="0"/>
              <a:t>HOME Line - </a:t>
            </a:r>
            <a:r>
              <a:rPr lang="en-US" sz="1350" u="sng" dirty="0">
                <a:solidFill>
                  <a:schemeClr val="hlink"/>
                </a:solidFill>
                <a:hlinkClick r:id="rId4"/>
              </a:rPr>
              <a:t>https://homelinemn.org/</a:t>
            </a:r>
            <a:r>
              <a:rPr lang="en-US" sz="1350" dirty="0"/>
              <a:t> HOME Line provides free and low-cost legal, organizing, education, and advocacy services so that tenants throughout Minnesota can solve their own rental housing problems.</a:t>
            </a:r>
            <a:endParaRPr dirty="0"/>
          </a:p>
          <a:p>
            <a:pPr marL="0" lvl="0" indent="0" algn="l" rtl="0">
              <a:spcBef>
                <a:spcPts val="270"/>
              </a:spcBef>
              <a:spcAft>
                <a:spcPts val="0"/>
              </a:spcAft>
              <a:buSzPts val="1148"/>
              <a:buNone/>
            </a:pPr>
            <a:endParaRPr sz="1350" dirty="0"/>
          </a:p>
          <a:p>
            <a:pPr marL="0" lvl="0" indent="0" algn="l" rtl="0">
              <a:spcBef>
                <a:spcPts val="270"/>
              </a:spcBef>
              <a:spcAft>
                <a:spcPts val="0"/>
              </a:spcAft>
              <a:buSzPts val="1148"/>
              <a:buNone/>
            </a:pPr>
            <a:r>
              <a:rPr lang="en-US" sz="1350" dirty="0"/>
              <a:t>Pro Justice -  </a:t>
            </a:r>
            <a:r>
              <a:rPr lang="en-US" sz="1350" u="sng" dirty="0">
                <a:solidFill>
                  <a:schemeClr val="hlink"/>
                </a:solidFill>
                <a:hlinkClick r:id="rId5"/>
              </a:rPr>
              <a:t>http//www.projusticemn.org/</a:t>
            </a:r>
            <a:r>
              <a:rPr lang="en-US" sz="1350" dirty="0"/>
              <a:t> Scanned unreported decisions, forms, and instructions. After registering (if you have not done so already), go to Civil Law, Library, Housing, and Eviction Defense.</a:t>
            </a:r>
            <a:endParaRPr dirty="0"/>
          </a:p>
          <a:p>
            <a:pPr marL="0" lvl="0" indent="0" algn="l" rtl="0">
              <a:spcBef>
                <a:spcPts val="270"/>
              </a:spcBef>
              <a:spcAft>
                <a:spcPts val="0"/>
              </a:spcAft>
              <a:buSzPts val="1148"/>
              <a:buNone/>
            </a:pPr>
            <a:r>
              <a:rPr lang="en-US" sz="1350" dirty="0"/>
              <a:t> </a:t>
            </a:r>
            <a:endParaRPr dirty="0"/>
          </a:p>
          <a:p>
            <a:pPr marL="0" lvl="0" indent="0" algn="l" rtl="0">
              <a:spcBef>
                <a:spcPts val="270"/>
              </a:spcBef>
              <a:spcAft>
                <a:spcPts val="0"/>
              </a:spcAft>
              <a:buSzPts val="1148"/>
              <a:buNone/>
            </a:pPr>
            <a:r>
              <a:rPr lang="en-US" sz="1350" dirty="0"/>
              <a:t>Law Help - </a:t>
            </a:r>
            <a:r>
              <a:rPr lang="en-US" sz="1350" u="sng" dirty="0">
                <a:solidFill>
                  <a:schemeClr val="hlink"/>
                </a:solidFill>
                <a:hlinkClick r:id="rId6"/>
              </a:rPr>
              <a:t>http://www.lawhelpmn.org/</a:t>
            </a:r>
            <a:r>
              <a:rPr lang="en-US" sz="1350" dirty="0"/>
              <a:t> Answers to legal questions, finding legal aid offices, and court information.</a:t>
            </a:r>
            <a:endParaRPr dirty="0"/>
          </a:p>
          <a:p>
            <a:pPr marL="0" lvl="0" indent="0" algn="l" rtl="0">
              <a:spcBef>
                <a:spcPts val="270"/>
              </a:spcBef>
              <a:spcAft>
                <a:spcPts val="0"/>
              </a:spcAft>
              <a:buSzPts val="1148"/>
              <a:buNone/>
            </a:pPr>
            <a:r>
              <a:rPr lang="en-US" sz="1350" dirty="0"/>
              <a:t> </a:t>
            </a: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sp>
        <p:nvSpPr>
          <p:cNvPr id="331" name="Google Shape;331;p2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100" dirty="0"/>
              <a:t>Emergency Executive Order 20-79 - Exceptions</a:t>
            </a:r>
            <a:endParaRPr sz="3100" dirty="0"/>
          </a:p>
        </p:txBody>
      </p:sp>
      <p:sp>
        <p:nvSpPr>
          <p:cNvPr id="332" name="Google Shape;332;p2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Paragraph 4 allows residential landlords to issue a termination of lease or nonrenewal of lease due to: </a:t>
            </a:r>
            <a:endParaRPr dirty="0"/>
          </a:p>
          <a:p>
            <a:pPr marL="457200" lvl="0" indent="-374332" algn="l" rtl="0">
              <a:spcBef>
                <a:spcPts val="0"/>
              </a:spcBef>
              <a:spcAft>
                <a:spcPts val="0"/>
              </a:spcAft>
              <a:buSzPts val="2295"/>
              <a:buChar char="●"/>
            </a:pPr>
            <a:r>
              <a:rPr lang="en-US" dirty="0"/>
              <a:t>the </a:t>
            </a:r>
            <a:r>
              <a:rPr lang="en-US" i="1" dirty="0"/>
              <a:t>need</a:t>
            </a:r>
            <a:r>
              <a:rPr lang="en-US" dirty="0"/>
              <a:t> to move the property owner or property owner’s family member(s) into the property, and </a:t>
            </a:r>
            <a:endParaRPr dirty="0"/>
          </a:p>
          <a:p>
            <a:pPr marL="457200" lvl="0" indent="-374332" algn="l" rtl="0">
              <a:spcBef>
                <a:spcPts val="0"/>
              </a:spcBef>
              <a:spcAft>
                <a:spcPts val="0"/>
              </a:spcAft>
              <a:buSzPts val="2295"/>
              <a:buChar char="●"/>
            </a:pPr>
            <a:r>
              <a:rPr lang="en-US" dirty="0"/>
              <a:t>where the property owner or property owner’s family member(s) move into the property within 7 days after it is vacated by the tenant.</a:t>
            </a:r>
            <a:endParaRPr dirty="0"/>
          </a:p>
          <a:p>
            <a:pPr marL="0" lvl="0" indent="0" algn="l" rtl="0">
              <a:spcBef>
                <a:spcPts val="540"/>
              </a:spcBef>
              <a:spcAft>
                <a:spcPts val="0"/>
              </a:spcAft>
              <a:buSzPts val="2295"/>
              <a:buNone/>
            </a:pPr>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Google Shape;337;p2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2700" dirty="0"/>
              <a:t>Emergency Executive Order 20-79 - Writs of Recovery</a:t>
            </a:r>
            <a:endParaRPr sz="2700" dirty="0"/>
          </a:p>
        </p:txBody>
      </p:sp>
      <p:sp>
        <p:nvSpPr>
          <p:cNvPr id="338" name="Google Shape;338;p2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951"/>
              <a:buNone/>
            </a:pPr>
            <a:r>
              <a:rPr lang="en-US" sz="2295" dirty="0"/>
              <a:t>Paragraph 5 states that all officers who hold a writ of recovery of premises and order to vacate must cease executing such writs as required by Minnesota Statutes 2019, section 504B.365, subdivision 1, </a:t>
            </a:r>
            <a:endParaRPr sz="2295"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Exceptions: </a:t>
            </a:r>
            <a:endParaRPr sz="2295" dirty="0"/>
          </a:p>
          <a:p>
            <a:pPr marL="457200" lvl="0" indent="-374332" algn="l" rtl="0">
              <a:lnSpc>
                <a:spcPct val="80000"/>
              </a:lnSpc>
              <a:spcBef>
                <a:spcPts val="1000"/>
              </a:spcBef>
              <a:spcAft>
                <a:spcPts val="0"/>
              </a:spcAft>
              <a:buSzPts val="2295"/>
              <a:buAutoNum type="alphaLcPeriod"/>
            </a:pPr>
            <a:r>
              <a:rPr lang="en-US" sz="2295" dirty="0"/>
              <a:t>Writs designated as a priority execution under Minnesota Statutes 2019, section 504B.365, subdivision 2;</a:t>
            </a:r>
            <a:endParaRPr dirty="0"/>
          </a:p>
          <a:p>
            <a:pPr marL="457200" lvl="0" indent="-374332" algn="l" rtl="0">
              <a:lnSpc>
                <a:spcPct val="80000"/>
              </a:lnSpc>
              <a:spcBef>
                <a:spcPts val="1000"/>
              </a:spcBef>
              <a:spcAft>
                <a:spcPts val="0"/>
              </a:spcAft>
              <a:buSzPts val="2295"/>
              <a:buAutoNum type="alphaLcPeriod"/>
            </a:pPr>
            <a:r>
              <a:rPr lang="en-US" sz="2295" dirty="0"/>
              <a:t>Writs issued as a result of an eviction action judgment entered prior to the enactment of Executive Order 20-14 on March 24, 2020 at 5:00 pm; or</a:t>
            </a:r>
            <a:endParaRPr dirty="0"/>
          </a:p>
          <a:p>
            <a:pPr marL="457200" lvl="0" indent="-374332" algn="l" rtl="0">
              <a:lnSpc>
                <a:spcPct val="80000"/>
              </a:lnSpc>
              <a:spcBef>
                <a:spcPts val="1000"/>
              </a:spcBef>
              <a:spcAft>
                <a:spcPts val="0"/>
              </a:spcAft>
              <a:buSzPts val="2295"/>
              <a:buAutoNum type="alphaLcPeriod"/>
            </a:pPr>
            <a:r>
              <a:rPr lang="en-US" sz="2295" dirty="0"/>
              <a:t>Writs issued as a result of an eviction action permitted by paragraph 2.</a:t>
            </a:r>
            <a:endParaRPr dirty="0"/>
          </a:p>
          <a:p>
            <a:pPr marL="0" lvl="0" indent="0" algn="l" rtl="0">
              <a:lnSpc>
                <a:spcPct val="80000"/>
              </a:lnSpc>
              <a:spcBef>
                <a:spcPts val="1000"/>
              </a:spcBef>
              <a:spcAft>
                <a:spcPts val="0"/>
              </a:spcAft>
              <a:buSzPts val="1951"/>
              <a:buNone/>
            </a:pPr>
            <a:endParaRPr sz="2295"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700" dirty="0"/>
              <a:t>Emergency Executive Order 20-79 - </a:t>
            </a:r>
            <a:endParaRPr sz="2700" dirty="0"/>
          </a:p>
          <a:p>
            <a:pPr marL="0" lvl="0" indent="0" algn="ctr" rtl="0">
              <a:spcBef>
                <a:spcPts val="0"/>
              </a:spcBef>
              <a:spcAft>
                <a:spcPts val="0"/>
              </a:spcAft>
              <a:buClr>
                <a:srgbClr val="7A9798"/>
              </a:buClr>
              <a:buSzPts val="3300"/>
              <a:buFont typeface="Arial"/>
              <a:buNone/>
            </a:pPr>
            <a:r>
              <a:rPr lang="en-US" sz="2700" dirty="0"/>
              <a:t>Notice Requirements</a:t>
            </a:r>
            <a:endParaRPr sz="2700" dirty="0"/>
          </a:p>
        </p:txBody>
      </p:sp>
      <p:sp>
        <p:nvSpPr>
          <p:cNvPr id="344" name="Google Shape;344;p2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Paragraph 6 added that all property owners, mortgage holders, or other persons seeking possession on grounds permitted by this Executive Order must provide a written notice of intent to file an eviction action to the tenant </a:t>
            </a:r>
            <a:endParaRPr dirty="0"/>
          </a:p>
          <a:p>
            <a:pPr marL="457200" lvl="0" indent="-374332" algn="l" rtl="0">
              <a:spcBef>
                <a:spcPts val="0"/>
              </a:spcBef>
              <a:spcAft>
                <a:spcPts val="0"/>
              </a:spcAft>
              <a:buSzPts val="2295"/>
              <a:buChar char="●"/>
            </a:pPr>
            <a:r>
              <a:rPr lang="en-US" dirty="0"/>
              <a:t>at least 7 days prior to filing the action, or</a:t>
            </a:r>
            <a:endParaRPr dirty="0"/>
          </a:p>
          <a:p>
            <a:pPr marL="457200" lvl="0" indent="-374332" algn="l" rtl="0">
              <a:spcBef>
                <a:spcPts val="0"/>
              </a:spcBef>
              <a:spcAft>
                <a:spcPts val="0"/>
              </a:spcAft>
              <a:buSzPts val="2295"/>
              <a:buChar char="●"/>
            </a:pPr>
            <a:r>
              <a:rPr lang="en-US" dirty="0"/>
              <a:t>the specified notice period included in the lease, </a:t>
            </a:r>
            <a:r>
              <a:rPr lang="en-US" b="1" dirty="0"/>
              <a:t>whichever is longer</a:t>
            </a:r>
            <a:r>
              <a:rPr lang="en-US" dirty="0"/>
              <a:t>.</a:t>
            </a:r>
            <a:endParaRPr dirty="0"/>
          </a:p>
          <a:p>
            <a:pPr marL="0" lvl="0" indent="0" algn="l" rtl="0">
              <a:spcBef>
                <a:spcPts val="540"/>
              </a:spcBef>
              <a:spcAft>
                <a:spcPts val="0"/>
              </a:spcAft>
              <a:buSzPts val="2295"/>
              <a:buNone/>
            </a:pPr>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p3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Emergency Executive Order 20-79 </a:t>
            </a:r>
            <a:endParaRPr dirty="0"/>
          </a:p>
        </p:txBody>
      </p:sp>
      <p:sp>
        <p:nvSpPr>
          <p:cNvPr id="350" name="Google Shape;350;p3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378"/>
              </a:spcBef>
              <a:spcAft>
                <a:spcPts val="0"/>
              </a:spcAft>
              <a:buSzPts val="1607"/>
              <a:buNone/>
            </a:pPr>
            <a:r>
              <a:rPr lang="en-US" sz="1800" dirty="0"/>
              <a:t>Violations: </a:t>
            </a:r>
            <a:endParaRPr sz="1800" dirty="0"/>
          </a:p>
          <a:p>
            <a:pPr marL="0" lvl="0" indent="0" algn="l" rtl="0">
              <a:lnSpc>
                <a:spcPct val="80000"/>
              </a:lnSpc>
              <a:spcBef>
                <a:spcPts val="1000"/>
              </a:spcBef>
              <a:spcAft>
                <a:spcPts val="0"/>
              </a:spcAft>
              <a:buSzPts val="1607"/>
              <a:buNone/>
            </a:pPr>
            <a:r>
              <a:rPr lang="en-US" sz="1800" dirty="0"/>
              <a:t>Pursuant to Minn. Stat. § 12.45, a person who willfully violates paragraphs 2, 3, and 5 of this Executive Order is guilty of a misdemeanor and upon conviction must be punished by a fine not to exceed $1,000, or by imprisonment for not more than 90 days. The Attorney General may also seek any relief available pursuant to Minn. Stat. § 8.31.</a:t>
            </a:r>
            <a:endParaRPr sz="1800" dirty="0"/>
          </a:p>
          <a:p>
            <a:pPr marL="0" lvl="0" indent="0" algn="l" rtl="0">
              <a:lnSpc>
                <a:spcPct val="80000"/>
              </a:lnSpc>
              <a:spcBef>
                <a:spcPts val="378"/>
              </a:spcBef>
              <a:spcAft>
                <a:spcPts val="0"/>
              </a:spcAft>
              <a:buSzPts val="1607"/>
              <a:buNone/>
            </a:pPr>
            <a:endParaRPr sz="1800" dirty="0"/>
          </a:p>
          <a:p>
            <a:pPr marL="0" lvl="0" indent="0" algn="l" rtl="0">
              <a:lnSpc>
                <a:spcPct val="80000"/>
              </a:lnSpc>
              <a:spcBef>
                <a:spcPts val="378"/>
              </a:spcBef>
              <a:spcAft>
                <a:spcPts val="0"/>
              </a:spcAft>
              <a:buSzPts val="1607"/>
              <a:buNone/>
            </a:pPr>
            <a:r>
              <a:rPr lang="en-US" sz="1800" dirty="0"/>
              <a:t>Application:</a:t>
            </a:r>
            <a:endParaRPr sz="1800" dirty="0"/>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This Executive Order does not apply to properties on federal tribal trust land.</a:t>
            </a:r>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Nothing in this Executive Order creates grounds for eviction or lease termination beyond what is provided for by Minnesota Statutes.</a:t>
            </a:r>
          </a:p>
          <a:p>
            <a:pPr marL="285750" lvl="0" indent="-285750" algn="l" rtl="0">
              <a:lnSpc>
                <a:spcPct val="80000"/>
              </a:lnSpc>
              <a:spcBef>
                <a:spcPts val="1000"/>
              </a:spcBef>
              <a:spcAft>
                <a:spcPts val="0"/>
              </a:spcAft>
              <a:buSzPts val="1607"/>
              <a:buFont typeface="Courier New" panose="02070309020205020404" pitchFamily="49" charset="0"/>
              <a:buChar char="o"/>
            </a:pPr>
            <a:r>
              <a:rPr lang="en-US" sz="1800" dirty="0"/>
              <a:t>Nothing in this Executive Order may in any way restrict state or local authority to order any quarantine, isolation, or other public health measure that may compel an individual to remain physically present in a particular residential real property.</a:t>
            </a:r>
          </a:p>
          <a:p>
            <a:pPr marL="285750" lvl="0" indent="-285750">
              <a:lnSpc>
                <a:spcPct val="80000"/>
              </a:lnSpc>
              <a:spcBef>
                <a:spcPts val="1000"/>
              </a:spcBef>
              <a:buSzPts val="1607"/>
              <a:buFont typeface="Courier New" panose="02070309020205020404" pitchFamily="49" charset="0"/>
              <a:buChar char="o"/>
            </a:pPr>
            <a:r>
              <a:rPr lang="en-US" sz="1800" dirty="0"/>
              <a:t>Emergency Executive Order 20-79 is Constitutional. </a:t>
            </a:r>
            <a:r>
              <a:rPr lang="en-US" sz="1800" i="1" dirty="0">
                <a:hlinkClick r:id="rId3"/>
              </a:rPr>
              <a:t>Heights Apartments, LLC, and Walnut Trails, LLLP v. Walz, </a:t>
            </a:r>
            <a:r>
              <a:rPr lang="en-US" sz="1800" dirty="0">
                <a:hlinkClick r:id="rId3"/>
              </a:rPr>
              <a:t>No. 20-CV-2051, Order on Motion to Dismiss and Motion for Preliminary Injunction (D. Minn. Dec. 31, 2020) (Appendix PED-21) (Judge Brasel).</a:t>
            </a:r>
            <a:endParaRPr sz="1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Google Shape;355;p3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Coronavirus Aid, Relief, and. Economic Security (CARES) Act § 4024</a:t>
            </a:r>
            <a:endParaRPr dirty="0"/>
          </a:p>
        </p:txBody>
      </p:sp>
      <p:sp>
        <p:nvSpPr>
          <p:cNvPr id="356" name="Google Shape;356;p3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378"/>
              </a:spcBef>
              <a:spcAft>
                <a:spcPts val="0"/>
              </a:spcAft>
              <a:buSzPts val="1607"/>
              <a:buNone/>
            </a:pPr>
            <a:r>
              <a:rPr lang="en-US" sz="1890" dirty="0"/>
              <a:t>The eviction moratorium operated by restricting lessors of </a:t>
            </a:r>
            <a:r>
              <a:rPr lang="en-US" sz="1890" b="1" i="1" dirty="0"/>
              <a:t>covered properties </a:t>
            </a:r>
            <a:r>
              <a:rPr lang="en-US" sz="1890" dirty="0"/>
              <a:t>(discussed in more detail below) from </a:t>
            </a:r>
            <a:r>
              <a:rPr lang="en-US" sz="1890" b="1" i="1" dirty="0"/>
              <a:t>filing </a:t>
            </a:r>
            <a:r>
              <a:rPr lang="en-US" sz="1890" dirty="0"/>
              <a:t>new eviction actions for non-payment of rent, and also prohibits “charg[ing] fees, penalties, or other charges to the tenant related to such nonpayment of rent.”</a:t>
            </a:r>
            <a:endParaRPr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r>
              <a:rPr lang="en-US" sz="1890" b="1" i="1" u="sng" dirty="0"/>
              <a:t>The federal eviction moratorium took effect on March 27, 2020 and continued for 120 days until July 25, 2020. </a:t>
            </a:r>
            <a:endParaRPr sz="1890" b="1" i="1" u="sng"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r>
              <a:rPr lang="en-US" sz="1890" dirty="0"/>
              <a:t>The federal eviction moratorium did not affect cases (1) that were filed before the moratorium took effect or that are filed after it sunsets, (2) that involve non-covered tenancies (see below), or (3) where the eviction is based on another reason besides nonpayment of rent or nonpayment of other fees or charges.</a:t>
            </a:r>
            <a:endParaRPr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r>
              <a:rPr lang="en-US" sz="1890" b="1" i="1" u="sng" dirty="0"/>
              <a:t>Part of the Act remains in effect.</a:t>
            </a:r>
            <a:endParaRPr sz="189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378"/>
              </a:spcBef>
              <a:spcAft>
                <a:spcPts val="0"/>
              </a:spcAft>
              <a:buSzPts val="1607"/>
              <a:buNone/>
            </a:pPr>
            <a:endParaRPr sz="1890" dirty="0"/>
          </a:p>
          <a:p>
            <a:pPr marL="0" lvl="0" indent="0" algn="l" rtl="0">
              <a:lnSpc>
                <a:spcPct val="80000"/>
              </a:lnSpc>
              <a:spcBef>
                <a:spcPts val="0"/>
              </a:spcBef>
              <a:spcAft>
                <a:spcPts val="0"/>
              </a:spcAft>
              <a:buClr>
                <a:schemeClr val="dk1"/>
              </a:buClr>
              <a:buSzPts val="1607"/>
              <a:buFont typeface="Arial"/>
              <a:buNone/>
            </a:pPr>
            <a:r>
              <a:rPr lang="en-US" sz="1690" u="sng" dirty="0">
                <a:solidFill>
                  <a:schemeClr val="hlink"/>
                </a:solidFill>
                <a:hlinkClick r:id="rId3"/>
              </a:rPr>
              <a:t>https://library.nclc.org/sec-4024-temporary-moratorium-eviction-filings</a:t>
            </a:r>
            <a:endParaRPr sz="1690" dirty="0"/>
          </a:p>
          <a:p>
            <a:pPr marL="0" lvl="0" indent="0" algn="l" rtl="0">
              <a:lnSpc>
                <a:spcPct val="80000"/>
              </a:lnSpc>
              <a:spcBef>
                <a:spcPts val="378"/>
              </a:spcBef>
              <a:spcAft>
                <a:spcPts val="0"/>
              </a:spcAft>
              <a:buClr>
                <a:schemeClr val="dk1"/>
              </a:buClr>
              <a:buSzPts val="1607"/>
              <a:buFont typeface="Arial"/>
              <a:buNone/>
            </a:pPr>
            <a:r>
              <a:rPr lang="en-US" sz="1690" u="sng" dirty="0">
                <a:solidFill>
                  <a:schemeClr val="hlink"/>
                </a:solidFill>
                <a:hlinkClick r:id="rId4"/>
              </a:rPr>
              <a:t>https://library.nclc.org/major-consumer-protections-announced-response-covid-19#content-1</a:t>
            </a:r>
            <a:endParaRPr sz="1690"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3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Notice Requirements</a:t>
            </a:r>
            <a:endParaRPr dirty="0"/>
          </a:p>
        </p:txBody>
      </p:sp>
      <p:sp>
        <p:nvSpPr>
          <p:cNvPr id="362" name="Google Shape;362;p3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After July 25, 2020</a:t>
            </a:r>
            <a:endParaRPr dirty="0"/>
          </a:p>
          <a:p>
            <a:pPr marL="0" lvl="0" indent="0" algn="l" rtl="0">
              <a:spcBef>
                <a:spcPts val="540"/>
              </a:spcBef>
              <a:spcAft>
                <a:spcPts val="0"/>
              </a:spcAft>
              <a:buSzPts val="2295"/>
              <a:buNone/>
            </a:pPr>
            <a:r>
              <a:rPr lang="en-US" dirty="0"/>
              <a:t> </a:t>
            </a:r>
            <a:endParaRPr dirty="0"/>
          </a:p>
          <a:p>
            <a:pPr marL="0" lvl="0" indent="0" algn="l" rtl="0">
              <a:spcBef>
                <a:spcPts val="540"/>
              </a:spcBef>
              <a:spcAft>
                <a:spcPts val="0"/>
              </a:spcAft>
              <a:buSzPts val="2295"/>
              <a:buNone/>
            </a:pPr>
            <a:r>
              <a:rPr lang="en-US" dirty="0"/>
              <a:t>The federal moratorium also provides that a lessor (</a:t>
            </a:r>
            <a:r>
              <a:rPr lang="en-US" b="1" i="1" u="sng" dirty="0"/>
              <a:t>of a covered property</a:t>
            </a:r>
            <a:r>
              <a:rPr lang="en-US" dirty="0"/>
              <a:t>) may not evict a tenant after the moratorium expires except on 30 days’ notice that may not be given until after the moratorium period.  </a:t>
            </a:r>
            <a:endParaRPr dirty="0"/>
          </a:p>
          <a:p>
            <a:pPr marL="0" lvl="0" indent="0" algn="l" rtl="0">
              <a:spcBef>
                <a:spcPts val="540"/>
              </a:spcBef>
              <a:spcAft>
                <a:spcPts val="0"/>
              </a:spcAft>
              <a:buSzPts val="2295"/>
              <a:buNone/>
            </a:pPr>
            <a:endParaRPr dirty="0"/>
          </a:p>
          <a:p>
            <a:pPr marL="0" lvl="0" indent="0" algn="l" rtl="0">
              <a:spcBef>
                <a:spcPts val="540"/>
              </a:spcBef>
              <a:spcAft>
                <a:spcPts val="0"/>
              </a:spcAft>
              <a:buSzPts val="2295"/>
              <a:buNone/>
            </a:pPr>
            <a:r>
              <a:rPr lang="en-US" b="1" i="1" u="sng" dirty="0"/>
              <a:t>This provision is not limited to nonpayment of rent, and has no expiration date.</a:t>
            </a:r>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33"/>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68" name="Google Shape;368;p3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499"/>
              </a:spcBef>
              <a:spcAft>
                <a:spcPts val="0"/>
              </a:spcAft>
              <a:buSzPts val="2122"/>
              <a:buNone/>
            </a:pPr>
            <a:r>
              <a:rPr lang="en-US" sz="2497" dirty="0"/>
              <a:t>The Act defines a “covered property” as a property that: </a:t>
            </a:r>
            <a:endParaRPr sz="2497" dirty="0"/>
          </a:p>
          <a:p>
            <a:pPr marL="914400" lvl="0" indent="-387191" algn="l" rtl="0">
              <a:lnSpc>
                <a:spcPct val="90000"/>
              </a:lnSpc>
              <a:spcBef>
                <a:spcPts val="499"/>
              </a:spcBef>
              <a:spcAft>
                <a:spcPts val="0"/>
              </a:spcAft>
              <a:buClr>
                <a:srgbClr val="000000"/>
              </a:buClr>
              <a:buSzPts val="2498"/>
              <a:buAutoNum type="arabicParenBoth"/>
            </a:pPr>
            <a:r>
              <a:rPr lang="en-US" sz="2497" dirty="0"/>
              <a:t>participates in a “covered housing program” as defined by the Violence Against Women Act (VAWA) (as amended through the 2013 reauthorization); </a:t>
            </a:r>
            <a:endParaRPr sz="2497" dirty="0"/>
          </a:p>
          <a:p>
            <a:pPr marL="914400" lvl="0" indent="-387191" algn="l" rtl="0">
              <a:lnSpc>
                <a:spcPct val="90000"/>
              </a:lnSpc>
              <a:spcBef>
                <a:spcPts val="0"/>
              </a:spcBef>
              <a:spcAft>
                <a:spcPts val="0"/>
              </a:spcAft>
              <a:buClr>
                <a:srgbClr val="000000"/>
              </a:buClr>
              <a:buSzPts val="2498"/>
              <a:buAutoNum type="arabicParenBoth"/>
            </a:pPr>
            <a:r>
              <a:rPr lang="en-US" sz="2497" dirty="0"/>
              <a:t>participates in the “rural housing voucher program under section 542 of the Housing Act of 1949”; </a:t>
            </a:r>
            <a:endParaRPr sz="2497" dirty="0"/>
          </a:p>
          <a:p>
            <a:pPr marL="914400" lvl="0" indent="-387191" algn="l" rtl="0">
              <a:lnSpc>
                <a:spcPct val="90000"/>
              </a:lnSpc>
              <a:spcBef>
                <a:spcPts val="0"/>
              </a:spcBef>
              <a:spcAft>
                <a:spcPts val="0"/>
              </a:spcAft>
              <a:buClr>
                <a:srgbClr val="000000"/>
              </a:buClr>
              <a:buSzPts val="2498"/>
              <a:buAutoNum type="arabicParenBoth"/>
            </a:pPr>
            <a:r>
              <a:rPr lang="en-US" sz="2497" dirty="0"/>
              <a:t>has a federally backed mortgage loan; or </a:t>
            </a:r>
            <a:endParaRPr sz="2497" dirty="0"/>
          </a:p>
          <a:p>
            <a:pPr marL="914400" lvl="0" indent="-387191" algn="l" rtl="0">
              <a:lnSpc>
                <a:spcPct val="90000"/>
              </a:lnSpc>
              <a:spcBef>
                <a:spcPts val="0"/>
              </a:spcBef>
              <a:spcAft>
                <a:spcPts val="0"/>
              </a:spcAft>
              <a:buClr>
                <a:srgbClr val="000000"/>
              </a:buClr>
              <a:buSzPts val="2498"/>
              <a:buAutoNum type="arabicParenBoth"/>
            </a:pPr>
            <a:r>
              <a:rPr lang="en-US" sz="2497" dirty="0"/>
              <a:t>has a federally backed multifamily mortgage loan.</a:t>
            </a:r>
            <a:endParaRPr dirty="0"/>
          </a:p>
          <a:p>
            <a:pPr marL="0" lvl="0" indent="0" algn="l" rtl="0">
              <a:lnSpc>
                <a:spcPct val="90000"/>
              </a:lnSpc>
              <a:spcBef>
                <a:spcPts val="499"/>
              </a:spcBef>
              <a:spcAft>
                <a:spcPts val="0"/>
              </a:spcAft>
              <a:buSzPts val="2122"/>
              <a:buNone/>
            </a:pPr>
            <a:endParaRPr sz="2497" dirty="0"/>
          </a:p>
          <a:p>
            <a:pPr marL="0" lvl="0" indent="0" algn="l" rtl="0">
              <a:lnSpc>
                <a:spcPct val="90000"/>
              </a:lnSpc>
              <a:spcBef>
                <a:spcPts val="499"/>
              </a:spcBef>
              <a:spcAft>
                <a:spcPts val="0"/>
              </a:spcAft>
              <a:buSzPts val="2122"/>
              <a:buNone/>
            </a:pPr>
            <a:r>
              <a:rPr lang="en-US" sz="2497" dirty="0"/>
              <a:t>According to recent estimates, the CARES Act applies to as many as 50% of tenancies in Minnesota. </a:t>
            </a:r>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34"/>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74" name="Google Shape;374;p34"/>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Autofit/>
          </a:bodyPr>
          <a:lstStyle/>
          <a:p>
            <a:pPr marL="457200" lvl="0" indent="-336550" algn="l" rtl="0">
              <a:lnSpc>
                <a:spcPct val="115000"/>
              </a:lnSpc>
              <a:spcBef>
                <a:spcPts val="0"/>
              </a:spcBef>
              <a:spcAft>
                <a:spcPts val="0"/>
              </a:spcAft>
              <a:buSzPts val="1700"/>
              <a:buChar char="●"/>
            </a:pPr>
            <a:r>
              <a:rPr lang="en-US" sz="1700" dirty="0"/>
              <a:t>Properties that “participate in” a subsidy program covered by the Violence Against Women Act (VAWA”):</a:t>
            </a:r>
            <a:endParaRPr sz="1700" dirty="0"/>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Section 8 Housing Choice Voucher (“HCV”) or VASH (HUD-Veterans Affairs) voucher</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Section 8 Project-Based Voucher (PBV)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Public housing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HOME (HOME Investment Partnership)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HOPWA (Housing Opportunities for Persons with AIDS)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Permanent Supportive Housing (PSH)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Tenants that use a PSH or Shelter Plus Care voucher</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Federal Low Income Housing Tax Credit (LIHTC or “tax credit”) units</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Property receives a project-based subsidy through HUD</a:t>
            </a:r>
            <a:endParaRPr sz="1700" dirty="0">
              <a:solidFill>
                <a:srgbClr val="000000"/>
              </a:solidFill>
            </a:endParaRPr>
          </a:p>
          <a:p>
            <a:pPr marL="914400" lvl="1" indent="-336550" algn="l" rtl="0">
              <a:lnSpc>
                <a:spcPct val="115000"/>
              </a:lnSpc>
              <a:spcBef>
                <a:spcPts val="0"/>
              </a:spcBef>
              <a:spcAft>
                <a:spcPts val="0"/>
              </a:spcAft>
              <a:buClr>
                <a:srgbClr val="000000"/>
              </a:buClr>
              <a:buSzPts val="1700"/>
              <a:buChar char="○"/>
            </a:pPr>
            <a:r>
              <a:rPr lang="en-US" sz="1700" dirty="0">
                <a:solidFill>
                  <a:srgbClr val="000000"/>
                </a:solidFill>
              </a:rPr>
              <a:t>Property receive a project-based subsidy through the U.S. Department of Agriculture</a:t>
            </a:r>
            <a:endParaRPr sz="1700" dirty="0">
              <a:solidFill>
                <a:srgbClr val="000000"/>
              </a:solidFill>
            </a:endParaRPr>
          </a:p>
          <a:p>
            <a:pPr marL="457200" lvl="0" indent="-336550" algn="l" rtl="0">
              <a:lnSpc>
                <a:spcPct val="115000"/>
              </a:lnSpc>
              <a:spcBef>
                <a:spcPts val="0"/>
              </a:spcBef>
              <a:spcAft>
                <a:spcPts val="0"/>
              </a:spcAft>
              <a:buSzPts val="1700"/>
              <a:buChar char="●"/>
            </a:pPr>
            <a:r>
              <a:rPr lang="en-US" sz="1700" dirty="0"/>
              <a:t>Property participated in the Section 542 Rural Housing Voucher program</a:t>
            </a:r>
            <a:endParaRPr sz="1700" dirty="0"/>
          </a:p>
          <a:p>
            <a:pPr marL="457200" lvl="0" indent="-336550" algn="l" rtl="0">
              <a:lnSpc>
                <a:spcPct val="115000"/>
              </a:lnSpc>
              <a:spcBef>
                <a:spcPts val="0"/>
              </a:spcBef>
              <a:spcAft>
                <a:spcPts val="0"/>
              </a:spcAft>
              <a:buSzPts val="1700"/>
              <a:buChar char="●"/>
            </a:pPr>
            <a:r>
              <a:rPr lang="en-US" sz="1700" dirty="0"/>
              <a:t>Property has any tenant who uses a Rural Housing Voucher</a:t>
            </a:r>
            <a:endParaRPr sz="17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CARES Act § 4024 - Covered Properties</a:t>
            </a:r>
            <a:endParaRPr dirty="0"/>
          </a:p>
        </p:txBody>
      </p:sp>
      <p:sp>
        <p:nvSpPr>
          <p:cNvPr id="380" name="Google Shape;380;p3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459"/>
              </a:spcBef>
              <a:spcAft>
                <a:spcPts val="0"/>
              </a:spcAft>
              <a:buSzPts val="1951"/>
              <a:buNone/>
            </a:pPr>
            <a:r>
              <a:rPr lang="en-US" sz="2295" dirty="0"/>
              <a:t>Property has a federally backed single family (1-4 units) or multifamily mortgage:</a:t>
            </a:r>
            <a:endParaRPr dirty="0"/>
          </a:p>
          <a:p>
            <a:pPr marL="457200" lvl="0" indent="-457200" algn="l" rtl="0">
              <a:lnSpc>
                <a:spcPct val="90000"/>
              </a:lnSpc>
              <a:spcBef>
                <a:spcPts val="459"/>
              </a:spcBef>
              <a:spcAft>
                <a:spcPts val="0"/>
              </a:spcAft>
              <a:buSzPts val="1951"/>
              <a:buFont typeface="Arial"/>
              <a:buChar char="•"/>
            </a:pPr>
            <a:r>
              <a:rPr lang="en-US" sz="2295" dirty="0"/>
              <a:t>Mortgage insured by the Federal Housing Administration (FHA)</a:t>
            </a:r>
            <a:endParaRPr dirty="0"/>
          </a:p>
          <a:p>
            <a:pPr marL="457200" lvl="0" indent="-457200" algn="l" rtl="0">
              <a:lnSpc>
                <a:spcPct val="90000"/>
              </a:lnSpc>
              <a:spcBef>
                <a:spcPts val="459"/>
              </a:spcBef>
              <a:spcAft>
                <a:spcPts val="0"/>
              </a:spcAft>
              <a:buSzPts val="1951"/>
              <a:buFont typeface="Arial"/>
              <a:buChar char="•"/>
            </a:pPr>
            <a:r>
              <a:rPr lang="en-US" sz="2295" dirty="0"/>
              <a:t>Mortgage guaranteed, provided by, or insured by HUD, the Department of Veterans Affairs (VA), or Department of Agriculture (USDA)</a:t>
            </a:r>
            <a:endParaRPr dirty="0"/>
          </a:p>
          <a:p>
            <a:pPr marL="457200" lvl="0" indent="-457200" algn="l" rtl="0">
              <a:lnSpc>
                <a:spcPct val="90000"/>
              </a:lnSpc>
              <a:spcBef>
                <a:spcPts val="459"/>
              </a:spcBef>
              <a:spcAft>
                <a:spcPts val="0"/>
              </a:spcAft>
              <a:buSzPts val="1951"/>
              <a:buFont typeface="Arial"/>
              <a:buChar char="•"/>
            </a:pPr>
            <a:r>
              <a:rPr lang="en-US" sz="2295" dirty="0"/>
              <a:t>Mortgage owned by Fannie Mae or Freddie Mac</a:t>
            </a:r>
            <a:endParaRPr dirty="0"/>
          </a:p>
          <a:p>
            <a:pPr marL="0" lvl="0" indent="0" algn="l" rtl="0">
              <a:lnSpc>
                <a:spcPct val="90000"/>
              </a:lnSpc>
              <a:spcBef>
                <a:spcPts val="459"/>
              </a:spcBef>
              <a:spcAft>
                <a:spcPts val="0"/>
              </a:spcAft>
              <a:buSzPts val="1951"/>
              <a:buNone/>
            </a:pPr>
            <a:r>
              <a:rPr lang="en-US" sz="2295" dirty="0"/>
              <a:t> </a:t>
            </a:r>
            <a:endParaRPr dirty="0"/>
          </a:p>
          <a:p>
            <a:pPr marL="0" lvl="0" indent="0" algn="l" rtl="0">
              <a:lnSpc>
                <a:spcPct val="90000"/>
              </a:lnSpc>
              <a:spcBef>
                <a:spcPts val="459"/>
              </a:spcBef>
              <a:spcAft>
                <a:spcPts val="0"/>
              </a:spcAft>
              <a:buSzPts val="1951"/>
              <a:buNone/>
            </a:pPr>
            <a:r>
              <a:rPr lang="en-US" sz="2295" dirty="0"/>
              <a:t>Federally backed multifamily mortgage loan secured by a property with five or more dwelling units</a:t>
            </a:r>
            <a:endParaRPr dirty="0"/>
          </a:p>
          <a:p>
            <a:pPr marL="0" lvl="0" indent="0" algn="l" rtl="0">
              <a:lnSpc>
                <a:spcPct val="90000"/>
              </a:lnSpc>
              <a:spcBef>
                <a:spcPts val="459"/>
              </a:spcBef>
              <a:spcAft>
                <a:spcPts val="0"/>
              </a:spcAft>
              <a:buSzPts val="1951"/>
              <a:buNone/>
            </a:pPr>
            <a:endParaRPr sz="2295"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3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CDC Eviction Suspension Order</a:t>
            </a:r>
            <a:endParaRPr dirty="0">
              <a:solidFill>
                <a:srgbClr val="FF0000"/>
              </a:solidFill>
            </a:endParaRPr>
          </a:p>
        </p:txBody>
      </p:sp>
      <p:sp>
        <p:nvSpPr>
          <p:cNvPr id="386" name="Google Shape;386;p3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80000"/>
              </a:lnSpc>
              <a:spcBef>
                <a:spcPts val="0"/>
              </a:spcBef>
              <a:spcAft>
                <a:spcPts val="0"/>
              </a:spcAft>
              <a:buSzPts val="1778"/>
              <a:buNone/>
            </a:pPr>
            <a:r>
              <a:rPr lang="en-US" sz="2092" dirty="0"/>
              <a:t>Centers for Disease Control and Prevention (CDC) Order - Temporary Halt in Residential Evictions to Prevent the Further Spread of COVID-19</a:t>
            </a:r>
            <a:endParaRPr dirty="0"/>
          </a:p>
          <a:p>
            <a:pPr marL="457200" lvl="0" indent="0" algn="l" rtl="0">
              <a:lnSpc>
                <a:spcPct val="80000"/>
              </a:lnSpc>
              <a:spcBef>
                <a:spcPts val="418"/>
              </a:spcBef>
              <a:spcAft>
                <a:spcPts val="0"/>
              </a:spcAft>
              <a:buSzPts val="1778"/>
              <a:buNone/>
            </a:pPr>
            <a:r>
              <a:rPr lang="en-US" sz="1792" u="sng" dirty="0">
                <a:solidFill>
                  <a:schemeClr val="hlink"/>
                </a:solidFill>
                <a:hlinkClick r:id="rId3"/>
              </a:rPr>
              <a:t>https://www.federalregister.gov/documents/2020/09/04/2020-19654/temporary-halt-in-residential-evictions-to-prevent-the-further-spread-of-covid-19</a:t>
            </a:r>
            <a:endParaRPr sz="1792" dirty="0"/>
          </a:p>
          <a:p>
            <a:pPr marL="0" lvl="0" indent="0" algn="l" rtl="0">
              <a:lnSpc>
                <a:spcPct val="80000"/>
              </a:lnSpc>
              <a:spcBef>
                <a:spcPts val="418"/>
              </a:spcBef>
              <a:spcAft>
                <a:spcPts val="0"/>
              </a:spcAft>
              <a:buSzPts val="1778"/>
              <a:buNone/>
            </a:pPr>
            <a:endParaRPr sz="2092" dirty="0"/>
          </a:p>
          <a:p>
            <a:pPr marL="0" lvl="0" indent="0">
              <a:lnSpc>
                <a:spcPct val="80000"/>
              </a:lnSpc>
              <a:spcBef>
                <a:spcPts val="418"/>
              </a:spcBef>
              <a:buSzPts val="1778"/>
            </a:pPr>
            <a:r>
              <a:rPr lang="en-US" sz="2092" dirty="0"/>
              <a:t>It became effective on September 4, 2020. On  January 20, 2021, the CDC announced extension of the order temporarily halting residential evictions until </a:t>
            </a:r>
            <a:r>
              <a:rPr lang="en-US" sz="2092" b="1" i="1" dirty="0"/>
              <a:t>at least March 31, 2021. </a:t>
            </a:r>
          </a:p>
          <a:p>
            <a:pPr lvl="0" indent="0">
              <a:lnSpc>
                <a:spcPct val="80000"/>
              </a:lnSpc>
              <a:spcBef>
                <a:spcPts val="418"/>
              </a:spcBef>
              <a:buSzPts val="1778"/>
            </a:pPr>
            <a:r>
              <a:rPr lang="en-US" sz="1800" i="1" dirty="0"/>
              <a:t>Media Statement from CDC Director Rochelle P. Walensky, MD, MPH, on Extending the Eviction Moratorium </a:t>
            </a:r>
            <a:r>
              <a:rPr lang="en-US" sz="1800" dirty="0"/>
              <a:t>(U.S. Department of Health &amp; Human Services Jan. 20, 2021)</a:t>
            </a:r>
          </a:p>
          <a:p>
            <a:pPr lvl="0" indent="0">
              <a:lnSpc>
                <a:spcPct val="80000"/>
              </a:lnSpc>
              <a:spcBef>
                <a:spcPts val="418"/>
              </a:spcBef>
              <a:buSzPts val="1778"/>
            </a:pPr>
            <a:r>
              <a:rPr lang="en-US" sz="1800" dirty="0">
                <a:hlinkClick r:id="rId4"/>
              </a:rPr>
              <a:t>https://www.cdc.gov/media/releases/2021/s0121-eviction-moratorium.html</a:t>
            </a:r>
            <a:r>
              <a:rPr lang="en-US" sz="1800" dirty="0"/>
              <a:t> </a:t>
            </a:r>
          </a:p>
          <a:p>
            <a:pPr lvl="0" indent="0">
              <a:lnSpc>
                <a:spcPct val="80000"/>
              </a:lnSpc>
              <a:spcBef>
                <a:spcPts val="418"/>
              </a:spcBef>
              <a:buSzPts val="1778"/>
            </a:pPr>
            <a:r>
              <a:rPr lang="en-US" sz="1800" dirty="0"/>
              <a:t>(viewed Jan.  21, 2021)</a:t>
            </a:r>
          </a:p>
          <a:p>
            <a:pPr marL="0" lvl="0" indent="0">
              <a:lnSpc>
                <a:spcPct val="80000"/>
              </a:lnSpc>
              <a:spcBef>
                <a:spcPts val="418"/>
              </a:spcBef>
              <a:buSzPts val="1778"/>
            </a:pPr>
            <a:endParaRPr sz="2092" dirty="0"/>
          </a:p>
          <a:p>
            <a:pPr marL="0" lvl="0" indent="0" algn="l" rtl="0">
              <a:lnSpc>
                <a:spcPct val="80000"/>
              </a:lnSpc>
              <a:spcBef>
                <a:spcPts val="418"/>
              </a:spcBef>
              <a:spcAft>
                <a:spcPts val="0"/>
              </a:spcAft>
              <a:buSzPts val="1778"/>
              <a:buNone/>
            </a:pPr>
            <a:r>
              <a:rPr lang="en-US" sz="2092" dirty="0"/>
              <a:t>It declares a national moratorium on certain residential evictions for nonpayment (of rent, as well as other fees or charges) under the authority of 42 C.F.R. § 70.2 </a:t>
            </a:r>
            <a:endParaRPr sz="2092" dirty="0"/>
          </a:p>
          <a:p>
            <a:pPr marL="457200" lvl="0" indent="0" algn="l" rtl="0">
              <a:lnSpc>
                <a:spcPct val="80000"/>
              </a:lnSpc>
              <a:spcBef>
                <a:spcPts val="418"/>
              </a:spcBef>
              <a:spcAft>
                <a:spcPts val="0"/>
              </a:spcAft>
              <a:buSzPts val="1778"/>
              <a:buNone/>
            </a:pPr>
            <a:r>
              <a:rPr lang="en-US" sz="1992" dirty="0">
                <a:solidFill>
                  <a:schemeClr val="dk2"/>
                </a:solidFill>
              </a:rPr>
              <a:t>authorizing the CDC Director, upon a finding that state health authorities have not taken sufficient measures to prevent the spread of a communicable disease, to "take such measures to prevent such spread of the diseases as he/she deems reasonably necessary."</a:t>
            </a:r>
            <a:endParaRPr sz="2600"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5"/>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a:t>
            </a:r>
            <a:endParaRPr dirty="0"/>
          </a:p>
        </p:txBody>
      </p:sp>
      <p:sp>
        <p:nvSpPr>
          <p:cNvPr id="192" name="Google Shape;192;p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dirty="0"/>
              <a:t>Eviction actions are summary proceedings in that they move quickly before and after trial, although trials are no different than other civil trials.</a:t>
            </a:r>
            <a:endParaRPr dirty="0"/>
          </a:p>
          <a:p>
            <a:pPr marL="0" lvl="0" indent="0" algn="l" rtl="0">
              <a:spcBef>
                <a:spcPts val="540"/>
              </a:spcBef>
              <a:spcAft>
                <a:spcPts val="0"/>
              </a:spcAft>
              <a:buSzPts val="2295"/>
              <a:buNone/>
            </a:pPr>
            <a:endParaRPr dirty="0"/>
          </a:p>
          <a:p>
            <a:pPr marL="0" lvl="0" indent="0" algn="l" rtl="0">
              <a:spcBef>
                <a:spcPts val="540"/>
              </a:spcBef>
              <a:spcAft>
                <a:spcPts val="0"/>
              </a:spcAft>
              <a:buSzPts val="2295"/>
              <a:buNone/>
            </a:pPr>
            <a:r>
              <a:rPr lang="en-US" dirty="0"/>
              <a:t>They are governed by Minn. Stat. Chapter 504B </a:t>
            </a:r>
            <a:r>
              <a:rPr lang="en-US" u="sng" dirty="0">
                <a:solidFill>
                  <a:schemeClr val="hlink"/>
                </a:solidFill>
                <a:hlinkClick r:id="rId3"/>
              </a:rPr>
              <a:t>https://www.revisor.mn.gov/statutes/cite/504b as well as the common law of contracts and property.</a:t>
            </a:r>
            <a:endParaRPr dirty="0"/>
          </a:p>
          <a:p>
            <a:pPr marL="0" lvl="0" indent="0" algn="l" rtl="0">
              <a:spcBef>
                <a:spcPts val="540"/>
              </a:spcBef>
              <a:spcAft>
                <a:spcPts val="0"/>
              </a:spcAft>
              <a:buSzPts val="2295"/>
              <a:buNone/>
            </a:pPr>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3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3300"/>
              <a:buFont typeface="Arial"/>
              <a:buNone/>
            </a:pPr>
            <a:r>
              <a:rPr lang="en-US" sz="2700" dirty="0"/>
              <a:t>CDC Eviction Suspension Order - </a:t>
            </a:r>
            <a:endParaRPr sz="2700" dirty="0"/>
          </a:p>
          <a:p>
            <a:pPr marL="0" lvl="0" indent="0" algn="ctr" rtl="0">
              <a:spcBef>
                <a:spcPts val="0"/>
              </a:spcBef>
              <a:spcAft>
                <a:spcPts val="0"/>
              </a:spcAft>
              <a:buClr>
                <a:srgbClr val="7A9798"/>
              </a:buClr>
              <a:buSzPts val="3300"/>
              <a:buFont typeface="Arial"/>
              <a:buNone/>
            </a:pPr>
            <a:r>
              <a:rPr lang="en-US" sz="2700" dirty="0"/>
              <a:t>Tenant Declaration</a:t>
            </a:r>
            <a:endParaRPr sz="2700" dirty="0"/>
          </a:p>
        </p:txBody>
      </p:sp>
      <p:sp>
        <p:nvSpPr>
          <p:cNvPr id="392" name="Google Shape;392;p3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2295"/>
              <a:buNone/>
            </a:pPr>
            <a:r>
              <a:rPr lang="en-US" sz="2000" dirty="0"/>
              <a:t>The moratorium applies only to tenants who present a signed form declaration, </a:t>
            </a:r>
            <a:endParaRPr sz="2000" dirty="0"/>
          </a:p>
          <a:p>
            <a:pPr marL="0" lvl="0" indent="457200" algn="l" rtl="0">
              <a:spcBef>
                <a:spcPts val="0"/>
              </a:spcBef>
              <a:spcAft>
                <a:spcPts val="0"/>
              </a:spcAft>
              <a:buSzPts val="2295"/>
              <a:buNone/>
            </a:pPr>
            <a:r>
              <a:rPr lang="en-US" sz="2000" dirty="0"/>
              <a:t>text of which appears in the order, to their landlords.  </a:t>
            </a:r>
            <a:endParaRPr sz="2000" dirty="0"/>
          </a:p>
          <a:p>
            <a:pPr marL="0" lvl="0" indent="0" algn="l" rtl="0">
              <a:spcBef>
                <a:spcPts val="0"/>
              </a:spcBef>
              <a:spcAft>
                <a:spcPts val="0"/>
              </a:spcAft>
              <a:buSzPts val="2295"/>
              <a:buNone/>
            </a:pPr>
            <a:endParaRPr sz="2000" dirty="0"/>
          </a:p>
          <a:p>
            <a:pPr marL="457200" lvl="0" indent="-355600" algn="l" rtl="0">
              <a:spcBef>
                <a:spcPts val="0"/>
              </a:spcBef>
              <a:spcAft>
                <a:spcPts val="0"/>
              </a:spcAft>
              <a:buSzPts val="2000"/>
              <a:buChar char="●"/>
            </a:pPr>
            <a:r>
              <a:rPr lang="en-US" sz="2000" dirty="0"/>
              <a:t>To sign the declaration, a tenant must: </a:t>
            </a:r>
            <a:endParaRPr sz="2000" dirty="0"/>
          </a:p>
          <a:p>
            <a:pPr marL="914400" lvl="1" indent="-355600" algn="l" rtl="0">
              <a:spcBef>
                <a:spcPts val="0"/>
              </a:spcBef>
              <a:spcAft>
                <a:spcPts val="0"/>
              </a:spcAft>
              <a:buSzPts val="2000"/>
              <a:buChar char="○"/>
            </a:pPr>
            <a:r>
              <a:rPr lang="en-US" sz="2000" dirty="0">
                <a:solidFill>
                  <a:srgbClr val="000000"/>
                </a:solidFill>
              </a:rPr>
              <a:t>be able to meet certain financial criteria,</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be unable to pay full rent due to</a:t>
            </a:r>
            <a:r>
              <a:rPr lang="en-US" sz="2000" dirty="0"/>
              <a:t> </a:t>
            </a:r>
            <a:endParaRPr sz="2000" dirty="0"/>
          </a:p>
          <a:p>
            <a:pPr marL="1371600" lvl="2" indent="-355600" algn="l" rtl="0">
              <a:spcBef>
                <a:spcPts val="0"/>
              </a:spcBef>
              <a:spcAft>
                <a:spcPts val="0"/>
              </a:spcAft>
              <a:buSzPts val="2000"/>
              <a:buChar char="■"/>
            </a:pPr>
            <a:r>
              <a:rPr lang="en-US" sz="2000" dirty="0"/>
              <a:t>an income loss or </a:t>
            </a:r>
            <a:endParaRPr sz="2000" dirty="0"/>
          </a:p>
          <a:p>
            <a:pPr marL="1371600" lvl="2" indent="-355600" algn="l" rtl="0">
              <a:spcBef>
                <a:spcPts val="0"/>
              </a:spcBef>
              <a:spcAft>
                <a:spcPts val="0"/>
              </a:spcAft>
              <a:buSzPts val="2000"/>
              <a:buChar char="■"/>
            </a:pPr>
            <a:r>
              <a:rPr lang="en-US" sz="2000" dirty="0"/>
              <a:t>"extraordinary" medical bills, </a:t>
            </a:r>
            <a:endParaRPr sz="2000" dirty="0"/>
          </a:p>
          <a:p>
            <a:pPr marL="914400" lvl="1" indent="-355600" algn="l" rtl="0">
              <a:spcBef>
                <a:spcPts val="0"/>
              </a:spcBef>
              <a:spcAft>
                <a:spcPts val="0"/>
              </a:spcAft>
              <a:buSzPts val="2000"/>
              <a:buChar char="○"/>
            </a:pPr>
            <a:r>
              <a:rPr lang="en-US" sz="2000" dirty="0">
                <a:solidFill>
                  <a:srgbClr val="000000"/>
                </a:solidFill>
              </a:rPr>
              <a:t>have used best efforts to obtain governmental rent assistance,</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likely become homeless or forced to "live in close quarters" in another residence if evicted, and</a:t>
            </a:r>
            <a:r>
              <a:rPr lang="en-US" sz="2000" dirty="0"/>
              <a:t> </a:t>
            </a:r>
            <a:endParaRPr sz="2000" dirty="0"/>
          </a:p>
          <a:p>
            <a:pPr marL="914400" lvl="1" indent="-355600" algn="l" rtl="0">
              <a:spcBef>
                <a:spcPts val="0"/>
              </a:spcBef>
              <a:spcAft>
                <a:spcPts val="0"/>
              </a:spcAft>
              <a:buSzPts val="2000"/>
              <a:buChar char="○"/>
            </a:pPr>
            <a:r>
              <a:rPr lang="en-US" sz="2000" dirty="0">
                <a:solidFill>
                  <a:srgbClr val="000000"/>
                </a:solidFill>
              </a:rPr>
              <a:t>promise to "make timely partial payments that are as close to the full payment as the individual's circumstances may permit</a:t>
            </a:r>
            <a:r>
              <a:rPr lang="en-US" sz="2000" dirty="0">
                <a:solidFill>
                  <a:schemeClr val="dk1"/>
                </a:solidFill>
              </a:rPr>
              <a:t>.</a:t>
            </a:r>
            <a:r>
              <a:rPr lang="en-US" sz="2000" dirty="0"/>
              <a:t>"</a:t>
            </a:r>
            <a:endParaRPr sz="2000" dirty="0"/>
          </a:p>
          <a:p>
            <a:pPr marL="0" lvl="0" indent="0" algn="l" rtl="0">
              <a:spcBef>
                <a:spcPts val="540"/>
              </a:spcBef>
              <a:spcAft>
                <a:spcPts val="0"/>
              </a:spcAft>
              <a:buSzPts val="2295"/>
              <a:buNone/>
            </a:pPr>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96"/>
        <p:cNvGrpSpPr/>
        <p:nvPr/>
      </p:nvGrpSpPr>
      <p:grpSpPr>
        <a:xfrm>
          <a:off x="0" y="0"/>
          <a:ext cx="0" cy="0"/>
          <a:chOff x="0" y="0"/>
          <a:chExt cx="0" cy="0"/>
        </a:xfrm>
      </p:grpSpPr>
      <p:sp>
        <p:nvSpPr>
          <p:cNvPr id="397" name="Google Shape;397;p3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3200" dirty="0"/>
              <a:t>CDC Eviction Suspension Order - Resources</a:t>
            </a:r>
            <a:endParaRPr sz="3200" dirty="0"/>
          </a:p>
        </p:txBody>
      </p:sp>
      <p:sp>
        <p:nvSpPr>
          <p:cNvPr id="398" name="Google Shape;398;p3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778"/>
              <a:buNone/>
            </a:pPr>
            <a:r>
              <a:rPr lang="en-US" sz="2092" dirty="0"/>
              <a:t>CDC Eviction Suspension Order</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3"/>
              </a:rPr>
              <a:t>https://www.cdc.gov/coronavirus/2019-ncov/covid-eviction-declaration.html</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4"/>
              </a:rPr>
              <a:t>https://www.cdc.gov/coronavirus/2019-ncov/downloads/eviction-moratoria-order-faqs.pdf</a:t>
            </a:r>
            <a:endParaRPr sz="2092"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National Housing Law Project </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5"/>
              </a:rPr>
              <a:t>https://www.nhlp.org/campaign/protecting-renter-and-homeowner-rights-during-our-national-health-crisis-2/</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6"/>
              </a:rPr>
              <a:t>https://www.nhlp.org/wp-content/uploads/CDC-FAQ-for-Renters.pdf</a:t>
            </a:r>
            <a:endParaRPr sz="2092" u="sng" dirty="0">
              <a:solidFill>
                <a:schemeClr val="hlink"/>
              </a:solidFill>
              <a:hlinkClick r:id="rId6"/>
            </a:endParaRPr>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National Low Income Housing Coalition </a:t>
            </a:r>
            <a:endParaRPr dirty="0"/>
          </a:p>
          <a:p>
            <a:pPr marL="0" lvl="0" indent="0" algn="l" rtl="0">
              <a:lnSpc>
                <a:spcPct val="80000"/>
              </a:lnSpc>
              <a:spcBef>
                <a:spcPts val="418"/>
              </a:spcBef>
              <a:spcAft>
                <a:spcPts val="0"/>
              </a:spcAft>
              <a:buSzPts val="1778"/>
              <a:buNone/>
            </a:pPr>
            <a:r>
              <a:rPr lang="en-US" sz="2092" u="sng" dirty="0">
                <a:solidFill>
                  <a:schemeClr val="hlink"/>
                </a:solidFill>
                <a:hlinkClick r:id="rId7"/>
              </a:rPr>
              <a:t>https://nlihc.org/coronavirus-and-housing-homelessness/national-eviction-moratorium</a:t>
            </a:r>
            <a:endParaRPr sz="2092" dirty="0"/>
          </a:p>
          <a:p>
            <a:pPr marL="0" lvl="0" indent="0" algn="l" rtl="0">
              <a:lnSpc>
                <a:spcPct val="80000"/>
              </a:lnSpc>
              <a:spcBef>
                <a:spcPts val="418"/>
              </a:spcBef>
              <a:spcAft>
                <a:spcPts val="0"/>
              </a:spcAft>
              <a:buSzPts val="1778"/>
              <a:buNone/>
            </a:pPr>
            <a:r>
              <a:rPr lang="en-US" sz="2092" u="sng" dirty="0">
                <a:solidFill>
                  <a:schemeClr val="hlink"/>
                </a:solidFill>
                <a:hlinkClick r:id="rId8"/>
              </a:rPr>
              <a:t>https://nlihc.org/sites/default/files/Overview-of-National-Eviction-Moratorium.pdf</a:t>
            </a:r>
            <a:endParaRPr sz="2092"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3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sz="3000" dirty="0"/>
              <a:t>CDC Eviction Suspension Order - Considerations</a:t>
            </a:r>
            <a:endParaRPr sz="2100" dirty="0"/>
          </a:p>
        </p:txBody>
      </p:sp>
      <p:sp>
        <p:nvSpPr>
          <p:cNvPr id="404" name="Google Shape;404;p3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418"/>
              </a:spcBef>
              <a:spcAft>
                <a:spcPts val="0"/>
              </a:spcAft>
              <a:buSzPts val="1778"/>
              <a:buNone/>
            </a:pPr>
            <a:endParaRPr lang="en-US" sz="2092" dirty="0"/>
          </a:p>
          <a:p>
            <a:pPr marL="0" lvl="0" indent="0" algn="l" rtl="0">
              <a:lnSpc>
                <a:spcPct val="80000"/>
              </a:lnSpc>
              <a:spcBef>
                <a:spcPts val="418"/>
              </a:spcBef>
              <a:spcAft>
                <a:spcPts val="0"/>
              </a:spcAft>
              <a:buSzPts val="1778"/>
              <a:buNone/>
            </a:pPr>
            <a:r>
              <a:rPr lang="en-US" sz="2092" dirty="0"/>
              <a:t>It might not apply while Executive Order 20-79 is in effect, since Executive Order 20-79 generally provides greater level of public health protection (i.e. more than just nonpayment of rent cases).</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However, one of the Executive Order 20-79 exceptions provides less protection by allowing the property owner to evict tenants to allow property owner or owner’s family member(s) to move into the property.</a:t>
            </a:r>
            <a:endParaRPr dirty="0"/>
          </a:p>
          <a:p>
            <a:pPr marL="0" lvl="0" indent="0" algn="l" rtl="0">
              <a:lnSpc>
                <a:spcPct val="80000"/>
              </a:lnSpc>
              <a:spcBef>
                <a:spcPts val="418"/>
              </a:spcBef>
              <a:spcAft>
                <a:spcPts val="0"/>
              </a:spcAft>
              <a:buSzPts val="1778"/>
              <a:buNone/>
            </a:pPr>
            <a:endParaRPr sz="2092" dirty="0"/>
          </a:p>
          <a:p>
            <a:pPr marL="0" lvl="0" indent="0" algn="l" rtl="0">
              <a:lnSpc>
                <a:spcPct val="80000"/>
              </a:lnSpc>
              <a:spcBef>
                <a:spcPts val="418"/>
              </a:spcBef>
              <a:spcAft>
                <a:spcPts val="0"/>
              </a:spcAft>
              <a:buSzPts val="1778"/>
              <a:buNone/>
            </a:pPr>
            <a:r>
              <a:rPr lang="en-US" sz="2092" dirty="0"/>
              <a:t>If the courts interpret the CDC order as providing a "floor" of eviction protection, local moratorium provisions could be considered on a case-by-case basis and applied in addition to the CDC order where the local provision is more favorable to tenants.</a:t>
            </a:r>
            <a:endParaRPr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Google Shape;409;p40"/>
          <p:cNvSpPr txBox="1">
            <a:spLocks noGrp="1"/>
          </p:cNvSpPr>
          <p:nvPr>
            <p:ph type="title"/>
          </p:nvPr>
        </p:nvSpPr>
        <p:spPr>
          <a:xfrm>
            <a:off x="301752" y="209746"/>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4"/>
                  </a:ext>
                </a:extLst>
              </a:rPr>
              <a:t>Mortgage Foreclosures</a:t>
            </a:r>
            <a:endParaRPr dirty="0"/>
          </a:p>
        </p:txBody>
      </p:sp>
      <p:sp>
        <p:nvSpPr>
          <p:cNvPr id="410" name="Google Shape;410;p4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063"/>
              <a:buNone/>
            </a:pPr>
            <a:r>
              <a:rPr lang="en-US" sz="1250" dirty="0"/>
              <a:t>Under the CARES Act § 4022, a servicer of federally backed mortgage loan for 1-4 family properties may not initiate any judicial or nonjudicial foreclosure process, move for a foreclosure judgment, order a sale, or execute a foreclosure-related eviction or foreclosure sale. This provision is not limited to borrowers with a COVID-19 related hardship. </a:t>
            </a:r>
            <a:r>
              <a:rPr lang="en-US" sz="1250" u="sng" dirty="0">
                <a:solidFill>
                  <a:schemeClr val="hlink"/>
                </a:solidFill>
                <a:hlinkClick r:id="rId3"/>
              </a:rPr>
              <a:t>https://library.nclc.org/sec-4022-foreclosure-moratorium-and-consumer-right-request-forbearance</a:t>
            </a:r>
            <a:endParaRPr sz="1250" dirty="0"/>
          </a:p>
          <a:p>
            <a:pPr marL="0" lvl="0" indent="0" algn="l" rtl="0">
              <a:spcBef>
                <a:spcPts val="250"/>
              </a:spcBef>
              <a:spcAft>
                <a:spcPts val="0"/>
              </a:spcAft>
              <a:buSzPts val="1063"/>
              <a:buNone/>
            </a:pPr>
            <a:r>
              <a:rPr lang="en-US" sz="1250" dirty="0"/>
              <a:t> </a:t>
            </a:r>
            <a:endParaRPr dirty="0"/>
          </a:p>
          <a:p>
            <a:pPr marL="0" lvl="0" indent="0" algn="l" rtl="0">
              <a:spcBef>
                <a:spcPts val="250"/>
              </a:spcBef>
              <a:spcAft>
                <a:spcPts val="0"/>
              </a:spcAft>
              <a:buSzPts val="1063"/>
              <a:buNone/>
            </a:pPr>
            <a:r>
              <a:rPr lang="en-US" sz="1250" dirty="0"/>
              <a:t>The provision lasted until May 17, 2020, but the moratorium was extended to June 30, 2020 by guidelines issues by Fannie Mae, Freddie Mac, Federal Housing Administration (FHA), Veterans Administration (VA), and United States Department of Agriculture (USDA). </a:t>
            </a:r>
            <a:r>
              <a:rPr lang="en-US" sz="1250" u="sng" dirty="0">
                <a:solidFill>
                  <a:schemeClr val="hlink"/>
                </a:solidFill>
                <a:hlinkClick r:id="rId4"/>
              </a:rPr>
              <a:t>https://library.nclc.org/major-consumer-protections-announced-response-covid-19#content-1</a:t>
            </a:r>
            <a:endParaRPr sz="1250" dirty="0"/>
          </a:p>
          <a:p>
            <a:pPr marL="0" lvl="0" indent="0" algn="l" rtl="0">
              <a:spcBef>
                <a:spcPts val="250"/>
              </a:spcBef>
              <a:spcAft>
                <a:spcPts val="0"/>
              </a:spcAft>
              <a:buSzPts val="1063"/>
              <a:buNone/>
            </a:pPr>
            <a:endParaRPr sz="1250" dirty="0"/>
          </a:p>
          <a:p>
            <a:pPr marL="0" lvl="0" indent="0" algn="l" rtl="0">
              <a:spcBef>
                <a:spcPts val="250"/>
              </a:spcBef>
              <a:spcAft>
                <a:spcPts val="0"/>
              </a:spcAft>
              <a:buSzPts val="1063"/>
              <a:buNone/>
            </a:pPr>
            <a:r>
              <a:rPr lang="en-US" sz="1250" dirty="0"/>
              <a:t>The FHA extended the moratorium for FHA Title II single family forward mortgage and Home Equity Conversion Mortgage (HECM) reverse mortgage programs, except for those secured by vacant and/or abandoned properties, until August 31, and again until December 31, 2020. </a:t>
            </a:r>
            <a:r>
              <a:rPr lang="en-US" sz="1250" u="sng" dirty="0">
                <a:solidFill>
                  <a:schemeClr val="hlink"/>
                </a:solidFill>
                <a:hlinkClick r:id="rId5"/>
              </a:rPr>
              <a:t>https://www.hudexchange.info/news/fha-suspends-foreclosures-and-evictions-amid-the-covid-19-national-emergency/</a:t>
            </a:r>
            <a:endParaRPr sz="1250" dirty="0"/>
          </a:p>
          <a:p>
            <a:pPr marL="0" lvl="0" indent="0" algn="l" rtl="0">
              <a:spcBef>
                <a:spcPts val="250"/>
              </a:spcBef>
              <a:spcAft>
                <a:spcPts val="0"/>
              </a:spcAft>
              <a:buSzPts val="1063"/>
              <a:buNone/>
            </a:pPr>
            <a:endParaRPr sz="1250" dirty="0"/>
          </a:p>
          <a:p>
            <a:pPr marL="0" lvl="0" indent="0" algn="l" rtl="0">
              <a:spcBef>
                <a:spcPts val="250"/>
              </a:spcBef>
              <a:spcAft>
                <a:spcPts val="0"/>
              </a:spcAft>
              <a:buSzPts val="1063"/>
              <a:buNone/>
            </a:pPr>
            <a:r>
              <a:rPr lang="en-US" sz="1250" dirty="0"/>
              <a:t>On December 2, 2020, the FHA announced that Fannie Mae and Freddie Mac will extend the moratoriums on single-family foreclosures and real estate owned (REO) evictions until at least January 31, 2021. The foreclosure moratorium applies to Enterprise-backed, single-family mortgages only. The REO eviction moratorium applies to properties that have been acquired by an Enterprise through foreclosure or deed-in-lieu of foreclosure transactions. </a:t>
            </a:r>
            <a:r>
              <a:rPr lang="en-US" sz="1250" u="sng" dirty="0">
                <a:solidFill>
                  <a:schemeClr val="hlink"/>
                </a:solidFill>
                <a:hlinkClick r:id="rId6"/>
              </a:rPr>
              <a:t>https://www.fhfa.gov/Media/PublicAffairs/Pages/FHFA-Extends-Foreclosure-and-REO-Eviction-Moratoriums-12022020.aspx</a:t>
            </a:r>
            <a:endParaRPr sz="1250" dirty="0"/>
          </a:p>
          <a:p>
            <a:pPr marL="0" lvl="0" indent="0" algn="l" rtl="0">
              <a:spcBef>
                <a:spcPts val="250"/>
              </a:spcBef>
              <a:spcAft>
                <a:spcPts val="0"/>
              </a:spcAft>
              <a:buSzPts val="1063"/>
              <a:buNone/>
            </a:pPr>
            <a:endParaRPr sz="1250" dirty="0"/>
          </a:p>
          <a:p>
            <a:pPr marL="0" lvl="0" indent="0" algn="l" rtl="0">
              <a:spcBef>
                <a:spcPts val="250"/>
              </a:spcBef>
              <a:spcAft>
                <a:spcPts val="0"/>
              </a:spcAft>
              <a:buSzPts val="1063"/>
              <a:buNone/>
            </a:pPr>
            <a:r>
              <a:rPr lang="en-US" sz="1250" b="1" i="1" u="sng" dirty="0"/>
              <a:t>State executive orders did not suspend mortgage foreclosures or contract for deed cancellations, but they suspended eviction court actions based on foreclosures and cancellations.</a:t>
            </a:r>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Google Shape;415;p41"/>
          <p:cNvSpPr txBox="1">
            <a:spLocks noGrp="1"/>
          </p:cNvSpPr>
          <p:nvPr>
            <p:ph type="title"/>
          </p:nvPr>
        </p:nvSpPr>
        <p:spPr>
          <a:xfrm>
            <a:off x="301752" y="228600"/>
            <a:ext cx="85344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3300"/>
              <a:buFont typeface="Arial"/>
              <a:buNone/>
            </a:pPr>
            <a:r>
              <a:rPr lang="en-US" dirty="0"/>
              <a:t>Court Orders on Operations of the Minnesota Judicial Branch</a:t>
            </a:r>
            <a:endParaRPr dirty="0"/>
          </a:p>
        </p:txBody>
      </p:sp>
      <p:sp>
        <p:nvSpPr>
          <p:cNvPr id="416" name="Google Shape;416;p41"/>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42900" algn="l" rtl="0">
              <a:lnSpc>
                <a:spcPct val="80000"/>
              </a:lnSpc>
              <a:spcBef>
                <a:spcPts val="0"/>
              </a:spcBef>
              <a:spcAft>
                <a:spcPts val="0"/>
              </a:spcAft>
              <a:buSzPts val="1800"/>
              <a:buChar char="●"/>
            </a:pPr>
            <a:r>
              <a:rPr lang="en-US" sz="1800" dirty="0"/>
              <a:t>The Minnesota Judicial Branch continues to be in a transitional phase </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Hearings across all case types will be conducted remotely until February 1, 2021 </a:t>
            </a:r>
            <a:endParaRPr sz="1800" dirty="0"/>
          </a:p>
          <a:p>
            <a:pPr marL="914400" lvl="1" indent="-342900" algn="l" rtl="0">
              <a:lnSpc>
                <a:spcPct val="80000"/>
              </a:lnSpc>
              <a:spcBef>
                <a:spcPts val="0"/>
              </a:spcBef>
              <a:spcAft>
                <a:spcPts val="0"/>
              </a:spcAft>
              <a:buSzPts val="1800"/>
              <a:buChar char="○"/>
            </a:pPr>
            <a:r>
              <a:rPr lang="en-US" sz="1800" dirty="0">
                <a:solidFill>
                  <a:srgbClr val="000000"/>
                </a:solidFill>
              </a:rPr>
              <a:t>Exceptions may be granted for in-person proceedings under limited circumstances</a:t>
            </a:r>
            <a:r>
              <a:rPr lang="en-US" sz="1800" dirty="0"/>
              <a:t> </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At least one counter service window must be open in each county and for the appellate courts during normal business hours </a:t>
            </a:r>
            <a:endParaRPr sz="1800" dirty="0"/>
          </a:p>
          <a:p>
            <a:pPr marL="914400" lvl="1" indent="-342900" algn="l" rtl="0">
              <a:lnSpc>
                <a:spcPct val="80000"/>
              </a:lnSpc>
              <a:spcBef>
                <a:spcPts val="0"/>
              </a:spcBef>
              <a:spcAft>
                <a:spcPts val="0"/>
              </a:spcAft>
              <a:buSzPts val="1800"/>
              <a:buChar char="○"/>
            </a:pPr>
            <a:r>
              <a:rPr lang="en-US" sz="1800" dirty="0">
                <a:solidFill>
                  <a:srgbClr val="000000"/>
                </a:solidFill>
              </a:rPr>
              <a:t>Some services may be provided remotely or by appointment only</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Face coverings are required in all court facilities </a:t>
            </a:r>
            <a:endParaRPr sz="1800" dirty="0"/>
          </a:p>
          <a:p>
            <a:pPr marL="914400" lvl="1" indent="-342900" algn="l" rtl="0">
              <a:lnSpc>
                <a:spcPct val="80000"/>
              </a:lnSpc>
              <a:spcBef>
                <a:spcPts val="0"/>
              </a:spcBef>
              <a:spcAft>
                <a:spcPts val="0"/>
              </a:spcAft>
              <a:buSzPts val="1800"/>
              <a:buChar char="○"/>
            </a:pPr>
            <a:r>
              <a:rPr lang="en-US" sz="1800" dirty="0">
                <a:solidFill>
                  <a:schemeClr val="dk1"/>
                </a:solidFill>
              </a:rPr>
              <a:t>Visitors who do not have access to a face covering will be provided one</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Everyone in a court facility is required to maintain 6 feet social distancing</a:t>
            </a:r>
            <a:endParaRPr sz="1800" dirty="0"/>
          </a:p>
          <a:p>
            <a:pPr marL="457200" lvl="0" indent="0" algn="l" rtl="0">
              <a:lnSpc>
                <a:spcPct val="80000"/>
              </a:lnSpc>
              <a:spcBef>
                <a:spcPts val="337"/>
              </a:spcBef>
              <a:spcAft>
                <a:spcPts val="0"/>
              </a:spcAft>
              <a:buNone/>
            </a:pPr>
            <a:endParaRPr sz="1800" dirty="0"/>
          </a:p>
          <a:p>
            <a:pPr marL="457200" lvl="0" indent="-342900" algn="l" rtl="0">
              <a:lnSpc>
                <a:spcPct val="80000"/>
              </a:lnSpc>
              <a:spcBef>
                <a:spcPts val="337"/>
              </a:spcBef>
              <a:spcAft>
                <a:spcPts val="0"/>
              </a:spcAft>
              <a:buSzPts val="1800"/>
              <a:buChar char="●"/>
            </a:pPr>
            <a:r>
              <a:rPr lang="en-US" sz="1800" dirty="0"/>
              <a:t>All Minnesota Supreme Court and District Court pandemic orders are posted here:</a:t>
            </a:r>
            <a:endParaRPr sz="1800" u="sng" dirty="0">
              <a:solidFill>
                <a:schemeClr val="hlink"/>
              </a:solidFill>
              <a:hlinkClick r:id="rId3"/>
            </a:endParaRPr>
          </a:p>
          <a:p>
            <a:pPr marL="457200" lvl="0" indent="0" algn="l" rtl="0">
              <a:lnSpc>
                <a:spcPct val="80000"/>
              </a:lnSpc>
              <a:spcBef>
                <a:spcPts val="337"/>
              </a:spcBef>
              <a:spcAft>
                <a:spcPts val="0"/>
              </a:spcAft>
              <a:buNone/>
            </a:pPr>
            <a:r>
              <a:rPr lang="en-US" sz="1800" u="sng" dirty="0">
                <a:solidFill>
                  <a:schemeClr val="hlink"/>
                </a:solidFill>
                <a:hlinkClick r:id="rId3"/>
              </a:rPr>
              <a:t>http://www.mncourts.gov/Emergency.aspx</a:t>
            </a:r>
            <a:endParaRPr sz="1800"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42"/>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House File No. 4556, Art. 1, §16</a:t>
            </a:r>
            <a:endParaRPr dirty="0"/>
          </a:p>
        </p:txBody>
      </p:sp>
      <p:sp>
        <p:nvSpPr>
          <p:cNvPr id="422" name="Google Shape;422;p4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80000"/>
              </a:lnSpc>
              <a:spcBef>
                <a:spcPts val="0"/>
              </a:spcBef>
              <a:spcAft>
                <a:spcPts val="0"/>
              </a:spcAft>
              <a:buSzPts val="1778"/>
              <a:buNone/>
            </a:pPr>
            <a:r>
              <a:rPr lang="en-US" sz="2092" dirty="0"/>
              <a:t>The new law suspends statutory deadlines for district and appellate court proceedings until 60 days after the peacetime emergency ends. </a:t>
            </a:r>
            <a:endParaRPr sz="2092" dirty="0"/>
          </a:p>
          <a:p>
            <a:pPr marL="0" lvl="0" indent="0" algn="l" rtl="0">
              <a:lnSpc>
                <a:spcPct val="80000"/>
              </a:lnSpc>
              <a:spcBef>
                <a:spcPts val="0"/>
              </a:spcBef>
              <a:spcAft>
                <a:spcPts val="0"/>
              </a:spcAft>
              <a:buSzPts val="1778"/>
              <a:buNone/>
            </a:pPr>
            <a:endParaRPr sz="2092" dirty="0"/>
          </a:p>
          <a:p>
            <a:pPr marL="0" lvl="0" indent="0" algn="l" rtl="0">
              <a:lnSpc>
                <a:spcPct val="80000"/>
              </a:lnSpc>
              <a:spcBef>
                <a:spcPts val="0"/>
              </a:spcBef>
              <a:spcAft>
                <a:spcPts val="0"/>
              </a:spcAft>
              <a:buSzPts val="1778"/>
              <a:buNone/>
            </a:pPr>
            <a:r>
              <a:rPr lang="en-US" sz="2092" dirty="0"/>
              <a:t>It also provides that courts may continue to hold hearings, require appearances, or issue orders if "circumstances relevant to public safety, personal safety, or other emergency matters require action in a specific case." </a:t>
            </a:r>
            <a:endParaRPr sz="2092" dirty="0"/>
          </a:p>
          <a:p>
            <a:pPr marL="0" lvl="0" indent="0" algn="l" rtl="0">
              <a:lnSpc>
                <a:spcPct val="80000"/>
              </a:lnSpc>
              <a:spcBef>
                <a:spcPts val="0"/>
              </a:spcBef>
              <a:spcAft>
                <a:spcPts val="0"/>
              </a:spcAft>
              <a:buSzPts val="1778"/>
              <a:buNone/>
            </a:pPr>
            <a:endParaRPr sz="2092" dirty="0"/>
          </a:p>
          <a:p>
            <a:pPr marL="0" lvl="0" indent="0" algn="l" rtl="0">
              <a:lnSpc>
                <a:spcPct val="80000"/>
              </a:lnSpc>
              <a:spcBef>
                <a:spcPts val="0"/>
              </a:spcBef>
              <a:spcAft>
                <a:spcPts val="0"/>
              </a:spcAft>
              <a:buSzPts val="1778"/>
              <a:buNone/>
            </a:pPr>
            <a:r>
              <a:rPr lang="en-US" sz="2092" dirty="0"/>
              <a:t>It expires 60 days after the end of the peacetime emergency declaration or February 15, 2021, whichever is earlier.</a:t>
            </a:r>
            <a:endParaRPr dirty="0"/>
          </a:p>
          <a:p>
            <a:pPr marL="457200" lvl="0" indent="0" algn="l" rtl="0">
              <a:lnSpc>
                <a:spcPct val="80000"/>
              </a:lnSpc>
              <a:spcBef>
                <a:spcPts val="418"/>
              </a:spcBef>
              <a:spcAft>
                <a:spcPts val="0"/>
              </a:spcAft>
              <a:buSzPts val="1778"/>
              <a:buNone/>
            </a:pPr>
            <a:r>
              <a:rPr lang="en-US" sz="1892" u="sng" dirty="0">
                <a:solidFill>
                  <a:schemeClr val="hlink"/>
                </a:solidFill>
                <a:hlinkClick r:id="rId3"/>
              </a:rPr>
              <a:t>https://www.revisor.mn.gov/laws/2020/0/Session+Law/Chapter/74/</a:t>
            </a:r>
            <a:endParaRPr sz="1892" dirty="0"/>
          </a:p>
          <a:p>
            <a:pPr marL="0" lvl="0" indent="0" algn="l" rtl="0">
              <a:lnSpc>
                <a:spcPct val="80000"/>
              </a:lnSpc>
              <a:spcBef>
                <a:spcPts val="418"/>
              </a:spcBef>
              <a:spcAft>
                <a:spcPts val="0"/>
              </a:spcAft>
              <a:buSzPts val="1778"/>
              <a:buNone/>
            </a:pPr>
            <a:r>
              <a:rPr lang="en-US" sz="2092" dirty="0"/>
              <a:t> </a:t>
            </a:r>
            <a:endParaRPr dirty="0"/>
          </a:p>
          <a:p>
            <a:pPr marL="0" lvl="0" indent="0" algn="l" rtl="0">
              <a:lnSpc>
                <a:spcPct val="80000"/>
              </a:lnSpc>
              <a:spcBef>
                <a:spcPts val="418"/>
              </a:spcBef>
              <a:spcAft>
                <a:spcPts val="0"/>
              </a:spcAft>
              <a:buSzPct val="150000"/>
            </a:pPr>
            <a:r>
              <a:rPr lang="en-US" sz="2092" dirty="0"/>
              <a:t>It is unclear how this will affect deadlines in Minn. Stat. Ch. 504B, </a:t>
            </a: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including: </a:t>
            </a:r>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504B.285, Subd. 5 (rent into court in combined breach and rent evictions),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504B.321 (eviction scheduling),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504B.341 (eviction continuance),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504B.325 (stay of eviction writ),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504B.371 (eviction appeal),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504B.372 (lockout motion by landlord and appeal),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504B.385 (rent escrow action), and </a:t>
            </a:r>
          </a:p>
          <a:p>
            <a:pPr marL="342900" lvl="0" indent="-342900">
              <a:lnSpc>
                <a:spcPct val="80000"/>
              </a:lnSpc>
              <a:spcBef>
                <a:spcPts val="418"/>
              </a:spcBef>
              <a:buSzPct val="150000"/>
              <a:buFont typeface="Times New Roman" panose="02020603050405020304" pitchFamily="18" charset="0"/>
              <a:buChar char="•"/>
            </a:pPr>
            <a:r>
              <a:rPr lang="en-US" sz="2092"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5"/>
                  </a:ext>
                </a:extLst>
              </a:rPr>
              <a:t>Minn. Stat. § 504B.401 (scheduling tenant remedies action).</a:t>
            </a:r>
            <a:endParaRPr dirty="0"/>
          </a:p>
          <a:p>
            <a:pPr marL="0" lvl="0" indent="0" algn="l" rtl="0">
              <a:lnSpc>
                <a:spcPct val="80000"/>
              </a:lnSpc>
              <a:spcBef>
                <a:spcPts val="418"/>
              </a:spcBef>
              <a:spcAft>
                <a:spcPts val="0"/>
              </a:spcAft>
              <a:buSzPts val="1778"/>
              <a:buNone/>
            </a:pPr>
            <a:endParaRPr sz="2092"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426"/>
        <p:cNvGrpSpPr/>
        <p:nvPr/>
      </p:nvGrpSpPr>
      <p:grpSpPr>
        <a:xfrm>
          <a:off x="0" y="0"/>
          <a:ext cx="0" cy="0"/>
          <a:chOff x="0" y="0"/>
          <a:chExt cx="0" cy="0"/>
        </a:xfrm>
      </p:grpSpPr>
      <p:sp>
        <p:nvSpPr>
          <p:cNvPr id="427" name="Google Shape;427;p43"/>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28" name="Google Shape;428;p4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r>
              <a:rPr lang="en-US" sz="1500" dirty="0"/>
              <a:t>Required Pre-filing Termination Notices</a:t>
            </a:r>
          </a:p>
          <a:p>
            <a:endParaRPr lang="en-US" sz="1500" dirty="0"/>
          </a:p>
          <a:p>
            <a:pPr marL="514350" indent="-285750">
              <a:buFont typeface="Arial" panose="020B0604020202020204" pitchFamily="34" charset="0"/>
              <a:buChar char="•"/>
            </a:pPr>
            <a:r>
              <a:rPr lang="en-US" sz="1500" dirty="0"/>
              <a:t>Landlord family residency: Emergency Executive Order 20-79 does not state the length of the notice. </a:t>
            </a:r>
          </a:p>
          <a:p>
            <a:pPr marL="971550" lvl="1" indent="-285750">
              <a:buFont typeface="Arial" panose="020B0604020202020204" pitchFamily="34" charset="0"/>
              <a:buChar char="•"/>
            </a:pPr>
            <a:r>
              <a:rPr lang="en-US" sz="1500" dirty="0"/>
              <a:t> In a month-to-month tenancy, the notice should be one month. </a:t>
            </a:r>
            <a:r>
              <a:rPr lang="de-DE" sz="1500" dirty="0"/>
              <a:t>Minn. Stat. § 504B.135; </a:t>
            </a:r>
            <a:r>
              <a:rPr lang="de-DE" sz="1500" i="1" dirty="0"/>
              <a:t>Oesterreicher v. Robertson, </a:t>
            </a:r>
            <a:r>
              <a:rPr lang="de-DE" sz="1500" dirty="0"/>
              <a:t>187 Minn. 497, 501, 245 N.W. 825, 825 (1932).</a:t>
            </a:r>
          </a:p>
          <a:p>
            <a:pPr marL="971550" lvl="1" indent="-285750">
              <a:buFont typeface="Arial" panose="020B0604020202020204" pitchFamily="34" charset="0"/>
              <a:buChar char="•"/>
            </a:pPr>
            <a:r>
              <a:rPr lang="en-US" sz="1500" dirty="0"/>
              <a:t>In leases with notice provisions, the notice should conform to expiration of the lease, since Emergency Executive Order 20-79 did not create “grounds for eviction or lease termination beyond what is provided for by Minnesota Statutes.”  </a:t>
            </a:r>
            <a:r>
              <a:rPr lang="en-US" sz="1500" dirty="0">
                <a:hlinkClick r:id="rId3"/>
              </a:rPr>
              <a:t>Emergency Executive Order 20-79, ¶ 12 at 3</a:t>
            </a:r>
            <a:r>
              <a:rPr lang="en-US" sz="1500" dirty="0"/>
              <a:t>; </a:t>
            </a:r>
            <a:r>
              <a:rPr lang="en-US" sz="1500" i="1" dirty="0"/>
              <a:t>see</a:t>
            </a:r>
            <a:r>
              <a:rPr lang="en-US" sz="1500" dirty="0"/>
              <a:t> </a:t>
            </a:r>
            <a:r>
              <a:rPr lang="en-US" sz="1500" dirty="0">
                <a:hlinkClick r:id="rId4"/>
              </a:rPr>
              <a:t>Letter from Evan Romanoff, Assistant Minnesota Attorney General to ____ at 2 (Nov. 18. 2020) (Appendix PED-22).</a:t>
            </a:r>
            <a:endParaRPr lang="en-US" sz="1500" dirty="0"/>
          </a:p>
          <a:p>
            <a:pPr marL="971550" lvl="1" indent="-285750">
              <a:buFont typeface="Arial" panose="020B0604020202020204" pitchFamily="34" charset="0"/>
              <a:buChar char="•"/>
            </a:pPr>
            <a:endParaRPr lang="en-US" sz="1500" dirty="0"/>
          </a:p>
          <a:p>
            <a:pPr marL="514350" indent="-285750">
              <a:buFont typeface="Arial" panose="020B0604020202020204" pitchFamily="34" charset="0"/>
              <a:buChar char="•"/>
            </a:pPr>
            <a:r>
              <a:rPr lang="en-US" sz="1500" dirty="0"/>
              <a:t>CARES Act Covered Properties: 30-day notice. </a:t>
            </a:r>
            <a:r>
              <a:rPr lang="en-US" sz="1500" i="1" dirty="0"/>
              <a:t>See</a:t>
            </a:r>
            <a:r>
              <a:rPr lang="en-US" sz="1500" dirty="0"/>
              <a:t> </a:t>
            </a:r>
            <a:r>
              <a:rPr lang="en-US" sz="1500" i="1" dirty="0">
                <a:hlinkClick r:id="rId5"/>
              </a:rPr>
              <a:t>Newcastle Lake LLC v. Carmichael, </a:t>
            </a:r>
            <a:r>
              <a:rPr lang="en-US" sz="1500" dirty="0">
                <a:hlinkClick r:id="rId5"/>
              </a:rPr>
              <a:t>No. 2020-005609-CC-20 (Fla. Cir. Ct. 11th Cir. Miami-Dade County Oct. 21, 2020) (Judge Murray) (Appendix PED-4): </a:t>
            </a:r>
            <a:r>
              <a:rPr lang="en-US" sz="1500" dirty="0"/>
              <a:t>eviction dismissed.</a:t>
            </a:r>
          </a:p>
          <a:p>
            <a:pPr marL="514350" indent="-285750">
              <a:buFont typeface="Arial" panose="020B0604020202020204" pitchFamily="34" charset="0"/>
              <a:buChar char="•"/>
            </a:pPr>
            <a:endParaRPr lang="en-US" sz="1500" dirty="0"/>
          </a:p>
          <a:p>
            <a:pPr marL="514350" indent="-285750">
              <a:buFont typeface="Arial" panose="020B0604020202020204" pitchFamily="34" charset="0"/>
              <a:buChar char="•"/>
            </a:pPr>
            <a:r>
              <a:rPr lang="en-US" sz="1500" dirty="0"/>
              <a:t>Manufactured home parks: various notice requirements. Minn. Stat. §§ 327C.09,327C.095, 327C.10</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7C515-D26D-418D-B011-A2D2C9923727}"/>
              </a:ext>
            </a:extLst>
          </p:cNvPr>
          <p:cNvSpPr>
            <a:spLocks noGrp="1"/>
          </p:cNvSpPr>
          <p:nvPr>
            <p:ph type="title"/>
          </p:nvPr>
        </p:nvSpPr>
        <p:spPr>
          <a:xfrm>
            <a:off x="301752" y="228599"/>
            <a:ext cx="8534400" cy="925497"/>
          </a:xfrm>
        </p:spPr>
        <p:txBody>
          <a:bodyPr>
            <a:normAutofit fontScale="90000"/>
          </a:bodyPr>
          <a:lstStyle/>
          <a:p>
            <a:r>
              <a:rPr lang="en-US" sz="3600" dirty="0"/>
              <a:t>Pandemic Eviction Action </a:t>
            </a:r>
            <a:br>
              <a:rPr lang="en-US" sz="3600" dirty="0"/>
            </a:br>
            <a:r>
              <a:rPr lang="en-US" sz="3600" dirty="0"/>
              <a:t>Causes of Action and Decisions</a:t>
            </a:r>
            <a:endParaRPr lang="en-US" dirty="0"/>
          </a:p>
        </p:txBody>
      </p:sp>
      <p:sp>
        <p:nvSpPr>
          <p:cNvPr id="3" name="Text Placeholder 2">
            <a:extLst>
              <a:ext uri="{FF2B5EF4-FFF2-40B4-BE49-F238E27FC236}">
                <a16:creationId xmlns:a16="http://schemas.microsoft.com/office/drawing/2014/main" id="{B646847E-E941-42F5-A3F2-C94874F67C18}"/>
              </a:ext>
            </a:extLst>
          </p:cNvPr>
          <p:cNvSpPr>
            <a:spLocks noGrp="1"/>
          </p:cNvSpPr>
          <p:nvPr>
            <p:ph type="body" idx="1"/>
          </p:nvPr>
        </p:nvSpPr>
        <p:spPr/>
        <p:txBody>
          <a:bodyPr>
            <a:normAutofit fontScale="62500" lnSpcReduction="20000"/>
          </a:bodyPr>
          <a:lstStyle/>
          <a:p>
            <a:pPr marL="0" lvl="0" indent="0">
              <a:spcBef>
                <a:spcPts val="270"/>
              </a:spcBef>
              <a:buSzPts val="1148"/>
            </a:pPr>
            <a:r>
              <a:rPr lang="en-US" sz="2800" dirty="0"/>
              <a:t>Notice of Intention to File Required for All Eviction Actions</a:t>
            </a:r>
            <a:endParaRPr lang="en-US" dirty="0"/>
          </a:p>
          <a:p>
            <a:pPr lvl="0" indent="-457200">
              <a:spcBef>
                <a:spcPts val="270"/>
              </a:spcBef>
              <a:buSzPts val="1148"/>
              <a:buFont typeface="Arial"/>
              <a:buChar char="•"/>
            </a:pPr>
            <a:r>
              <a:rPr lang="en-US" sz="2800" i="1" dirty="0">
                <a:hlinkClick r:id="rId2"/>
              </a:rPr>
              <a:t>Yimer v. _____, </a:t>
            </a:r>
            <a:r>
              <a:rPr lang="en-US" sz="2800" dirty="0">
                <a:hlinkClick r:id="rId2"/>
              </a:rPr>
              <a:t>No. 27-CV-HC-20-1408 (Minn. Dist. Ct. 4th Dist. Sep. 10, 2020) (Referee Sedillos) (Appendix PED-1): </a:t>
            </a:r>
            <a:r>
              <a:rPr lang="en-US" sz="2800" dirty="0"/>
              <a:t>dismissed and expunged the action.</a:t>
            </a:r>
            <a:endParaRPr lang="en-US" dirty="0"/>
          </a:p>
          <a:p>
            <a:pPr lvl="0" indent="-457200">
              <a:spcBef>
                <a:spcPts val="270"/>
              </a:spcBef>
              <a:buSzPts val="1148"/>
              <a:buFont typeface="Arial"/>
              <a:buChar char="•"/>
            </a:pPr>
            <a:r>
              <a:rPr lang="en-US" sz="2800" i="1" dirty="0">
                <a:hlinkClick r:id="rId3"/>
              </a:rPr>
              <a:t>Henry v. _____, </a:t>
            </a:r>
            <a:r>
              <a:rPr lang="en-US" sz="2800" dirty="0">
                <a:hlinkClick r:id="rId3"/>
              </a:rPr>
              <a:t>No. 33-CV-20-180 (Minn. Dist. Ct. 10th Dist. Oct. 30, 2020) (Judge Hiljus) (Appendix PED-2): </a:t>
            </a:r>
            <a:r>
              <a:rPr lang="en-US" sz="2800" dirty="0"/>
              <a:t>the court dismissed the first eviction action filed by the landlords for failure to provide the tenants a written notice of intent to file an eviction action. </a:t>
            </a:r>
            <a:r>
              <a:rPr lang="en-US" sz="2800" i="1" dirty="0"/>
              <a:t>Id.</a:t>
            </a:r>
            <a:r>
              <a:rPr lang="en-US" sz="2800" dirty="0"/>
              <a:t> at 1-2. The landlord failed in the second eviction action for significant property damage. </a:t>
            </a:r>
            <a:r>
              <a:rPr lang="en-US" sz="2800" i="1" dirty="0"/>
              <a:t>Id.</a:t>
            </a:r>
            <a:r>
              <a:rPr lang="en-US" sz="2800" dirty="0"/>
              <a:t> at 6.</a:t>
            </a:r>
            <a:endParaRPr lang="en-US" dirty="0"/>
          </a:p>
          <a:p>
            <a:pPr lvl="0" indent="-457200">
              <a:spcBef>
                <a:spcPts val="270"/>
              </a:spcBef>
              <a:buSzPts val="1148"/>
              <a:buFont typeface="Arial"/>
              <a:buChar char="•"/>
            </a:pPr>
            <a:r>
              <a:rPr lang="en-US" sz="2800" i="1" dirty="0">
                <a:hlinkClick r:id="rId4"/>
              </a:rPr>
              <a:t>Dunnigan v. _____, </a:t>
            </a:r>
            <a:r>
              <a:rPr lang="en-US" sz="2800" dirty="0">
                <a:hlinkClick r:id="rId4"/>
              </a:rPr>
              <a:t>No. 19WS-CV-20-864 (Minn. Dist. Ct. 1st Dist. Dec. 4, 2020) (Judge Perzel) (Appendix PED-5a): </a:t>
            </a:r>
            <a:r>
              <a:rPr lang="en-US" sz="2800" dirty="0"/>
              <a:t>the landlord filed a prior residential eviction action but had not provided the tenant the seven-day notice before filing that eviction action, as required by Executive Order 20-79. The court dismissed the action. </a:t>
            </a:r>
            <a:r>
              <a:rPr lang="en-US" sz="2800" i="1" dirty="0"/>
              <a:t>Id.</a:t>
            </a:r>
            <a:r>
              <a:rPr lang="en-US" sz="2800" dirty="0"/>
              <a:t> at 4. The landlord succeeded in the second eviction action for significant property damage. </a:t>
            </a:r>
            <a:r>
              <a:rPr lang="en-US" sz="2800" i="1" dirty="0"/>
              <a:t>Id.</a:t>
            </a:r>
            <a:r>
              <a:rPr lang="en-US" sz="2800" dirty="0"/>
              <a:t> at 10.</a:t>
            </a:r>
            <a:endParaRPr lang="en-US" dirty="0"/>
          </a:p>
          <a:p>
            <a:pPr lvl="0" indent="-457200">
              <a:spcBef>
                <a:spcPts val="270"/>
              </a:spcBef>
              <a:buSzPts val="1148"/>
              <a:buFont typeface="Arial"/>
              <a:buChar char="•"/>
            </a:pPr>
            <a:r>
              <a:rPr lang="en-US" sz="2800" i="1" dirty="0">
                <a:hlinkClick r:id="rId5"/>
              </a:rPr>
              <a:t>Kluge v. _____, </a:t>
            </a:r>
            <a:r>
              <a:rPr lang="en-US" sz="2800" dirty="0">
                <a:hlinkClick r:id="rId5"/>
              </a:rPr>
              <a:t>No. 31-CV-20-2602 (Minn. Dist. Ct. 9th Dist. Nov. 19, 2020) (Judge McBroom) (Appendix PED-15): </a:t>
            </a:r>
            <a:r>
              <a:rPr lang="en-US" sz="2800" dirty="0"/>
              <a:t>dismissed the eviction action without prejudice and ordered entry of judgment for the tenant.</a:t>
            </a:r>
            <a:endParaRPr lang="en-US" dirty="0"/>
          </a:p>
          <a:p>
            <a:endParaRPr lang="en-US" dirty="0"/>
          </a:p>
        </p:txBody>
      </p:sp>
    </p:spTree>
    <p:extLst>
      <p:ext uri="{BB962C8B-B14F-4D97-AF65-F5344CB8AC3E}">
        <p14:creationId xmlns:p14="http://schemas.microsoft.com/office/powerpoint/2010/main" val="2915900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sp>
        <p:nvSpPr>
          <p:cNvPr id="433" name="Google Shape;433;p44"/>
          <p:cNvSpPr txBox="1">
            <a:spLocks noGrp="1"/>
          </p:cNvSpPr>
          <p:nvPr>
            <p:ph type="title"/>
          </p:nvPr>
        </p:nvSpPr>
        <p:spPr>
          <a:xfrm>
            <a:off x="301752" y="228600"/>
            <a:ext cx="8534400" cy="8382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34" name="Google Shape;434;p44"/>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607"/>
              <a:buNone/>
            </a:pPr>
            <a:r>
              <a:rPr lang="en-US" sz="1890" dirty="0"/>
              <a:t>Minn. Stat. § 504B.171 Claims</a:t>
            </a:r>
            <a:endParaRPr dirty="0"/>
          </a:p>
          <a:p>
            <a:pPr marL="457200" lvl="0" indent="-457200" algn="l" rtl="0">
              <a:lnSpc>
                <a:spcPct val="80000"/>
              </a:lnSpc>
              <a:spcBef>
                <a:spcPts val="378"/>
              </a:spcBef>
              <a:spcAft>
                <a:spcPts val="0"/>
              </a:spcAft>
              <a:buSzPts val="1607"/>
              <a:buFont typeface="Arial"/>
              <a:buChar char="•"/>
            </a:pPr>
            <a:r>
              <a:rPr lang="en-US" sz="1890" i="1" dirty="0">
                <a:hlinkClick r:id="rId3"/>
              </a:rPr>
              <a:t>BBS LLC v. _____, </a:t>
            </a:r>
            <a:r>
              <a:rPr lang="en-US" sz="1890" dirty="0">
                <a:hlinkClick r:id="rId3"/>
              </a:rPr>
              <a:t>No. 27-CV-HC-20-1412 (Minn. Dist. Ct. 4th Dist. Dec. 2, 2020) (Referee Sedillos) (Appendix PED-6): </a:t>
            </a:r>
            <a:r>
              <a:rPr lang="en-US" sz="1890" dirty="0"/>
              <a:t>handyman testified smell of marijuana from apartment, tenants denied use and testified smell from other apartment, court dismissed the eviction action with prejudice, and ordered entry of judgment and expungement.</a:t>
            </a:r>
            <a:endParaRPr dirty="0"/>
          </a:p>
          <a:p>
            <a:pPr marL="457200" lvl="0" indent="-457200" algn="l" rtl="0">
              <a:lnSpc>
                <a:spcPct val="80000"/>
              </a:lnSpc>
              <a:spcBef>
                <a:spcPts val="378"/>
              </a:spcBef>
              <a:spcAft>
                <a:spcPts val="0"/>
              </a:spcAft>
              <a:buSzPts val="1607"/>
              <a:buFont typeface="Arial"/>
              <a:buChar char="•"/>
            </a:pPr>
            <a:r>
              <a:rPr lang="en-US" sz="1890" i="1" dirty="0">
                <a:hlinkClick r:id="rId4"/>
              </a:rPr>
              <a:t>Aysta Properties, Inc. v. ____, </a:t>
            </a:r>
            <a:r>
              <a:rPr lang="en-US" sz="1890" dirty="0">
                <a:hlinkClick r:id="rId4"/>
              </a:rPr>
              <a:t>No. 69VI-CV-20-419 (Minn. Dist. Ct. 6th Dist. Nov. 13, 2020) (Judge Friday) (Appendix PED-8): </a:t>
            </a:r>
            <a:r>
              <a:rPr lang="en-US" sz="1890" dirty="0"/>
              <a:t>another tenant testified she overheard talk of drugs and there was a significant amount of people going in and out of the apartment, test showed methamphetamine residue in the apartment but no baseline test showing no presence of methamphetamine before occupancy, court dismissed the eviction action with prejudice and reserved the issue of expungement for determination upon further motion, evidence and argument.</a:t>
            </a:r>
            <a:endParaRPr dirty="0"/>
          </a:p>
          <a:p>
            <a:pPr marL="457200" lvl="0" indent="-457200" algn="l" rtl="0">
              <a:lnSpc>
                <a:spcPct val="80000"/>
              </a:lnSpc>
              <a:spcBef>
                <a:spcPts val="378"/>
              </a:spcBef>
              <a:spcAft>
                <a:spcPts val="0"/>
              </a:spcAft>
              <a:buSzPts val="1607"/>
              <a:buFont typeface="Arial"/>
              <a:buChar char="•"/>
            </a:pPr>
            <a:r>
              <a:rPr lang="en-US" sz="1890" i="1" dirty="0">
                <a:hlinkClick r:id="rId5"/>
              </a:rPr>
              <a:t>Sela Group, LLC v. _____, </a:t>
            </a:r>
            <a:r>
              <a:rPr lang="en-US" sz="1890" dirty="0">
                <a:hlinkClick r:id="rId5"/>
              </a:rPr>
              <a:t>No. 27-CV-HC-20-1360 (Minn. Dist. Ct. 4th Dist. July 14, 2020) (Referee Sedillos) (Appendix PED-10): </a:t>
            </a:r>
            <a:r>
              <a:rPr lang="en-US" sz="1890" dirty="0"/>
              <a:t>the tenant’s adult homeless son was not a tenant, the son stole her gun and allegedly committed a crime, and she did not have control of him, court dismissed the eviction action with prejudice, and expunged it.</a:t>
            </a:r>
            <a:endParaRPr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45"/>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40" name="Google Shape;440;p4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2000" dirty="0"/>
              <a:t>Significant Property Damage Claims: Decisions Holding for the Landlord</a:t>
            </a:r>
            <a:endParaRPr sz="2000" dirty="0"/>
          </a:p>
          <a:p>
            <a:pPr marL="457200" lvl="0" indent="-457200" algn="l" rtl="0">
              <a:lnSpc>
                <a:spcPct val="80000"/>
              </a:lnSpc>
              <a:spcBef>
                <a:spcPts val="337"/>
              </a:spcBef>
              <a:spcAft>
                <a:spcPts val="0"/>
              </a:spcAft>
              <a:buSzPts val="1434"/>
              <a:buFont typeface="Arial"/>
              <a:buChar char="•"/>
            </a:pPr>
            <a:r>
              <a:rPr lang="en-US" sz="2000" i="1" dirty="0">
                <a:hlinkClick r:id="rId3"/>
              </a:rPr>
              <a:t>Dunnigan v. _____, </a:t>
            </a:r>
            <a:r>
              <a:rPr lang="en-US" sz="2000" dirty="0">
                <a:hlinkClick r:id="rId3"/>
              </a:rPr>
              <a:t>No. 19WS-CV-20-864 (Minn. Dist. Ct. 1st Dist. Sep. 22, 2020) (Judge Lutz) (Appendix PED-5): </a:t>
            </a:r>
            <a:r>
              <a:rPr lang="en-US" sz="2000" dirty="0"/>
              <a:t>the damage in total was significant and constituted a material violation of the lease, including a bent and broken double garage door following removal not authorized by the landlord, a broken glass panel in the bay window, a cracked lower-level bathroom vanity, removed, broken, and/or now non-existent cabinet drawer fronts in the kitchen, a dented back door, a removed gutter, a dented and gasket-damaged refrigerator, and a damaged basement light fixture, court ordered entry of judgment and issuance of a writ to the landlord. </a:t>
            </a:r>
            <a:endParaRPr sz="2000" dirty="0"/>
          </a:p>
          <a:p>
            <a:pPr marL="457200" lvl="0" indent="-457200" algn="l" rtl="0">
              <a:lnSpc>
                <a:spcPct val="80000"/>
              </a:lnSpc>
              <a:spcBef>
                <a:spcPts val="337"/>
              </a:spcBef>
              <a:spcAft>
                <a:spcPts val="0"/>
              </a:spcAft>
              <a:buSzPts val="1434"/>
              <a:buFont typeface="Arial"/>
              <a:buChar char="•"/>
            </a:pPr>
            <a:r>
              <a:rPr lang="en-US" sz="2000" i="1" dirty="0">
                <a:hlinkClick r:id="rId4"/>
              </a:rPr>
              <a:t>Munger Terrace, LLLP v. _____, </a:t>
            </a:r>
            <a:r>
              <a:rPr lang="en-US" sz="2000" dirty="0">
                <a:hlinkClick r:id="rId4"/>
              </a:rPr>
              <a:t>No. 69DU-CV-20-1348 (Minn. Dist. Ct. 6th Dist. Sep. 29, 2020) (Judge Neo) (Appendix PED-12): </a:t>
            </a:r>
            <a:r>
              <a:rPr lang="en-US" sz="2000" dirty="0"/>
              <a:t>damage from a break-in to the front and back doors, there is no evidence that the tenant ever contacted law enforcement, damage will exceed $2,000, and a history fights, screaming, slamming doors and noises at all hours, court entered judgment for the landlord, subject to a 7-day stay pursuant so the tenant could locate alternate arrangements for him and his pet.</a:t>
            </a:r>
            <a:endParaRPr sz="2000" dirty="0"/>
          </a:p>
          <a:p>
            <a:pPr marL="0" lvl="0" indent="0" algn="l" rtl="0">
              <a:lnSpc>
                <a:spcPct val="80000"/>
              </a:lnSpc>
              <a:spcBef>
                <a:spcPts val="337"/>
              </a:spcBef>
              <a:spcAft>
                <a:spcPts val="0"/>
              </a:spcAft>
              <a:buSzPts val="1434"/>
              <a:buNone/>
            </a:pPr>
            <a:endParaRPr sz="2000" dirty="0"/>
          </a:p>
          <a:p>
            <a:pPr marL="0" lvl="0" indent="0" algn="l" rtl="0">
              <a:lnSpc>
                <a:spcPct val="80000"/>
              </a:lnSpc>
              <a:spcBef>
                <a:spcPts val="337"/>
              </a:spcBef>
              <a:spcAft>
                <a:spcPts val="0"/>
              </a:spcAft>
              <a:buSzPts val="1434"/>
              <a:buNone/>
            </a:pPr>
            <a:endParaRP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Appearances</a:t>
            </a:r>
            <a:endParaRPr dirty="0"/>
          </a:p>
        </p:txBody>
      </p:sp>
      <p:sp>
        <p:nvSpPr>
          <p:cNvPr id="198" name="Google Shape;198;p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lvl="0" indent="-335756" algn="l" rtl="0">
              <a:lnSpc>
                <a:spcPct val="80000"/>
              </a:lnSpc>
              <a:spcBef>
                <a:spcPts val="337"/>
              </a:spcBef>
              <a:spcAft>
                <a:spcPts val="0"/>
              </a:spcAft>
              <a:buSzPts val="1688"/>
              <a:buChar char="●"/>
            </a:pPr>
            <a:r>
              <a:rPr lang="en-US" sz="1687" dirty="0"/>
              <a:t>Artificial entities like corporations and LLCs must be represented by counsel, except in housing courts in the 2</a:t>
            </a:r>
            <a:r>
              <a:rPr lang="en-US" sz="1687" baseline="30000" dirty="0"/>
              <a:t>nd</a:t>
            </a:r>
            <a:r>
              <a:rPr lang="en-US" sz="1687" dirty="0"/>
              <a:t> and 4</a:t>
            </a:r>
            <a:r>
              <a:rPr lang="en-US" sz="1687" baseline="30000" dirty="0"/>
              <a:t>th</a:t>
            </a:r>
            <a:r>
              <a:rPr lang="en-US" sz="1687" dirty="0"/>
              <a:t> district courts.</a:t>
            </a:r>
            <a:endParaRPr sz="1687" dirty="0"/>
          </a:p>
          <a:p>
            <a:pPr marL="914400" lvl="1" indent="-335756" algn="l" rtl="0">
              <a:lnSpc>
                <a:spcPct val="80000"/>
              </a:lnSpc>
              <a:spcBef>
                <a:spcPts val="0"/>
              </a:spcBef>
              <a:spcAft>
                <a:spcPts val="0"/>
              </a:spcAft>
              <a:buSzPts val="1688"/>
              <a:buChar char="○"/>
            </a:pPr>
            <a:r>
              <a:rPr lang="en-US" sz="1687" i="1" dirty="0"/>
              <a:t>Hinckley Square Associates v. Cervene, </a:t>
            </a:r>
            <a:r>
              <a:rPr lang="en-US" sz="1687" dirty="0"/>
              <a:t>871 N.W.2d 426 (Minn. Ct. App. 2015); </a:t>
            </a:r>
            <a:r>
              <a:rPr lang="en-US" sz="1687" i="1" dirty="0"/>
              <a:t>Walnut Towers v. Schwan, </a:t>
            </a:r>
            <a:r>
              <a:rPr lang="en-US" sz="1687" dirty="0"/>
              <a:t>No. A07-1311, 2008 WL 4224462 (Minn. Ct. App. Sept. 16, 2008) (unpublished); </a:t>
            </a:r>
            <a:endParaRPr sz="1687" dirty="0"/>
          </a:p>
          <a:p>
            <a:pPr marL="914400" lvl="1" indent="-335756" algn="l" rtl="0">
              <a:lnSpc>
                <a:spcPct val="80000"/>
              </a:lnSpc>
              <a:spcBef>
                <a:spcPts val="0"/>
              </a:spcBef>
              <a:spcAft>
                <a:spcPts val="0"/>
              </a:spcAft>
              <a:buSzPts val="1688"/>
              <a:buChar char="○"/>
            </a:pPr>
            <a:r>
              <a:rPr lang="en-US" sz="1687" dirty="0"/>
              <a:t>Minn. Gen. R. Prac. 603; </a:t>
            </a:r>
            <a:r>
              <a:rPr lang="en-US" sz="1687" i="1" dirty="0"/>
              <a:t>The Community Cares v. Faulkner, </a:t>
            </a:r>
            <a:r>
              <a:rPr lang="en-US" sz="1687" dirty="0"/>
              <a:t>949 N.W.2d 296 (Minn. 2020).</a:t>
            </a:r>
            <a:endParaRPr dirty="0"/>
          </a:p>
          <a:p>
            <a:pPr marL="457200" lvl="0" indent="-335756" algn="l" rtl="0">
              <a:lnSpc>
                <a:spcPct val="80000"/>
              </a:lnSpc>
              <a:spcBef>
                <a:spcPts val="1000"/>
              </a:spcBef>
              <a:spcAft>
                <a:spcPts val="0"/>
              </a:spcAft>
              <a:buSzPts val="1688"/>
              <a:buChar char="●"/>
            </a:pPr>
            <a:r>
              <a:rPr lang="en-US" sz="1687" dirty="0"/>
              <a:t>Unincorporated businesses and individual can appear pro se. </a:t>
            </a:r>
            <a:endParaRPr dirty="0"/>
          </a:p>
          <a:p>
            <a:pPr marL="457200" lvl="0" indent="0" algn="l" rtl="0">
              <a:lnSpc>
                <a:spcPct val="80000"/>
              </a:lnSpc>
              <a:spcBef>
                <a:spcPts val="337"/>
              </a:spcBef>
              <a:spcAft>
                <a:spcPts val="0"/>
              </a:spcAft>
              <a:buNone/>
            </a:pPr>
            <a:endParaRPr sz="1687" dirty="0"/>
          </a:p>
          <a:p>
            <a:pPr marL="457200" lvl="0" indent="-335756" algn="l" rtl="0">
              <a:lnSpc>
                <a:spcPct val="80000"/>
              </a:lnSpc>
              <a:spcBef>
                <a:spcPts val="337"/>
              </a:spcBef>
              <a:spcAft>
                <a:spcPts val="0"/>
              </a:spcAft>
              <a:buSzPts val="1688"/>
              <a:buChar char="●"/>
            </a:pPr>
            <a:r>
              <a:rPr lang="en-US" sz="1687" dirty="0"/>
              <a:t>The action may be commenced only by the person entitled to the premises, </a:t>
            </a:r>
            <a:r>
              <a:rPr lang="en-US" sz="1687" dirty="0">
                <a:solidFill>
                  <a:srgbClr val="000000"/>
                </a:solidFill>
              </a:rPr>
              <a:t>or the authorized management company or agent for the owner of the premises.</a:t>
            </a:r>
            <a:endParaRPr sz="1687" dirty="0">
              <a:solidFill>
                <a:srgbClr val="000000"/>
              </a:solidFill>
            </a:endParaRPr>
          </a:p>
          <a:p>
            <a:pPr marL="914400" lvl="1" indent="-335756" algn="l" rtl="0">
              <a:lnSpc>
                <a:spcPct val="80000"/>
              </a:lnSpc>
              <a:spcBef>
                <a:spcPts val="0"/>
              </a:spcBef>
              <a:spcAft>
                <a:spcPts val="0"/>
              </a:spcAft>
              <a:buSzPts val="1688"/>
              <a:buChar char="○"/>
            </a:pPr>
            <a:r>
              <a:rPr lang="en-US" sz="1687" dirty="0"/>
              <a:t>Minn. Stat. § 504B.285, subd. 1; Minn. Stat. § 481.02, subd. 3(13).</a:t>
            </a:r>
            <a:endParaRPr dirty="0"/>
          </a:p>
          <a:p>
            <a:pPr marL="457200" lvl="0" indent="0" algn="l" rtl="0">
              <a:lnSpc>
                <a:spcPct val="80000"/>
              </a:lnSpc>
              <a:spcBef>
                <a:spcPts val="337"/>
              </a:spcBef>
              <a:spcAft>
                <a:spcPts val="0"/>
              </a:spcAft>
              <a:buNone/>
            </a:pPr>
            <a:endParaRPr sz="1687" dirty="0"/>
          </a:p>
          <a:p>
            <a:pPr lvl="0" indent="-335756">
              <a:lnSpc>
                <a:spcPct val="80000"/>
              </a:lnSpc>
              <a:spcBef>
                <a:spcPts val="337"/>
              </a:spcBef>
              <a:buSzPts val="1688"/>
              <a:buChar char="●"/>
            </a:pPr>
            <a:r>
              <a:rPr lang="en-US" sz="1687" dirty="0"/>
              <a:t>The tenant or landlord may be represented by a person who is not a licensed attorney, except that person cannot conduct a jury trial or appeal and cannot charge or collect a separate fee for services rendered</a:t>
            </a:r>
            <a:r>
              <a:rPr lang="en-US" sz="1687" dirty="0">
                <a:solidFill>
                  <a:srgbClr val="000000"/>
                </a:solidFill>
              </a:rPr>
              <a:t>.</a:t>
            </a:r>
          </a:p>
          <a:p>
            <a:pPr lvl="1" indent="-335756">
              <a:lnSpc>
                <a:spcPct val="80000"/>
              </a:lnSpc>
              <a:spcBef>
                <a:spcPts val="0"/>
              </a:spcBef>
              <a:buSzPts val="1688"/>
              <a:buChar char="○"/>
            </a:pPr>
            <a:r>
              <a:rPr lang="en-US" sz="1687" dirty="0"/>
              <a:t>Minn. Stat. § 481.02, subd. 3(13).</a:t>
            </a:r>
            <a:endParaRPr lang="en-US" dirty="0"/>
          </a:p>
          <a:p>
            <a:pPr indent="-335756">
              <a:lnSpc>
                <a:spcPct val="80000"/>
              </a:lnSpc>
              <a:spcBef>
                <a:spcPts val="337"/>
              </a:spcBef>
              <a:buSzPts val="1688"/>
              <a:buFont typeface="Noto Sans Symbols"/>
              <a:buChar char="●"/>
            </a:pPr>
            <a:endParaRPr lang="en-US" sz="1687" dirty="0">
              <a:solidFill>
                <a:srgbClr val="000000"/>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44"/>
        <p:cNvGrpSpPr/>
        <p:nvPr/>
      </p:nvGrpSpPr>
      <p:grpSpPr>
        <a:xfrm>
          <a:off x="0" y="0"/>
          <a:ext cx="0" cy="0"/>
          <a:chOff x="0" y="0"/>
          <a:chExt cx="0" cy="0"/>
        </a:xfrm>
      </p:grpSpPr>
      <p:sp>
        <p:nvSpPr>
          <p:cNvPr id="445" name="Google Shape;445;p46"/>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46" name="Google Shape;446;p4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275"/>
              <a:buNone/>
            </a:pPr>
            <a:r>
              <a:rPr lang="en-US" sz="1500" dirty="0"/>
              <a:t>Significant Property Damage Claims: Decisions Holding for the Tenant</a:t>
            </a:r>
            <a:endParaRPr dirty="0"/>
          </a:p>
          <a:p>
            <a:pPr marL="457200" lvl="0" indent="-457200" algn="l" rtl="0">
              <a:spcBef>
                <a:spcPts val="300"/>
              </a:spcBef>
              <a:spcAft>
                <a:spcPts val="0"/>
              </a:spcAft>
              <a:buSzPts val="1275"/>
              <a:buFont typeface="Arial"/>
              <a:buChar char="•"/>
            </a:pPr>
            <a:r>
              <a:rPr lang="en-US" sz="1500" i="1" dirty="0">
                <a:hlinkClick r:id="rId3"/>
              </a:rPr>
              <a:t>Henry v. _____, </a:t>
            </a:r>
            <a:r>
              <a:rPr lang="en-US" sz="1500" dirty="0">
                <a:hlinkClick r:id="rId3"/>
              </a:rPr>
              <a:t>No. 33-CV-20-180 (Minn. Dist. Ct. 10th Dist. Oct. 30, 2020) (Judge Hiljus) (Appendix PED-2): </a:t>
            </a:r>
            <a:r>
              <a:rPr lang="en-US" sz="1500" dirty="0"/>
              <a:t>tenants materially breached the lease when they began demolition and remodel work, evidence submitted at the hearing that there was no longer any significant damage, court dismissed the action with prejudice. </a:t>
            </a:r>
            <a:endParaRPr dirty="0"/>
          </a:p>
          <a:p>
            <a:pPr marL="457200" lvl="0" indent="-457200" algn="l" rtl="0">
              <a:spcBef>
                <a:spcPts val="300"/>
              </a:spcBef>
              <a:spcAft>
                <a:spcPts val="0"/>
              </a:spcAft>
              <a:buSzPts val="1275"/>
              <a:buFont typeface="Arial"/>
              <a:buChar char="•"/>
            </a:pPr>
            <a:r>
              <a:rPr lang="en-US" sz="1500" i="1" dirty="0">
                <a:hlinkClick r:id="rId4"/>
              </a:rPr>
              <a:t>Benolken v. _____, </a:t>
            </a:r>
            <a:r>
              <a:rPr lang="en-US" sz="1500" dirty="0">
                <a:hlinkClick r:id="rId4"/>
              </a:rPr>
              <a:t>No. 62-HG-CV-20-624 (Minn. Dist. Ct. 2nd Dist. Nov. 30, 2020) (Judge Nelson) (Appendix PED-3): </a:t>
            </a:r>
            <a:r>
              <a:rPr lang="en-US" sz="1500" dirty="0"/>
              <a:t>the landlord offered evidence of minor damage to the subject property during the time tenant lived there, including a refrigerator handle missing, a kitchen sink handle being inverted, and dog feces being found in the subject property on one occasion; the landlord also offered evidence of potentially significant damage to the subject property, including credible testimony of damage to doors in the subject property and that some flooring in the subject property needs to be replaced, but no evidence in the record to show the expected or incurred expense of repairing the damaged doors and flooring, or to show the extent of that damage and no evidence that the damage to the subject property exceeds the amount of the damage deposit, court entered judgment for the tenant. </a:t>
            </a:r>
            <a:endParaRPr dirty="0"/>
          </a:p>
          <a:p>
            <a:pPr marL="457200" lvl="0" indent="-457200" algn="l" rtl="0">
              <a:spcBef>
                <a:spcPts val="300"/>
              </a:spcBef>
              <a:spcAft>
                <a:spcPts val="0"/>
              </a:spcAft>
              <a:buSzPts val="1275"/>
              <a:buFont typeface="Arial"/>
              <a:buChar char="•"/>
            </a:pPr>
            <a:r>
              <a:rPr lang="en-US" sz="1500" i="1" dirty="0">
                <a:hlinkClick r:id="rId5"/>
              </a:rPr>
              <a:t>Raintree Associates LLP v. _____, </a:t>
            </a:r>
            <a:r>
              <a:rPr lang="en-US" sz="1500" dirty="0">
                <a:hlinkClick r:id="rId5"/>
              </a:rPr>
              <a:t>No. 69VI-CV-20-413 (Minn. Dist. Ct. 6th Dist. Dec. 1, 2020) (Judge Anderson) (Appendix PED-7): </a:t>
            </a:r>
            <a:r>
              <a:rPr lang="en-US" sz="1500" dirty="0"/>
              <a:t>the landlord argued that the tenant’s alleged damage to a neighboring tenant’s door constituted a significant damage to property. The court concluded: the landlord presented evidence indicating the Defendant damaged the door but the damage does not constitute significant damage to property, court suspended the action until such time as the Emergency Executive Order 20-79 is modified or expires.</a:t>
            </a:r>
            <a:endParaRPr dirty="0"/>
          </a:p>
          <a:p>
            <a:pPr marL="0" lvl="0" indent="0" algn="l" rtl="0">
              <a:spcBef>
                <a:spcPts val="300"/>
              </a:spcBef>
              <a:spcAft>
                <a:spcPts val="0"/>
              </a:spcAft>
              <a:buSzPts val="1275"/>
              <a:buNone/>
            </a:pPr>
            <a:endParaRPr sz="15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Google Shape;451;p47"/>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52" name="Google Shape;452;p4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SzPts val="1951"/>
              <a:buNone/>
            </a:pPr>
            <a:r>
              <a:rPr lang="en-US" sz="2000" dirty="0"/>
              <a:t>Substantial Endangerment Claims</a:t>
            </a:r>
            <a:endParaRPr sz="2000" dirty="0"/>
          </a:p>
          <a:p>
            <a:pPr marL="457200" lvl="0" indent="-457200" algn="l" rtl="0">
              <a:lnSpc>
                <a:spcPct val="80000"/>
              </a:lnSpc>
              <a:spcBef>
                <a:spcPts val="459"/>
              </a:spcBef>
              <a:spcAft>
                <a:spcPts val="0"/>
              </a:spcAft>
              <a:buSzPts val="1951"/>
              <a:buFont typeface="Arial"/>
              <a:buChar char="•"/>
            </a:pPr>
            <a:r>
              <a:rPr lang="en-US" sz="2000" i="1" dirty="0">
                <a:hlinkClick r:id="rId3"/>
              </a:rPr>
              <a:t>Olson Property Investments v. </a:t>
            </a:r>
            <a:r>
              <a:rPr lang="en-US" sz="2000" dirty="0">
                <a:hlinkClick r:id="rId3"/>
              </a:rPr>
              <a:t>_____,</a:t>
            </a:r>
            <a:r>
              <a:rPr lang="en-US" sz="2000" i="1" dirty="0">
                <a:hlinkClick r:id="rId3"/>
              </a:rPr>
              <a:t> </a:t>
            </a:r>
            <a:r>
              <a:rPr lang="en-US" sz="2000" dirty="0">
                <a:hlinkClick r:id="rId3"/>
              </a:rPr>
              <a:t>No. A20-1073 (Minn. Ct. App. Sept. 1, 2020) (Appendix PED-17): </a:t>
            </a:r>
            <a:r>
              <a:rPr lang="en-US" sz="2000" dirty="0"/>
              <a:t>the Minnesota Court of Appeals issued an unpublished order denying the landlord’s petition for a writ of mandamus to compel the district court to issue a summons in an eviction action under the predecessors to Executive Order 20-79, the landlord had not pled with enough specificity.</a:t>
            </a:r>
            <a:endParaRPr sz="2000" dirty="0"/>
          </a:p>
          <a:p>
            <a:pPr marL="457200" lvl="0" indent="-457200" algn="l" rtl="0">
              <a:lnSpc>
                <a:spcPct val="80000"/>
              </a:lnSpc>
              <a:spcBef>
                <a:spcPts val="459"/>
              </a:spcBef>
              <a:spcAft>
                <a:spcPts val="0"/>
              </a:spcAft>
              <a:buSzPts val="1951"/>
              <a:buFont typeface="Arial"/>
              <a:buChar char="•"/>
            </a:pPr>
            <a:r>
              <a:rPr lang="en-US" sz="2000" i="1" dirty="0">
                <a:hlinkClick r:id="rId4"/>
              </a:rPr>
              <a:t>LKE Enterprises, LLC v. _____, </a:t>
            </a:r>
            <a:r>
              <a:rPr lang="en-US" sz="2000" dirty="0">
                <a:hlinkClick r:id="rId4"/>
              </a:rPr>
              <a:t>No. 31-CV-20-2600 (Minn. Dist. Ct. 9th Dist. Nov. 19, 2020) (Judge McBroom) (Appendix PED-14): </a:t>
            </a:r>
            <a:r>
              <a:rPr lang="en-US" sz="2000" dirty="0"/>
              <a:t>the court held for the landlord against the defaulting pro se tenant who assaulted another tenant and another individual, extraordinary and exigent circumstances that warrant staying the writ for a reasonable period of time. </a:t>
            </a:r>
          </a:p>
          <a:p>
            <a:pPr indent="-457200">
              <a:lnSpc>
                <a:spcPct val="80000"/>
              </a:lnSpc>
              <a:spcBef>
                <a:spcPts val="459"/>
              </a:spcBef>
              <a:buSzPts val="1951"/>
              <a:buFont typeface="Arial"/>
              <a:buChar char="•"/>
            </a:pPr>
            <a:r>
              <a:rPr lang="en-US" sz="2000" i="1" dirty="0">
                <a:hlinkClick r:id="rId5"/>
              </a:rPr>
              <a:t>Minnesota Parks, LLC v. _____, </a:t>
            </a:r>
            <a:r>
              <a:rPr lang="en-US" sz="2000" dirty="0">
                <a:hlinkClick r:id="rId5"/>
              </a:rPr>
              <a:t>No. 31-CV-20-1686 (Minn. Dist. Ct. 9th Dist. Aug. 5, 2020) (Judge Chandler) (Appendix PED-13): </a:t>
            </a:r>
            <a:r>
              <a:rPr lang="en-US" sz="2000" dirty="0"/>
              <a:t>the tenant possessed a dog on the premises which caused harm to others and attempted to bite persons in the neighborhood that the tenant not properly restrain, court entered judgment for the landlord.</a:t>
            </a:r>
          </a:p>
          <a:p>
            <a:pPr marL="457200" lvl="0" indent="-457200" algn="l" rtl="0">
              <a:lnSpc>
                <a:spcPct val="80000"/>
              </a:lnSpc>
              <a:spcBef>
                <a:spcPts val="459"/>
              </a:spcBef>
              <a:spcAft>
                <a:spcPts val="0"/>
              </a:spcAft>
              <a:buSzPts val="1951"/>
              <a:buFont typeface="Arial"/>
              <a:buChar char="•"/>
            </a:pPr>
            <a:endParaRPr sz="2000" dirty="0"/>
          </a:p>
          <a:p>
            <a:pPr marL="0" lvl="0" indent="0" algn="l" rtl="0">
              <a:lnSpc>
                <a:spcPct val="80000"/>
              </a:lnSpc>
              <a:spcBef>
                <a:spcPts val="459"/>
              </a:spcBef>
              <a:spcAft>
                <a:spcPts val="0"/>
              </a:spcAft>
              <a:buSzPts val="1951"/>
              <a:buNone/>
            </a:pPr>
            <a:endParaRPr sz="2000" dirty="0"/>
          </a:p>
          <a:p>
            <a:pPr marL="0" lvl="0" indent="0" algn="l" rtl="0">
              <a:lnSpc>
                <a:spcPct val="80000"/>
              </a:lnSpc>
              <a:spcBef>
                <a:spcPts val="459"/>
              </a:spcBef>
              <a:spcAft>
                <a:spcPts val="0"/>
              </a:spcAft>
              <a:buSzPts val="1951"/>
              <a:buNone/>
            </a:pPr>
            <a:endParaRPr sz="20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48"/>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Pandemic Eviction Action </a:t>
            </a:r>
            <a:br>
              <a:rPr lang="en-US" sz="2970" dirty="0"/>
            </a:br>
            <a:r>
              <a:rPr lang="en-US" sz="2970" dirty="0"/>
              <a:t>Causes of Action and Decisions</a:t>
            </a:r>
            <a:endParaRPr dirty="0">
              <a:solidFill>
                <a:srgbClr val="FF0000"/>
              </a:solidFill>
            </a:endParaRPr>
          </a:p>
        </p:txBody>
      </p:sp>
      <p:sp>
        <p:nvSpPr>
          <p:cNvPr id="458" name="Google Shape;458;p4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2122"/>
              <a:buNone/>
            </a:pPr>
            <a:r>
              <a:rPr lang="en-US" sz="2200" dirty="0"/>
              <a:t>Landlord Family Residency Claims</a:t>
            </a:r>
            <a:endParaRPr sz="2200" dirty="0"/>
          </a:p>
          <a:p>
            <a:pPr marL="457200" lvl="0" indent="-457200" algn="l" rtl="0">
              <a:lnSpc>
                <a:spcPct val="80000"/>
              </a:lnSpc>
              <a:spcBef>
                <a:spcPts val="499"/>
              </a:spcBef>
              <a:spcAft>
                <a:spcPts val="0"/>
              </a:spcAft>
              <a:buSzPts val="2122"/>
              <a:buFont typeface="Arial"/>
              <a:buChar char="•"/>
            </a:pPr>
            <a:r>
              <a:rPr lang="en-US" sz="2200" i="1" dirty="0">
                <a:hlinkClick r:id="rId3"/>
              </a:rPr>
              <a:t>Borsay v. _____, </a:t>
            </a:r>
            <a:r>
              <a:rPr lang="en-US" sz="2200" dirty="0">
                <a:hlinkClick r:id="rId3"/>
              </a:rPr>
              <a:t>No. 02-CV-20-4224 (Minn. Dist. Ct. 10th Dist. Dec. 14, 2020) (Judge Logering) (Appendix PED-11): </a:t>
            </a:r>
            <a:r>
              <a:rPr lang="en-US" sz="2200" dirty="0"/>
              <a:t>the landlord alleged that he needed to move his minor daughter, age 14, into a room in the property, she lived with him but did not have her own room, she was not homeless and would not become homeless, it was unclear why the landlord couldn’t move his daughter into another property he owned, he had not established that a </a:t>
            </a:r>
            <a:r>
              <a:rPr lang="en-US" sz="2200" i="1" dirty="0"/>
              <a:t>need </a:t>
            </a:r>
            <a:r>
              <a:rPr lang="en-US" sz="2200" dirty="0"/>
              <a:t>exists to move his daughter into the leased premises and, even if such a need existed, he has not established that moving his daughter into the leased premises would be his only option, court dismissed the eviction action with prejudice and expunged it.</a:t>
            </a:r>
          </a:p>
          <a:p>
            <a:pPr lvl="0" indent="-457200">
              <a:lnSpc>
                <a:spcPct val="80000"/>
              </a:lnSpc>
              <a:spcBef>
                <a:spcPts val="499"/>
              </a:spcBef>
              <a:buSzPts val="2122"/>
              <a:buFont typeface="Arial"/>
              <a:buChar char="•"/>
            </a:pPr>
            <a:r>
              <a:rPr lang="en-US" sz="2200" i="1" dirty="0"/>
              <a:t>See</a:t>
            </a:r>
            <a:r>
              <a:rPr lang="en-US" sz="2200" dirty="0"/>
              <a:t> </a:t>
            </a:r>
            <a:r>
              <a:rPr lang="en-US" sz="2200" dirty="0">
                <a:hlinkClick r:id="rId4"/>
              </a:rPr>
              <a:t>Letter from Evan Romanoff, Assistant Minnesota Attorney General to ____ at 2 (Nov. 18. 2020) (Appendix PED-22): </a:t>
            </a:r>
            <a:r>
              <a:rPr lang="en-US" sz="2200" dirty="0"/>
              <a:t>landlord’s attorney advised to provide “evidence that [the landlord] has a need to move into the property.”</a:t>
            </a:r>
            <a:endParaRPr sz="2200" dirty="0"/>
          </a:p>
          <a:p>
            <a:pPr marL="0" lvl="0" indent="0" algn="l" rtl="0">
              <a:lnSpc>
                <a:spcPct val="80000"/>
              </a:lnSpc>
              <a:spcBef>
                <a:spcPts val="499"/>
              </a:spcBef>
              <a:spcAft>
                <a:spcPts val="0"/>
              </a:spcAft>
              <a:buSzPts val="2122"/>
              <a:buNone/>
            </a:pPr>
            <a:endParaRPr sz="22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62"/>
        <p:cNvGrpSpPr/>
        <p:nvPr/>
      </p:nvGrpSpPr>
      <p:grpSpPr>
        <a:xfrm>
          <a:off x="0" y="0"/>
          <a:ext cx="0" cy="0"/>
          <a:chOff x="0" y="0"/>
          <a:chExt cx="0" cy="0"/>
        </a:xfrm>
      </p:grpSpPr>
      <p:sp>
        <p:nvSpPr>
          <p:cNvPr id="463" name="Google Shape;463;p49"/>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Equitable Considerations</a:t>
            </a:r>
            <a:endParaRPr dirty="0"/>
          </a:p>
        </p:txBody>
      </p:sp>
      <p:sp>
        <p:nvSpPr>
          <p:cNvPr id="464" name="Google Shape;464;p4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2040"/>
              <a:buNone/>
            </a:pPr>
            <a:r>
              <a:rPr lang="en-US" sz="2400" dirty="0"/>
              <a:t>The court can grant relief from forfeiture where the landlord is adequately protected. </a:t>
            </a:r>
            <a:endParaRPr sz="2400" dirty="0"/>
          </a:p>
          <a:p>
            <a:pPr marL="0" lvl="0" indent="0" algn="l" rtl="0">
              <a:spcBef>
                <a:spcPts val="0"/>
              </a:spcBef>
              <a:spcAft>
                <a:spcPts val="0"/>
              </a:spcAft>
              <a:buSzPts val="2040"/>
              <a:buNone/>
            </a:pPr>
            <a:r>
              <a:rPr lang="en-US" sz="2400" i="1" dirty="0"/>
              <a:t>Naftalin v. John Wood Co.,</a:t>
            </a:r>
            <a:r>
              <a:rPr lang="en-US" sz="2400" dirty="0"/>
              <a:t> 263 Minn. 135, 147, 116 N.W.2d 91, 100 (1962); </a:t>
            </a:r>
            <a:r>
              <a:rPr lang="en-US" sz="2400" i="1" dirty="0"/>
              <a:t>Warren v. Driscoll</a:t>
            </a:r>
            <a:r>
              <a:rPr lang="en-US" sz="2400" dirty="0"/>
              <a:t>, 186 Minn. 1, 5, 242 N.W.2d 346, 347 (1932).</a:t>
            </a:r>
            <a:endParaRPr sz="2400" i="1" dirty="0"/>
          </a:p>
          <a:p>
            <a:pPr marL="0" lvl="0" indent="0" algn="l" rtl="0">
              <a:spcBef>
                <a:spcPts val="480"/>
              </a:spcBef>
              <a:spcAft>
                <a:spcPts val="0"/>
              </a:spcAft>
              <a:buSzPts val="2040"/>
              <a:buNone/>
            </a:pPr>
            <a:endParaRPr sz="2400" i="1" dirty="0"/>
          </a:p>
          <a:p>
            <a:pPr marL="0" lvl="0" indent="0" algn="l" rtl="0">
              <a:spcBef>
                <a:spcPts val="480"/>
              </a:spcBef>
              <a:spcAft>
                <a:spcPts val="0"/>
              </a:spcAft>
              <a:buSzPts val="2040"/>
              <a:buNone/>
            </a:pPr>
            <a:r>
              <a:rPr lang="en-US" sz="2400" dirty="0"/>
              <a:t>In </a:t>
            </a:r>
            <a:r>
              <a:rPr lang="en-US" sz="2400" i="1" dirty="0">
                <a:hlinkClick r:id="rId3"/>
              </a:rPr>
              <a:t>Kelley v. _____, </a:t>
            </a:r>
            <a:r>
              <a:rPr lang="en-US" sz="2400" dirty="0">
                <a:hlinkClick r:id="rId3"/>
              </a:rPr>
              <a:t>No. 11-CV-19-2181 (Minn. Dist. Ct. 9th Dist. Oct. 29, 2020) (Judge Strandlie) (Appendix PED-16), </a:t>
            </a:r>
            <a:r>
              <a:rPr lang="en-US" sz="2400" dirty="0"/>
              <a:t>the court held for the landlord against the pro se tenant on the need for family member residency, ordering the eviction writ stayed for a month until November 30, 2020. </a:t>
            </a:r>
            <a:endParaRPr dirty="0"/>
          </a:p>
          <a:p>
            <a:pPr marL="0" lvl="0" indent="0" algn="l" rtl="0">
              <a:spcBef>
                <a:spcPts val="480"/>
              </a:spcBef>
              <a:spcAft>
                <a:spcPts val="0"/>
              </a:spcAft>
              <a:buSzPts val="2040"/>
              <a:buNone/>
            </a:pPr>
            <a:endParaRPr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50"/>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Equitable Considerations</a:t>
            </a:r>
            <a:endParaRPr dirty="0"/>
          </a:p>
        </p:txBody>
      </p:sp>
      <p:sp>
        <p:nvSpPr>
          <p:cNvPr id="470" name="Google Shape;470;p5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090"/>
              <a:buNone/>
            </a:pPr>
            <a:r>
              <a:rPr lang="en-US" sz="1800" dirty="0">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6"/>
                  </a:ext>
                </a:extLst>
              </a:rPr>
              <a:t>In </a:t>
            </a:r>
            <a:r>
              <a:rPr lang="en-US" sz="1800" i="1" dirty="0">
                <a:hlinkClick r:id="rId3"/>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7"/>
                  </a:ext>
                </a:extLst>
              </a:rPr>
              <a:t>Henry v</a:t>
            </a:r>
            <a:r>
              <a:rPr lang="en-US" sz="1800" i="1" dirty="0">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7"/>
                  </a:ext>
                </a:extLst>
              </a:rPr>
              <a:t>. _____, </a:t>
            </a:r>
            <a:r>
              <a:rPr lang="en-US" sz="1800" dirty="0">
                <a:hlinkClick r:id="rId3"/>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No. 33-CV-20-180 (Minn. Dist. Ct. 10th Dist. Oct. 30, 2020) (Judge Hiljus) (Appendix PED-2),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the court found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that the tenants materially breached the lease when they began demolition and remodel work, but at the hearing that there no longer was any significant damage. The Court concluded:</a:t>
            </a:r>
          </a:p>
          <a:p>
            <a:pPr marL="0" lvl="0" indent="0" algn="l" rtl="0">
              <a:lnSpc>
                <a:spcPct val="80000"/>
              </a:lnSpc>
              <a:spcBef>
                <a:spcPts val="256"/>
              </a:spcBef>
              <a:spcAft>
                <a:spcPts val="0"/>
              </a:spcAft>
              <a:buSzPts val="1090"/>
              <a:buNone/>
            </a:pPr>
            <a:endParaRPr lang="en-US" sz="1800" dirty="0"/>
          </a:p>
          <a:p>
            <a:pPr marL="0" lvl="0" indent="0" algn="l" rtl="0">
              <a:lnSpc>
                <a:spcPct val="80000"/>
              </a:lnSpc>
              <a:spcBef>
                <a:spcPts val="256"/>
              </a:spcBef>
              <a:spcAft>
                <a:spcPts val="0"/>
              </a:spcAft>
              <a:buSzPts val="1090"/>
              <a:buNone/>
            </a:pPr>
            <a:r>
              <a:rPr lang="en-US" sz="1800" dirty="0"/>
              <a:t>“A court cannot operate in a bubble. The COVID-19 pandemic is worsening throughout the country and in Minnesota. Infection rates are on the rise. The underlying purpose of this eviction moratorium is to protect the health and safety of not only tenants of rental units, but those elsewhere across the state. Tenants evicted from housing often move around, perhaps to family or friends’ houses, thus increasing travel and the potential for infection spread. The Court sympathizes with landlords and property managers across the state who do not have the options to regain possession they did before the pandemic and how this may be affecting their livelihood. The Court understands that the Plaintiffs in this case did not give Defendants permission to remodel any part of the property and in fact told them to stop. Plaintiffs will have remedies in conciliation court and housing court available to them once the eviction moratorium is lifted.”</a:t>
            </a:r>
          </a:p>
          <a:p>
            <a:pPr marL="0" lvl="0" indent="0" algn="l" rtl="0">
              <a:lnSpc>
                <a:spcPct val="80000"/>
              </a:lnSpc>
              <a:spcBef>
                <a:spcPts val="256"/>
              </a:spcBef>
              <a:spcAft>
                <a:spcPts val="0"/>
              </a:spcAft>
              <a:buSzPts val="1090"/>
              <a:buNone/>
            </a:pPr>
            <a:endParaRPr lang="en-US" sz="1800" dirty="0"/>
          </a:p>
          <a:p>
            <a:pPr marL="0" lvl="0" indent="0" algn="l" rtl="0">
              <a:lnSpc>
                <a:spcPct val="80000"/>
              </a:lnSpc>
              <a:spcBef>
                <a:spcPts val="256"/>
              </a:spcBef>
              <a:spcAft>
                <a:spcPts val="0"/>
              </a:spcAft>
              <a:buSzPts val="1090"/>
              <a:buNone/>
            </a:pPr>
            <a:r>
              <a:rPr lang="en-US" sz="1800" i="1" dirty="0"/>
              <a:t>Id.</a:t>
            </a:r>
            <a:r>
              <a:rPr lang="en-US" sz="1800" dirty="0"/>
              <a:t> at 3-5. The court dismissed the action with prejudice. </a:t>
            </a:r>
            <a:r>
              <a:rPr lang="en-US" sz="1800" i="1" dirty="0"/>
              <a:t>Id.</a:t>
            </a:r>
            <a:r>
              <a:rPr lang="en-US" sz="1800" dirty="0"/>
              <a:t> at 6.</a:t>
            </a:r>
          </a:p>
          <a:p>
            <a:pPr marL="0" lvl="0" indent="0" algn="l" rtl="0">
              <a:lnSpc>
                <a:spcPct val="80000"/>
              </a:lnSpc>
              <a:spcBef>
                <a:spcPts val="256"/>
              </a:spcBef>
              <a:spcAft>
                <a:spcPts val="0"/>
              </a:spcAft>
              <a:buSzPts val="1090"/>
              <a:buNone/>
            </a:pPr>
            <a:endParaRPr lang="en-US" sz="18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570"/>
        <p:cNvGrpSpPr/>
        <p:nvPr/>
      </p:nvGrpSpPr>
      <p:grpSpPr>
        <a:xfrm>
          <a:off x="0" y="0"/>
          <a:ext cx="0" cy="0"/>
          <a:chOff x="0" y="0"/>
          <a:chExt cx="0" cy="0"/>
        </a:xfrm>
      </p:grpSpPr>
      <p:sp>
        <p:nvSpPr>
          <p:cNvPr id="571" name="Google Shape;571;p67"/>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Post Emergency Executive Order 20-79 </a:t>
            </a:r>
            <a:br>
              <a:rPr lang="en-US" sz="2970" dirty="0"/>
            </a:br>
            <a:r>
              <a:rPr lang="en-US" sz="2970" dirty="0"/>
              <a:t>Eviction Actions</a:t>
            </a:r>
            <a:endParaRPr dirty="0"/>
          </a:p>
        </p:txBody>
      </p:sp>
      <p:sp>
        <p:nvSpPr>
          <p:cNvPr id="572" name="Google Shape;572;p6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951"/>
              <a:buNone/>
            </a:pPr>
            <a:r>
              <a:rPr lang="en-US" sz="2295" dirty="0"/>
              <a:t>The CARES Act § 4024: requires 30-day lease termination notice given July 25, 2020 or afterward for all eviction bases with no expiration date for covered properties</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CDC Eviction Suspension Order: suspends nonpayment of rent evictions for covered tenants through March 31, 2021</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Minnesota Supreme Court and District Court pandemic rules may stay in effect.</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dirty="0"/>
              <a:t>House File No. 4556, Art. 1, §16 continues suspension of statutory deadlines for court proceedings until 60 days after the end of the peacetime emergency declaration or February 15, 2021, whichever is earlier.</a:t>
            </a:r>
            <a:endParaRPr dirty="0"/>
          </a:p>
          <a:p>
            <a:pPr marL="0" lvl="0" indent="0" algn="l" rtl="0">
              <a:lnSpc>
                <a:spcPct val="80000"/>
              </a:lnSpc>
              <a:spcBef>
                <a:spcPts val="459"/>
              </a:spcBef>
              <a:spcAft>
                <a:spcPts val="0"/>
              </a:spcAft>
              <a:buSzPts val="1951"/>
              <a:buNone/>
            </a:pPr>
            <a:endParaRPr sz="2295"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576"/>
        <p:cNvGrpSpPr/>
        <p:nvPr/>
      </p:nvGrpSpPr>
      <p:grpSpPr>
        <a:xfrm>
          <a:off x="0" y="0"/>
          <a:ext cx="0" cy="0"/>
          <a:chOff x="0" y="0"/>
          <a:chExt cx="0" cy="0"/>
        </a:xfrm>
      </p:grpSpPr>
      <p:sp>
        <p:nvSpPr>
          <p:cNvPr id="577" name="Google Shape;577;p68"/>
          <p:cNvSpPr txBox="1">
            <a:spLocks noGrp="1"/>
          </p:cNvSpPr>
          <p:nvPr>
            <p:ph type="title"/>
          </p:nvPr>
        </p:nvSpPr>
        <p:spPr>
          <a:xfrm>
            <a:off x="301752" y="228600"/>
            <a:ext cx="8534400" cy="9906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578" name="Google Shape;578;p6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90"/>
              <a:buNone/>
            </a:pPr>
            <a:r>
              <a:rPr lang="en-US" sz="2000" dirty="0"/>
              <a:t>16,000 eviction court actions were filed in Minnesota in 2017, or 1,333 per month. </a:t>
            </a:r>
            <a:endParaRPr sz="2000" dirty="0"/>
          </a:p>
          <a:p>
            <a:pPr marL="0" lvl="0" indent="0" algn="l" rtl="0">
              <a:spcBef>
                <a:spcPts val="0"/>
              </a:spcBef>
              <a:spcAft>
                <a:spcPts val="0"/>
              </a:spcAft>
              <a:buSzPts val="1190"/>
              <a:buNone/>
            </a:pPr>
            <a:r>
              <a:rPr lang="en-US" sz="1300" dirty="0"/>
              <a:t>S. Spaid, </a:t>
            </a:r>
            <a:r>
              <a:rPr lang="en-US" sz="1300" i="1" dirty="0"/>
              <a:t>Evictions in Greater Minnesota Report</a:t>
            </a:r>
            <a:r>
              <a:rPr lang="en-US" sz="1300" dirty="0"/>
              <a:t> (HOME Line June 1, 2018) </a:t>
            </a:r>
            <a:r>
              <a:rPr lang="en-US" sz="1300" u="sng" dirty="0">
                <a:solidFill>
                  <a:schemeClr val="hlink"/>
                </a:solidFill>
                <a:hlinkClick r:id="rId3"/>
              </a:rPr>
              <a:t>https://homelinemn.org/5709/evictions-in-greater-minnesota-report/</a:t>
            </a:r>
            <a:r>
              <a:rPr lang="en-US" sz="1300" dirty="0"/>
              <a:t> </a:t>
            </a:r>
            <a:endParaRPr sz="1300" dirty="0"/>
          </a:p>
          <a:p>
            <a:pPr marL="0" lvl="0" indent="0" algn="l" rtl="0">
              <a:spcBef>
                <a:spcPts val="280"/>
              </a:spcBef>
              <a:spcAft>
                <a:spcPts val="0"/>
              </a:spcAft>
              <a:buSzPts val="1190"/>
              <a:buNone/>
            </a:pPr>
            <a:endParaRPr lang="en-US" sz="1700" dirty="0"/>
          </a:p>
          <a:p>
            <a:pPr marL="0" lvl="0" indent="0">
              <a:spcBef>
                <a:spcPts val="280"/>
              </a:spcBef>
              <a:buSzPts val="1190"/>
            </a:pPr>
            <a:r>
              <a:rPr lang="en-US" sz="2000" dirty="0"/>
              <a:t>A random analysis of 203 of those eviction actions in 2017 found 69.0% of the eviction actions were for nonpayment of rent or holding over after notice that would have been prevented by Emergency Executive Order 20-79. The remaining 31.0% alleged breach of lease, but it is unclear how many of them would have fit the limited exceptions under Emergency Executive Order 20-79. </a:t>
            </a:r>
          </a:p>
          <a:p>
            <a:pPr marL="0" lvl="0" indent="0">
              <a:spcBef>
                <a:spcPts val="280"/>
              </a:spcBef>
              <a:buSzPts val="1190"/>
            </a:pPr>
            <a:r>
              <a:rPr lang="en-US" sz="1400" i="1" dirty="0"/>
              <a:t>See Id. </a:t>
            </a:r>
            <a:r>
              <a:rPr lang="en-US" sz="1400" dirty="0"/>
              <a:t>at 9-11.</a:t>
            </a:r>
          </a:p>
          <a:p>
            <a:pPr marL="0" lvl="0" indent="0">
              <a:spcBef>
                <a:spcPts val="280"/>
              </a:spcBef>
              <a:buSzPts val="1190"/>
            </a:pPr>
            <a:r>
              <a:rPr lang="en-US" sz="1400" dirty="0">
                <a:hlinkClick r:id="rId4"/>
              </a:rPr>
              <a:t>https://homelinemn.org/wp-content/uploads/2018/06/Evictions-in-Greater-Minnesota-Report-with-Appendix.pdf</a:t>
            </a:r>
            <a:endParaRPr lang="en-US" sz="1400" dirty="0"/>
          </a:p>
          <a:p>
            <a:pPr marL="0" lvl="0" indent="0">
              <a:spcBef>
                <a:spcPts val="280"/>
              </a:spcBef>
              <a:buSzPts val="1190"/>
            </a:pPr>
            <a:endParaRPr lang="en-US" sz="1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FF74-5519-406B-A500-6A0FA29F5573}"/>
              </a:ext>
            </a:extLst>
          </p:cNvPr>
          <p:cNvSpPr>
            <a:spLocks noGrp="1"/>
          </p:cNvSpPr>
          <p:nvPr>
            <p:ph type="title"/>
          </p:nvPr>
        </p:nvSpPr>
        <p:spPr>
          <a:xfrm>
            <a:off x="301752" y="228600"/>
            <a:ext cx="8534400" cy="943252"/>
          </a:xfrm>
        </p:spPr>
        <p:txBody>
          <a:bodyPr>
            <a:normAutofit fontScale="90000"/>
          </a:bodyPr>
          <a:lstStyle/>
          <a:p>
            <a:r>
              <a:rPr lang="en-US" sz="3600" dirty="0"/>
              <a:t>Planning for Post Emergency </a:t>
            </a:r>
            <a:br>
              <a:rPr lang="en-US" sz="3600" dirty="0"/>
            </a:br>
            <a:r>
              <a:rPr lang="en-US" sz="3600" dirty="0"/>
              <a:t>Executive Order 20-79 Eviction Actions</a:t>
            </a:r>
            <a:endParaRPr lang="en-US" dirty="0"/>
          </a:p>
        </p:txBody>
      </p:sp>
      <p:sp>
        <p:nvSpPr>
          <p:cNvPr id="3" name="Text Placeholder 2">
            <a:extLst>
              <a:ext uri="{FF2B5EF4-FFF2-40B4-BE49-F238E27FC236}">
                <a16:creationId xmlns:a16="http://schemas.microsoft.com/office/drawing/2014/main" id="{398940DC-CB14-4089-AC30-B31D33864DCE}"/>
              </a:ext>
            </a:extLst>
          </p:cNvPr>
          <p:cNvSpPr>
            <a:spLocks noGrp="1"/>
          </p:cNvSpPr>
          <p:nvPr>
            <p:ph type="body" idx="1"/>
          </p:nvPr>
        </p:nvSpPr>
        <p:spPr/>
        <p:txBody>
          <a:bodyPr>
            <a:normAutofit/>
          </a:bodyPr>
          <a:lstStyle/>
          <a:p>
            <a:pPr marL="0" lvl="0" indent="0">
              <a:spcBef>
                <a:spcPts val="280"/>
              </a:spcBef>
              <a:buSzPts val="1190"/>
            </a:pPr>
            <a:r>
              <a:rPr lang="en-US" sz="2000" dirty="0"/>
              <a:t>In the Fourth Judicial District for Hennepin County, there are around 6,000 annual eviction actions, or 500 per month. </a:t>
            </a:r>
          </a:p>
          <a:p>
            <a:pPr marL="0" lvl="0" indent="0">
              <a:spcBef>
                <a:spcPts val="280"/>
              </a:spcBef>
              <a:buSzPts val="1190"/>
            </a:pPr>
            <a:r>
              <a:rPr lang="en-US" sz="1400" dirty="0"/>
              <a:t>A. Holdener, et. al, </a:t>
            </a:r>
            <a:r>
              <a:rPr lang="en-US" sz="1400" i="1" dirty="0"/>
              <a:t>Eviction and Homelessness in Hennepin County</a:t>
            </a:r>
            <a:r>
              <a:rPr lang="en-US" sz="1400" dirty="0"/>
              <a:t>, at 2 (Hubert H. Humphrey School of Public Affairs May 19, 2018) </a:t>
            </a:r>
            <a:r>
              <a:rPr lang="en-US" sz="1400" u="sng" dirty="0">
                <a:solidFill>
                  <a:schemeClr val="hlink"/>
                </a:solidFill>
                <a:hlinkClick r:id="rId2"/>
              </a:rPr>
              <a:t>https://cdn2.hubspot.net/hubfs/4408380/PDF/Eviction-Reports-Articles-Cities-States/Minnesota_humphrey-report-eviction-homelessness-may-2018.pdf</a:t>
            </a:r>
            <a:r>
              <a:rPr lang="en-US" sz="1400" dirty="0"/>
              <a:t> </a:t>
            </a:r>
          </a:p>
          <a:p>
            <a:pPr marL="0" lvl="0" indent="0">
              <a:spcBef>
                <a:spcPts val="280"/>
              </a:spcBef>
              <a:buSzPts val="1190"/>
            </a:pPr>
            <a:endParaRPr lang="en-US" sz="2000" dirty="0"/>
          </a:p>
          <a:p>
            <a:pPr marL="0" lvl="0" indent="0">
              <a:spcBef>
                <a:spcPts val="280"/>
              </a:spcBef>
              <a:buSzPts val="1190"/>
            </a:pPr>
            <a:r>
              <a:rPr lang="en-US" sz="2000" dirty="0"/>
              <a:t>In the Tenth Judicial District in 2019, Anoka County had 1080 eviction cases, or 90 per month. </a:t>
            </a:r>
          </a:p>
          <a:p>
            <a:pPr marL="0" lvl="0" indent="0">
              <a:spcBef>
                <a:spcPts val="280"/>
              </a:spcBef>
              <a:buSzPts val="1190"/>
            </a:pPr>
            <a:r>
              <a:rPr lang="en-US" sz="1400" dirty="0"/>
              <a:t>Email from John Murphy, Anoka County Law Library Director, to Lawrence McDonough (Oct. 26, 2020).</a:t>
            </a:r>
          </a:p>
          <a:p>
            <a:endParaRPr lang="en-US" sz="2000" dirty="0"/>
          </a:p>
        </p:txBody>
      </p:sp>
    </p:spTree>
    <p:extLst>
      <p:ext uri="{BB962C8B-B14F-4D97-AF65-F5344CB8AC3E}">
        <p14:creationId xmlns:p14="http://schemas.microsoft.com/office/powerpoint/2010/main" val="409868542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gb4856eddc5_0_2"/>
          <p:cNvSpPr txBox="1">
            <a:spLocks noGrp="1"/>
          </p:cNvSpPr>
          <p:nvPr>
            <p:ph type="title"/>
          </p:nvPr>
        </p:nvSpPr>
        <p:spPr>
          <a:xfrm>
            <a:off x="301752" y="228600"/>
            <a:ext cx="8534400" cy="990600"/>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584" name="Google Shape;584;gb4856eddc5_0_2"/>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Autofit/>
          </a:bodyPr>
          <a:lstStyle/>
          <a:p>
            <a:pPr marL="0" indent="0">
              <a:spcBef>
                <a:spcPts val="280"/>
              </a:spcBef>
              <a:buSzPts val="1190"/>
            </a:pPr>
            <a:r>
              <a:rPr lang="en-US" sz="2000" dirty="0"/>
              <a:t>In the Third Judicial District, in 2019 there were 1050 (88 per month) eviction actions, with the highest numbers in: </a:t>
            </a:r>
          </a:p>
          <a:p>
            <a:pPr lvl="0" indent="-355600">
              <a:spcBef>
                <a:spcPts val="280"/>
              </a:spcBef>
              <a:buSzPts val="2000"/>
              <a:buChar char="●"/>
            </a:pPr>
            <a:r>
              <a:rPr lang="en-US" sz="2000" dirty="0"/>
              <a:t>Olmsted County: 377, or 31 per month, </a:t>
            </a:r>
          </a:p>
          <a:p>
            <a:pPr lvl="0" indent="-355600">
              <a:spcBef>
                <a:spcPts val="0"/>
              </a:spcBef>
              <a:buSzPts val="2000"/>
              <a:buChar char="●"/>
            </a:pPr>
            <a:r>
              <a:rPr lang="en-US" sz="2000" dirty="0"/>
              <a:t>Winona County: 123, or 10 per month, </a:t>
            </a:r>
          </a:p>
          <a:p>
            <a:pPr lvl="0" indent="-355600">
              <a:spcBef>
                <a:spcPts val="0"/>
              </a:spcBef>
              <a:buSzPts val="2000"/>
              <a:buChar char="●"/>
            </a:pPr>
            <a:r>
              <a:rPr lang="en-US" sz="2000" dirty="0"/>
              <a:t>Mower County: 121, or 10 per month, and</a:t>
            </a:r>
          </a:p>
          <a:p>
            <a:pPr lvl="0" indent="-355600">
              <a:spcBef>
                <a:spcPts val="0"/>
              </a:spcBef>
              <a:buSzPts val="2000"/>
              <a:buChar char="●"/>
            </a:pPr>
            <a:r>
              <a:rPr lang="en-US" sz="2000" dirty="0"/>
              <a:t>Steele County: 108, or 9 per month. </a:t>
            </a:r>
          </a:p>
          <a:p>
            <a:pPr marL="0" lvl="0" indent="0">
              <a:spcBef>
                <a:spcPts val="280"/>
              </a:spcBef>
              <a:buSzPts val="1190"/>
            </a:pPr>
            <a:r>
              <a:rPr lang="en-US" sz="1400" dirty="0"/>
              <a:t>Email from Angie Hutchins, Third Judicial District Deputy District Administrator, to Lawrence McDonough (Jan. 14, 2121).</a:t>
            </a:r>
          </a:p>
          <a:p>
            <a:pPr marL="0" lvl="0" indent="0" algn="l" rtl="0">
              <a:spcBef>
                <a:spcPts val="280"/>
              </a:spcBef>
              <a:spcAft>
                <a:spcPts val="0"/>
              </a:spcAft>
              <a:buSzPts val="1190"/>
              <a:buNone/>
            </a:pPr>
            <a:endParaRPr lang="en-US" sz="2000" dirty="0"/>
          </a:p>
          <a:p>
            <a:pPr marL="0" indent="0">
              <a:spcBef>
                <a:spcPts val="280"/>
              </a:spcBef>
              <a:buSzPts val="1190"/>
            </a:pPr>
            <a:r>
              <a:rPr lang="en-US" sz="2000" dirty="0"/>
              <a:t>In the Ninth District, in 2019 there were 574 (48 per month) eviction actions, with the highest numbers in: </a:t>
            </a:r>
          </a:p>
          <a:p>
            <a:pPr marL="457200" lvl="0" indent="-355600" algn="l" rtl="0">
              <a:spcBef>
                <a:spcPts val="280"/>
              </a:spcBef>
              <a:spcAft>
                <a:spcPts val="0"/>
              </a:spcAft>
              <a:buSzPts val="2000"/>
              <a:buChar char="●"/>
            </a:pPr>
            <a:r>
              <a:rPr lang="en-US" sz="2000" dirty="0"/>
              <a:t>Crow Wing County: 139, or 12 per month, </a:t>
            </a:r>
            <a:endParaRPr sz="2000" dirty="0"/>
          </a:p>
          <a:p>
            <a:pPr marL="457200" lvl="0" indent="-355600" algn="l" rtl="0">
              <a:spcBef>
                <a:spcPts val="0"/>
              </a:spcBef>
              <a:spcAft>
                <a:spcPts val="0"/>
              </a:spcAft>
              <a:buSzPts val="2000"/>
              <a:buChar char="●"/>
            </a:pPr>
            <a:r>
              <a:rPr lang="en-US" sz="2000" dirty="0"/>
              <a:t>Beltrami County: 94, or 8 per month, </a:t>
            </a:r>
            <a:endParaRPr sz="2000" dirty="0"/>
          </a:p>
          <a:p>
            <a:pPr marL="457200" lvl="0" indent="-355600" algn="l" rtl="0">
              <a:spcBef>
                <a:spcPts val="0"/>
              </a:spcBef>
              <a:spcAft>
                <a:spcPts val="0"/>
              </a:spcAft>
              <a:buSzPts val="2000"/>
              <a:buChar char="●"/>
            </a:pPr>
            <a:r>
              <a:rPr lang="en-US" sz="2000" dirty="0"/>
              <a:t>Itasca County: 91, or 8 per month, and </a:t>
            </a:r>
            <a:endParaRPr sz="2000" dirty="0"/>
          </a:p>
          <a:p>
            <a:pPr marL="457200" lvl="0" indent="-355600" algn="l" rtl="0">
              <a:spcBef>
                <a:spcPts val="0"/>
              </a:spcBef>
              <a:spcAft>
                <a:spcPts val="0"/>
              </a:spcAft>
              <a:buSzPts val="2000"/>
              <a:buChar char="●"/>
            </a:pPr>
            <a:r>
              <a:rPr lang="en-US" sz="2000" dirty="0"/>
              <a:t>Polk County: 70, or 6 per month. </a:t>
            </a:r>
            <a:endParaRPr sz="2000" dirty="0"/>
          </a:p>
          <a:p>
            <a:pPr marL="0" lvl="0" indent="0" algn="l" rtl="0">
              <a:spcBef>
                <a:spcPts val="280"/>
              </a:spcBef>
              <a:spcAft>
                <a:spcPts val="0"/>
              </a:spcAft>
              <a:buSzPts val="1190"/>
              <a:buNone/>
            </a:pPr>
            <a:r>
              <a:rPr lang="en-US" sz="1400" i="1" dirty="0"/>
              <a:t>Pandemic Eviction Filings &gt; March 24, 2020 through December 18, 2020</a:t>
            </a:r>
            <a:r>
              <a:rPr lang="en-US" sz="1400" dirty="0"/>
              <a:t> (Minn. Dist. Ct. 9th Dist. Dec. 18, 2020).</a:t>
            </a:r>
            <a:endParaRPr dirty="0"/>
          </a:p>
          <a:p>
            <a:pPr marL="0" lvl="0" indent="0" algn="l" rtl="0">
              <a:spcBef>
                <a:spcPts val="280"/>
              </a:spcBef>
              <a:spcAft>
                <a:spcPts val="0"/>
              </a:spcAft>
              <a:buSzPts val="1190"/>
              <a:buNone/>
            </a:pPr>
            <a:endParaRPr sz="14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88"/>
        <p:cNvGrpSpPr/>
        <p:nvPr/>
      </p:nvGrpSpPr>
      <p:grpSpPr>
        <a:xfrm>
          <a:off x="0" y="0"/>
          <a:ext cx="0" cy="0"/>
          <a:chOff x="0" y="0"/>
          <a:chExt cx="0" cy="0"/>
        </a:xfrm>
      </p:grpSpPr>
      <p:sp>
        <p:nvSpPr>
          <p:cNvPr id="589" name="Google Shape;589;p69"/>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590" name="Google Shape;590;p69"/>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1951"/>
              <a:buNone/>
            </a:pPr>
            <a:r>
              <a:rPr lang="en-US" sz="2295" dirty="0"/>
              <a:t>Stout estimates for Minnesota, surveyed November 11 to 23, 2020:</a:t>
            </a:r>
            <a:endParaRPr dirty="0"/>
          </a:p>
          <a:p>
            <a:pPr marL="0" lvl="0" indent="0" algn="l" rtl="0">
              <a:lnSpc>
                <a:spcPct val="90000"/>
              </a:lnSpc>
              <a:spcBef>
                <a:spcPts val="459"/>
              </a:spcBef>
              <a:spcAft>
                <a:spcPts val="0"/>
              </a:spcAft>
              <a:buSzPts val="1951"/>
              <a:buNone/>
            </a:pPr>
            <a:endParaRPr sz="2295" dirty="0"/>
          </a:p>
          <a:p>
            <a:pPr marL="0" lvl="0" indent="0" algn="l" rtl="0">
              <a:lnSpc>
                <a:spcPct val="90000"/>
              </a:lnSpc>
              <a:spcBef>
                <a:spcPts val="459"/>
              </a:spcBef>
              <a:spcAft>
                <a:spcPts val="0"/>
              </a:spcAft>
              <a:buSzPts val="1951"/>
              <a:buNone/>
            </a:pPr>
            <a:r>
              <a:rPr lang="en-US" sz="2295" b="1" i="1" u="sng" dirty="0"/>
              <a:t>92,000-199,000 at risk of eviction</a:t>
            </a:r>
            <a:endParaRPr dirty="0"/>
          </a:p>
          <a:p>
            <a:pPr marL="0" lvl="0" indent="0" algn="l" rtl="0">
              <a:lnSpc>
                <a:spcPct val="90000"/>
              </a:lnSpc>
              <a:spcBef>
                <a:spcPts val="1000"/>
              </a:spcBef>
              <a:spcAft>
                <a:spcPts val="0"/>
              </a:spcAft>
              <a:buSzPts val="1951"/>
              <a:buNone/>
            </a:pPr>
            <a:r>
              <a:rPr lang="en-US" sz="2295" dirty="0"/>
              <a:t>$142,000,000-$267,000,000 current rent shortfall</a:t>
            </a:r>
            <a:endParaRPr dirty="0"/>
          </a:p>
          <a:p>
            <a:pPr marL="0" lvl="0" indent="0" algn="l" rtl="0">
              <a:lnSpc>
                <a:spcPct val="90000"/>
              </a:lnSpc>
              <a:spcBef>
                <a:spcPts val="459"/>
              </a:spcBef>
              <a:spcAft>
                <a:spcPts val="0"/>
              </a:spcAft>
              <a:buSzPts val="1951"/>
              <a:buNone/>
            </a:pPr>
            <a:endParaRPr sz="2295" b="1" i="1" u="sng" dirty="0"/>
          </a:p>
          <a:p>
            <a:pPr marL="0" lvl="0" indent="0" algn="l" rtl="0">
              <a:lnSpc>
                <a:spcPct val="90000"/>
              </a:lnSpc>
              <a:spcBef>
                <a:spcPts val="459"/>
              </a:spcBef>
              <a:spcAft>
                <a:spcPts val="0"/>
              </a:spcAft>
              <a:buSzPts val="1951"/>
              <a:buNone/>
            </a:pPr>
            <a:r>
              <a:rPr lang="en-US" sz="2295" b="1" i="1" u="sng" dirty="0"/>
              <a:t>32,100-69,800 potential evictions in January</a:t>
            </a:r>
            <a:endParaRPr dirty="0"/>
          </a:p>
          <a:p>
            <a:pPr marL="0" lvl="0" indent="0" algn="l" rtl="0">
              <a:lnSpc>
                <a:spcPct val="90000"/>
              </a:lnSpc>
              <a:spcBef>
                <a:spcPts val="1000"/>
              </a:spcBef>
              <a:spcAft>
                <a:spcPts val="0"/>
              </a:spcAft>
              <a:buSzPts val="1951"/>
              <a:buNone/>
            </a:pPr>
            <a:r>
              <a:rPr lang="en-US" sz="2295" dirty="0"/>
              <a:t>$173,000,000-$330,000,000 January rent shortfall</a:t>
            </a:r>
            <a:endParaRPr dirty="0"/>
          </a:p>
          <a:p>
            <a:pPr marL="0" lvl="0" indent="0" algn="l" rtl="0">
              <a:lnSpc>
                <a:spcPct val="90000"/>
              </a:lnSpc>
              <a:spcBef>
                <a:spcPts val="459"/>
              </a:spcBef>
              <a:spcAft>
                <a:spcPts val="0"/>
              </a:spcAft>
              <a:buSzPts val="1951"/>
              <a:buNone/>
            </a:pPr>
            <a:endParaRPr sz="2295" dirty="0"/>
          </a:p>
          <a:p>
            <a:pPr marL="0" lvl="0" indent="0">
              <a:lnSpc>
                <a:spcPct val="90000"/>
              </a:lnSpc>
              <a:spcBef>
                <a:spcPts val="459"/>
              </a:spcBef>
              <a:buSzPts val="1951"/>
            </a:pPr>
            <a:r>
              <a:rPr lang="en-US" sz="1300" i="1" dirty="0"/>
              <a:t>Estimation of Households Experiencing Rental Shortfall and Potentially Facing Eviction </a:t>
            </a:r>
            <a:r>
              <a:rPr lang="en-US" sz="1300" dirty="0"/>
              <a:t>(Stout Risius Ross - viewed Jan. </a:t>
            </a:r>
            <a:r>
              <a:rPr lang="en-US" sz="1300"/>
              <a:t>27, 2121)</a:t>
            </a:r>
          </a:p>
          <a:p>
            <a:pPr marL="0" lvl="0" indent="0">
              <a:lnSpc>
                <a:spcPct val="90000"/>
              </a:lnSpc>
              <a:spcBef>
                <a:spcPts val="459"/>
              </a:spcBef>
              <a:buSzPts val="1951"/>
            </a:pPr>
            <a:r>
              <a:rPr lang="en-US" sz="1300" u="sng">
                <a:solidFill>
                  <a:schemeClr val="hlink"/>
                </a:solidFill>
                <a:hlinkClick r:id="rId3"/>
              </a:rPr>
              <a:t>https</a:t>
            </a:r>
            <a:r>
              <a:rPr lang="en-US" sz="1300" u="sng" dirty="0">
                <a:solidFill>
                  <a:schemeClr val="hlink"/>
                </a:solidFill>
                <a:hlinkClick r:id="rId3"/>
              </a:rPr>
              <a:t>://app.powerbi.com/view?r=eyJrIjoiNzRhYjg2NzAtMGE1MC00NmNjLTllOTMtYjM2NjFmOTA4ZjMyIiwidCI6Ijc5MGJmNjk2LTE3NDYtNGE4OS1hZjI0LTc4ZGE5Y2RhZGE2MSIsImMiOjN9</a:t>
            </a:r>
            <a:endParaRPr sz="1300" dirty="0"/>
          </a:p>
          <a:p>
            <a:pPr marL="0" lvl="0" indent="0" algn="l" rtl="0">
              <a:lnSpc>
                <a:spcPct val="90000"/>
              </a:lnSpc>
              <a:spcBef>
                <a:spcPts val="459"/>
              </a:spcBef>
              <a:spcAft>
                <a:spcPts val="0"/>
              </a:spcAft>
              <a:buSzPts val="1951"/>
              <a:buNone/>
            </a:pPr>
            <a:endParaRPr sz="2295"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1E8C-F264-4109-AD7A-F3085AC93DE9}"/>
              </a:ext>
            </a:extLst>
          </p:cNvPr>
          <p:cNvSpPr>
            <a:spLocks noGrp="1"/>
          </p:cNvSpPr>
          <p:nvPr>
            <p:ph type="title"/>
          </p:nvPr>
        </p:nvSpPr>
        <p:spPr/>
        <p:txBody>
          <a:bodyPr/>
          <a:lstStyle/>
          <a:p>
            <a:r>
              <a:rPr lang="en-US" dirty="0"/>
              <a:t>Eviction Action Basics - Appearances</a:t>
            </a:r>
          </a:p>
        </p:txBody>
      </p:sp>
      <p:sp>
        <p:nvSpPr>
          <p:cNvPr id="3" name="Text Placeholder 2">
            <a:extLst>
              <a:ext uri="{FF2B5EF4-FFF2-40B4-BE49-F238E27FC236}">
                <a16:creationId xmlns:a16="http://schemas.microsoft.com/office/drawing/2014/main" id="{8AE5BA87-FD11-4F07-8237-EC1D0B328FC7}"/>
              </a:ext>
            </a:extLst>
          </p:cNvPr>
          <p:cNvSpPr>
            <a:spLocks noGrp="1"/>
          </p:cNvSpPr>
          <p:nvPr>
            <p:ph type="body" idx="1"/>
          </p:nvPr>
        </p:nvSpPr>
        <p:spPr/>
        <p:txBody>
          <a:bodyPr>
            <a:normAutofit fontScale="77500" lnSpcReduction="20000"/>
          </a:bodyPr>
          <a:lstStyle/>
          <a:p>
            <a:pPr marL="0"/>
            <a:r>
              <a:rPr lang="en-US" dirty="0"/>
              <a:t>Effective March 1, 2021, eligible legal paraprofessionals under the supervision of a member of the bar, may provide advice to and appear in court on behalf of tenants in housing disputes as defined in Minn. Stat. Chapter 504B and§ 484.014 (expungements) </a:t>
            </a:r>
            <a:r>
              <a:rPr lang="en-US"/>
              <a:t>in district </a:t>
            </a:r>
            <a:r>
              <a:rPr lang="en-US" dirty="0"/>
              <a:t>courts that have established a Housing Court or a dedicated calendar for housing disputes, except the Housing Court in the Fourth Judicial District.</a:t>
            </a:r>
          </a:p>
          <a:p>
            <a:pPr marL="0"/>
            <a:endParaRPr lang="en-US" dirty="0"/>
          </a:p>
          <a:p>
            <a:pPr marL="0"/>
            <a:r>
              <a:rPr lang="en-US" sz="2000" i="1" dirty="0"/>
              <a:t>Order Implementing Legal Paraprofessional Pilot Project, </a:t>
            </a:r>
            <a:r>
              <a:rPr lang="en-US" sz="2000" dirty="0"/>
              <a:t>No. ADM19-8002 (Minn. Sep. 29, 2020); Minn. Supervised Prac. R. 12. </a:t>
            </a:r>
          </a:p>
          <a:p>
            <a:pPr marL="0"/>
            <a:r>
              <a:rPr lang="en-US" sz="2000" dirty="0">
                <a:hlinkClick r:id="rId2"/>
              </a:rPr>
              <a:t>https://mncourts.gov/mncourtsgov/media/Appellate/Supreme%20Court/RecentRulesOrders/Administrative-Order-Implementing-Legal-Paraprofessional-Pilot-Project.pdf</a:t>
            </a:r>
            <a:endParaRPr lang="en-US" sz="2000" dirty="0"/>
          </a:p>
          <a:p>
            <a:pPr marL="0"/>
            <a:endParaRPr lang="en-US" sz="2000" dirty="0"/>
          </a:p>
          <a:p>
            <a:pPr marL="0"/>
            <a:r>
              <a:rPr lang="en-US" sz="2000" i="1" dirty="0"/>
              <a:t>See Report and Recommendations to the Minnesota Supreme Court Implementation Committee for Proposed Legal Paraprofessional Pilot Project, </a:t>
            </a:r>
            <a:r>
              <a:rPr lang="en-US" sz="2000" dirty="0"/>
              <a:t>No. ADM19-8002 (Mar. 2, 2020).</a:t>
            </a:r>
          </a:p>
          <a:p>
            <a:pPr marL="0"/>
            <a:r>
              <a:rPr lang="en-US" sz="2000" dirty="0">
                <a:hlinkClick r:id="rId3"/>
              </a:rPr>
              <a:t>https://www.mncourts.gov/mncourtsgov/media/Implementation-Committee/Report-and-Recommendations-to-Minnesota-Supreme-Court-reduced-size.pdf</a:t>
            </a:r>
            <a:endParaRPr lang="en-US" sz="2000" dirty="0"/>
          </a:p>
          <a:p>
            <a:pPr marL="0"/>
            <a:endParaRPr lang="en-US" dirty="0"/>
          </a:p>
          <a:p>
            <a:endParaRPr lang="en-US" dirty="0"/>
          </a:p>
        </p:txBody>
      </p:sp>
    </p:spTree>
    <p:extLst>
      <p:ext uri="{BB962C8B-B14F-4D97-AF65-F5344CB8AC3E}">
        <p14:creationId xmlns:p14="http://schemas.microsoft.com/office/powerpoint/2010/main" val="209811466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594"/>
        <p:cNvGrpSpPr/>
        <p:nvPr/>
      </p:nvGrpSpPr>
      <p:grpSpPr>
        <a:xfrm>
          <a:off x="0" y="0"/>
          <a:ext cx="0" cy="0"/>
          <a:chOff x="0" y="0"/>
          <a:chExt cx="0" cy="0"/>
        </a:xfrm>
      </p:grpSpPr>
      <p:sp>
        <p:nvSpPr>
          <p:cNvPr id="595" name="Google Shape;595;p70"/>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596" name="Google Shape;596;p70"/>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951"/>
              <a:buNone/>
            </a:pPr>
            <a:r>
              <a:rPr lang="en-US" sz="2295" dirty="0"/>
              <a:t>In June 2020, the Aspen Institute estimated nationally, that if the tenant “unemployment rate is 25 percent, 19 million people would be at risk of eviction by September 30, as their unemployment benefits expire, stimulus payments are spent, and savings dwindle; that rises to 23 million if renters’ unemployment rate is 30 percent.” </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2295" b="1" i="1" u="sng" dirty="0"/>
              <a:t>It concluded the risk of eviction at 30% renter unemployment for Minnesota on December 31, 2020 would be 281,085 tenants. </a:t>
            </a:r>
            <a:endParaRPr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r>
              <a:rPr lang="en-US" sz="1300" dirty="0"/>
              <a:t>K. McKay, Z. Neumann &amp; S. Gilman, </a:t>
            </a:r>
            <a:r>
              <a:rPr lang="en-US" sz="1300" i="1" dirty="0"/>
              <a:t>20 Million Renters Are at Risk of Eviction; Policymakers Must Act Now to Mitigate Widespread Hardship </a:t>
            </a:r>
            <a:r>
              <a:rPr lang="en-US" sz="1300" dirty="0"/>
              <a:t>(The Aspen Institute June 19, 2020)</a:t>
            </a:r>
            <a:endParaRPr sz="1300" dirty="0"/>
          </a:p>
          <a:p>
            <a:pPr marL="0" lvl="0" indent="0" algn="l" rtl="0">
              <a:lnSpc>
                <a:spcPct val="80000"/>
              </a:lnSpc>
              <a:spcBef>
                <a:spcPts val="459"/>
              </a:spcBef>
              <a:spcAft>
                <a:spcPts val="0"/>
              </a:spcAft>
              <a:buSzPts val="1951"/>
              <a:buNone/>
            </a:pPr>
            <a:r>
              <a:rPr lang="en-US" sz="1300" u="sng" dirty="0">
                <a:solidFill>
                  <a:schemeClr val="hlink"/>
                </a:solidFill>
                <a:hlinkClick r:id="rId3"/>
              </a:rPr>
              <a:t>https://www.aspeninstitute.org/blog-posts/20-million-renters-are-at-risk-of-eviction/</a:t>
            </a:r>
            <a:endParaRPr sz="1300" dirty="0"/>
          </a:p>
          <a:p>
            <a:pPr marL="0" lvl="0" indent="0" algn="l" rtl="0">
              <a:lnSpc>
                <a:spcPct val="80000"/>
              </a:lnSpc>
              <a:spcBef>
                <a:spcPts val="459"/>
              </a:spcBef>
              <a:spcAft>
                <a:spcPts val="0"/>
              </a:spcAft>
              <a:buSzPts val="1951"/>
              <a:buNone/>
            </a:pPr>
            <a:endParaRPr sz="2295" dirty="0"/>
          </a:p>
          <a:p>
            <a:pPr marL="0" lvl="0" indent="0" algn="l" rtl="0">
              <a:lnSpc>
                <a:spcPct val="80000"/>
              </a:lnSpc>
              <a:spcBef>
                <a:spcPts val="459"/>
              </a:spcBef>
              <a:spcAft>
                <a:spcPts val="0"/>
              </a:spcAft>
              <a:buSzPts val="1951"/>
              <a:buNone/>
            </a:pPr>
            <a:endParaRPr sz="2295"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71"/>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02" name="Google Shape;602;p71"/>
          <p:cNvSpPr txBox="1">
            <a:spLocks noGrp="1"/>
          </p:cNvSpPr>
          <p:nvPr>
            <p:ph type="body" idx="1"/>
          </p:nvPr>
        </p:nvSpPr>
        <p:spPr>
          <a:xfrm>
            <a:off x="301752" y="1600200"/>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360"/>
              <a:buNone/>
            </a:pPr>
            <a:r>
              <a:rPr lang="en-US" sz="1600" dirty="0"/>
              <a:t>While the national estimates of eviction in Minnesota might be high, the high unemployment rate among tenants, high rent burden, and limited financial assistance indicate that the eviction numbers will be considerably higher than before the pandemic.</a:t>
            </a:r>
            <a:endParaRPr dirty="0"/>
          </a:p>
          <a:p>
            <a:pPr marL="0" lvl="0" indent="0" algn="l" rtl="0">
              <a:spcBef>
                <a:spcPts val="320"/>
              </a:spcBef>
              <a:spcAft>
                <a:spcPts val="0"/>
              </a:spcAft>
              <a:buSzPts val="1360"/>
              <a:buNone/>
            </a:pPr>
            <a:endParaRPr sz="1600" dirty="0"/>
          </a:p>
          <a:p>
            <a:pPr marL="0" lvl="0" indent="0">
              <a:spcBef>
                <a:spcPts val="320"/>
              </a:spcBef>
              <a:buSzPts val="1360"/>
            </a:pPr>
            <a:r>
              <a:rPr lang="en-US" sz="1600" dirty="0"/>
              <a:t>Remember the Census data. </a:t>
            </a:r>
          </a:p>
          <a:p>
            <a:pPr marL="0" lvl="0" indent="0">
              <a:spcBef>
                <a:spcPts val="320"/>
              </a:spcBef>
              <a:buSzPts val="1360"/>
            </a:pPr>
            <a:endParaRPr lang="en-US" sz="1600" dirty="0"/>
          </a:p>
          <a:p>
            <a:pPr marL="0" lvl="0" indent="0">
              <a:spcBef>
                <a:spcPts val="320"/>
              </a:spcBef>
              <a:buSzPts val="1360"/>
            </a:pPr>
            <a:r>
              <a:rPr lang="en-US" sz="1600" dirty="0"/>
              <a:t>Out of 608,418 adult tenants estimated by the Census, it estimated:</a:t>
            </a:r>
          </a:p>
          <a:p>
            <a:pPr marL="0" lvl="0" indent="0">
              <a:spcBef>
                <a:spcPts val="320"/>
              </a:spcBef>
              <a:buSzPts val="1360"/>
            </a:pPr>
            <a:endParaRPr lang="en-US" sz="1600" dirty="0"/>
          </a:p>
          <a:p>
            <a:pPr marL="0" lvl="0" indent="0">
              <a:spcBef>
                <a:spcPts val="320"/>
              </a:spcBef>
              <a:buSzPts val="1360"/>
            </a:pPr>
            <a:r>
              <a:rPr lang="en-US" sz="1600" b="1" i="1" dirty="0"/>
              <a:t>•69,988 (11.5%) were not currently caught up on rent payments,</a:t>
            </a:r>
          </a:p>
          <a:p>
            <a:pPr marL="0" lvl="0" indent="0">
              <a:spcBef>
                <a:spcPts val="320"/>
              </a:spcBef>
              <a:buSzPts val="1360"/>
            </a:pPr>
            <a:r>
              <a:rPr lang="en-US" sz="1600" b="1" i="1" dirty="0"/>
              <a:t>•217,481 (35.7%) were unemployed, </a:t>
            </a:r>
          </a:p>
          <a:p>
            <a:pPr marL="0" lvl="0" indent="0">
              <a:spcBef>
                <a:spcPts val="320"/>
              </a:spcBef>
              <a:buSzPts val="1360"/>
            </a:pPr>
            <a:r>
              <a:rPr lang="en-US" sz="1600" b="1" i="1" dirty="0"/>
              <a:t>•378,127 (62.1%) experienced the loss of employment income of a household member, </a:t>
            </a:r>
          </a:p>
          <a:p>
            <a:pPr marL="0" lvl="0" indent="0">
              <a:spcBef>
                <a:spcPts val="320"/>
              </a:spcBef>
              <a:buSzPts val="1360"/>
            </a:pPr>
            <a:r>
              <a:rPr lang="en-US" sz="1600" b="1" i="1" dirty="0"/>
              <a:t>•115,177 (19.7%) had no or slight confidence in the ability to make the next month's payment, and</a:t>
            </a:r>
          </a:p>
          <a:p>
            <a:pPr marL="0" lvl="0" indent="0">
              <a:spcBef>
                <a:spcPts val="320"/>
              </a:spcBef>
              <a:buSzPts val="1360"/>
            </a:pPr>
            <a:r>
              <a:rPr lang="en-US" sz="1600" b="1" i="1" dirty="0"/>
              <a:t>•24,155 (34.5%) very likely or somewhat likely to leave home due to eviction in next two months.</a:t>
            </a:r>
          </a:p>
          <a:p>
            <a:pPr marL="0" lvl="0" indent="0">
              <a:spcBef>
                <a:spcPts val="320"/>
              </a:spcBef>
              <a:buSzPts val="1360"/>
            </a:pPr>
            <a:endParaRPr lang="en-US" sz="1600" dirty="0"/>
          </a:p>
          <a:p>
            <a:pPr marL="0" lvl="0" indent="0" algn="l" rtl="0">
              <a:spcBef>
                <a:spcPts val="320"/>
              </a:spcBef>
              <a:spcAft>
                <a:spcPts val="0"/>
              </a:spcAft>
              <a:buSzPts val="1360"/>
              <a:buNone/>
            </a:pPr>
            <a:r>
              <a:rPr lang="en-US" sz="1600" dirty="0"/>
              <a:t>Compare this with </a:t>
            </a:r>
            <a:r>
              <a:rPr lang="en-US" sz="1600" b="1" i="1" u="sng" dirty="0"/>
              <a:t>16,000 </a:t>
            </a:r>
            <a:r>
              <a:rPr lang="en-US" sz="1600" dirty="0"/>
              <a:t>eviction court actions in 2017.</a:t>
            </a:r>
            <a:endParaRPr dirty="0"/>
          </a:p>
          <a:p>
            <a:pPr marL="0" lvl="0" indent="0" algn="l" rtl="0">
              <a:spcBef>
                <a:spcPts val="320"/>
              </a:spcBef>
              <a:spcAft>
                <a:spcPts val="0"/>
              </a:spcAft>
              <a:buSzPts val="1360"/>
              <a:buNone/>
            </a:pPr>
            <a:endParaRPr sz="1600" dirty="0"/>
          </a:p>
          <a:p>
            <a:pPr marL="0" lvl="0" indent="0" algn="l" rtl="0">
              <a:spcBef>
                <a:spcPts val="320"/>
              </a:spcBef>
              <a:spcAft>
                <a:spcPts val="0"/>
              </a:spcAft>
              <a:buSzPts val="1360"/>
              <a:buNone/>
            </a:pPr>
            <a:endParaRPr sz="16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06"/>
        <p:cNvGrpSpPr/>
        <p:nvPr/>
      </p:nvGrpSpPr>
      <p:grpSpPr>
        <a:xfrm>
          <a:off x="0" y="0"/>
          <a:ext cx="0" cy="0"/>
          <a:chOff x="0" y="0"/>
          <a:chExt cx="0" cy="0"/>
        </a:xfrm>
      </p:grpSpPr>
      <p:sp>
        <p:nvSpPr>
          <p:cNvPr id="607" name="Google Shape;607;p72"/>
          <p:cNvSpPr txBox="1">
            <a:spLocks noGrp="1"/>
          </p:cNvSpPr>
          <p:nvPr>
            <p:ph type="title"/>
          </p:nvPr>
        </p:nvSpPr>
        <p:spPr>
          <a:xfrm>
            <a:off x="301752" y="228600"/>
            <a:ext cx="8534400" cy="8382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08" name="Google Shape;608;p72"/>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80000"/>
              </a:lnSpc>
              <a:spcBef>
                <a:spcPts val="0"/>
              </a:spcBef>
              <a:spcAft>
                <a:spcPts val="0"/>
              </a:spcAft>
              <a:buSzPts val="1845"/>
              <a:buNone/>
            </a:pPr>
            <a:r>
              <a:rPr lang="en-US" sz="2170" dirty="0"/>
              <a:t>When I managed the housing unit of Mid-Minnesota Legal Aid covering Hennepin County, I regularly handled 300 cases a year, but most of those were advice cases. At my high point of my work as a staff attorney, I went to court three to five times a week and handled one to two trials a month. </a:t>
            </a:r>
            <a:endParaRPr dirty="0"/>
          </a:p>
          <a:p>
            <a:pPr marL="0" lvl="0" indent="0" algn="l" rtl="0">
              <a:lnSpc>
                <a:spcPct val="80000"/>
              </a:lnSpc>
              <a:spcBef>
                <a:spcPts val="434"/>
              </a:spcBef>
              <a:spcAft>
                <a:spcPts val="0"/>
              </a:spcAft>
              <a:buSzPts val="1845"/>
              <a:buNone/>
            </a:pPr>
            <a:endParaRPr sz="2170" dirty="0"/>
          </a:p>
          <a:p>
            <a:pPr marL="0" lvl="0" indent="0">
              <a:lnSpc>
                <a:spcPct val="80000"/>
              </a:lnSpc>
              <a:spcBef>
                <a:spcPts val="418"/>
              </a:spcBef>
              <a:buSzPts val="1778"/>
            </a:pPr>
            <a:r>
              <a:rPr lang="en-US" sz="2092" b="1" i="1" dirty="0"/>
              <a:t>A very conservative estimate of possibly of over ten times the pre-pandemic number of evictions for the first month when nonpayment of rent evictions start is:</a:t>
            </a:r>
          </a:p>
          <a:p>
            <a:pPr marL="0" lvl="0" indent="0" algn="l" rtl="0">
              <a:lnSpc>
                <a:spcPct val="80000"/>
              </a:lnSpc>
              <a:spcBef>
                <a:spcPts val="418"/>
              </a:spcBef>
              <a:spcAft>
                <a:spcPts val="0"/>
              </a:spcAft>
              <a:buSzPts val="1778"/>
              <a:buNone/>
            </a:pPr>
            <a:endParaRPr lang="en-US" sz="2092" b="1" i="1" dirty="0"/>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092" b="1" i="1" u="sng" dirty="0"/>
              <a:t>13,330</a:t>
            </a:r>
            <a:r>
              <a:rPr lang="en-US" sz="2092" b="1" i="1" dirty="0"/>
              <a:t> eviction court actions statewide, with </a:t>
            </a:r>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092" b="1" i="1" u="sng" dirty="0"/>
              <a:t>5,000</a:t>
            </a:r>
            <a:r>
              <a:rPr lang="en-US" sz="2092" b="1" i="1" dirty="0"/>
              <a:t> in Hennepin County, </a:t>
            </a:r>
          </a:p>
          <a:p>
            <a:pPr marL="342900" lvl="0" indent="-342900" algn="l" rtl="0">
              <a:lnSpc>
                <a:spcPct val="80000"/>
              </a:lnSpc>
              <a:spcBef>
                <a:spcPts val="418"/>
              </a:spcBef>
              <a:spcAft>
                <a:spcPts val="0"/>
              </a:spcAft>
              <a:buSzPct val="150000"/>
              <a:buFont typeface="Times New Roman" panose="02020603050405020304" pitchFamily="18" charset="0"/>
              <a:buChar char="•"/>
            </a:pPr>
            <a:r>
              <a:rPr lang="en-US" sz="2092" b="1" i="1" u="sng" dirty="0"/>
              <a:t>720</a:t>
            </a:r>
            <a:r>
              <a:rPr lang="en-US" sz="2092" b="1" i="1" dirty="0"/>
              <a:t> in Anoka County, </a:t>
            </a:r>
          </a:p>
          <a:p>
            <a:pPr marL="342900" lvl="0" indent="-342900">
              <a:lnSpc>
                <a:spcPct val="80000"/>
              </a:lnSpc>
              <a:spcBef>
                <a:spcPts val="418"/>
              </a:spcBef>
              <a:buSzPct val="150000"/>
              <a:buFont typeface="Times New Roman" panose="02020603050405020304" pitchFamily="18" charset="0"/>
              <a:buChar char="•"/>
            </a:pPr>
            <a:r>
              <a:rPr lang="en-US" sz="2092" b="1" i="1" u="sng" dirty="0"/>
              <a:t>880 </a:t>
            </a:r>
            <a:r>
              <a:rPr lang="en-US" sz="2092" b="1" i="1" dirty="0"/>
              <a:t>in the Third District, with </a:t>
            </a:r>
            <a:r>
              <a:rPr lang="en-US" sz="2092" b="1" i="1" u="sng" dirty="0"/>
              <a:t>310</a:t>
            </a:r>
            <a:r>
              <a:rPr lang="en-US" sz="2092" b="1" i="1" dirty="0"/>
              <a:t> in Olmsted County, </a:t>
            </a:r>
            <a:r>
              <a:rPr lang="en-US" sz="2092" b="1" i="1" u="sng" dirty="0"/>
              <a:t>100</a:t>
            </a:r>
            <a:r>
              <a:rPr lang="en-US" sz="2092" b="1" i="1" dirty="0"/>
              <a:t> each in Winona and Mower Counties, and </a:t>
            </a:r>
            <a:r>
              <a:rPr lang="en-US" sz="2092" b="1" i="1" u="sng" dirty="0"/>
              <a:t>90</a:t>
            </a:r>
            <a:r>
              <a:rPr lang="en-US" sz="2092" b="1" i="1" dirty="0"/>
              <a:t> in Steele County, and </a:t>
            </a:r>
          </a:p>
          <a:p>
            <a:pPr marL="342900" lvl="0" indent="-342900">
              <a:lnSpc>
                <a:spcPct val="80000"/>
              </a:lnSpc>
              <a:spcBef>
                <a:spcPts val="418"/>
              </a:spcBef>
              <a:buSzPct val="150000"/>
              <a:buFont typeface="Times New Roman" panose="02020603050405020304" pitchFamily="18" charset="0"/>
              <a:buChar char="•"/>
            </a:pPr>
            <a:r>
              <a:rPr lang="en-US" sz="2092" b="1" i="1" u="sng" dirty="0"/>
              <a:t>480 </a:t>
            </a:r>
            <a:r>
              <a:rPr lang="en-US" sz="2092" b="1" i="1" dirty="0"/>
              <a:t>in the Ninth District, with </a:t>
            </a:r>
            <a:r>
              <a:rPr lang="en-US" sz="2092" b="1" i="1" u="sng" dirty="0"/>
              <a:t>120</a:t>
            </a:r>
            <a:r>
              <a:rPr lang="en-US" sz="2092" b="1" i="1" dirty="0"/>
              <a:t> in Crow Wing County, </a:t>
            </a:r>
            <a:r>
              <a:rPr lang="en-US" sz="2092" b="1" i="1" u="sng" dirty="0"/>
              <a:t>80</a:t>
            </a:r>
            <a:r>
              <a:rPr lang="en-US" sz="2092" b="1" i="1" dirty="0"/>
              <a:t> each in Beltrami and Itasca Counties, and </a:t>
            </a:r>
            <a:r>
              <a:rPr lang="en-US" sz="2092" b="1" i="1" u="sng" dirty="0"/>
              <a:t>60</a:t>
            </a:r>
            <a:r>
              <a:rPr lang="en-US" sz="2092" b="1" i="1" dirty="0"/>
              <a:t> Polk County.</a:t>
            </a:r>
          </a:p>
          <a:p>
            <a:pPr marL="342900" lvl="0" indent="-342900" algn="l" rtl="0">
              <a:lnSpc>
                <a:spcPct val="80000"/>
              </a:lnSpc>
              <a:spcBef>
                <a:spcPts val="418"/>
              </a:spcBef>
              <a:spcAft>
                <a:spcPts val="0"/>
              </a:spcAft>
              <a:buSzPct val="150000"/>
              <a:buFont typeface="Times New Roman" panose="02020603050405020304" pitchFamily="18" charset="0"/>
              <a:buChar char="•"/>
            </a:pPr>
            <a:endParaRPr lang="en-US" sz="2092" b="1" i="1" dirty="0"/>
          </a:p>
          <a:p>
            <a:pPr marL="0" lvl="0" indent="0" algn="l" rtl="0">
              <a:lnSpc>
                <a:spcPct val="80000"/>
              </a:lnSpc>
              <a:spcBef>
                <a:spcPts val="418"/>
              </a:spcBef>
              <a:spcAft>
                <a:spcPts val="0"/>
              </a:spcAft>
              <a:buSzPct val="150000"/>
            </a:pPr>
            <a:r>
              <a:rPr lang="en-US" sz="2092" b="1" i="1" dirty="0"/>
              <a:t>These evictions would overwhelm the legal services housing attorneys and the courts.</a:t>
            </a:r>
            <a:endParaRPr sz="217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612"/>
        <p:cNvGrpSpPr/>
        <p:nvPr/>
      </p:nvGrpSpPr>
      <p:grpSpPr>
        <a:xfrm>
          <a:off x="0" y="0"/>
          <a:ext cx="0" cy="0"/>
          <a:chOff x="0" y="0"/>
          <a:chExt cx="0" cy="0"/>
        </a:xfrm>
      </p:grpSpPr>
      <p:sp>
        <p:nvSpPr>
          <p:cNvPr id="613" name="Google Shape;613;p73"/>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14" name="Google Shape;614;p73"/>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0"/>
              </a:spcBef>
              <a:spcAft>
                <a:spcPts val="0"/>
              </a:spcAft>
              <a:buSzPts val="1090"/>
              <a:buNone/>
            </a:pPr>
            <a:r>
              <a:rPr lang="en-US" sz="1482" dirty="0"/>
              <a:t>The Governor, Legislature, and the Courts need to plan for it.</a:t>
            </a:r>
            <a:endParaRPr sz="2900" dirty="0"/>
          </a:p>
          <a:p>
            <a:pPr marL="0" lvl="0" indent="0" algn="l" rtl="0">
              <a:lnSpc>
                <a:spcPct val="80000"/>
              </a:lnSpc>
              <a:spcBef>
                <a:spcPts val="256"/>
              </a:spcBef>
              <a:spcAft>
                <a:spcPts val="0"/>
              </a:spcAft>
              <a:buSzPts val="1090"/>
              <a:buNone/>
            </a:pPr>
            <a:endParaRPr sz="1482" dirty="0"/>
          </a:p>
          <a:p>
            <a:pPr marL="0" lvl="0" indent="0" algn="l" rtl="0">
              <a:lnSpc>
                <a:spcPct val="80000"/>
              </a:lnSpc>
              <a:spcBef>
                <a:spcPts val="256"/>
              </a:spcBef>
              <a:spcAft>
                <a:spcPts val="0"/>
              </a:spcAft>
              <a:buSzPts val="1090"/>
              <a:buNone/>
            </a:pPr>
            <a:r>
              <a:rPr lang="en-US" sz="1482" i="1" dirty="0"/>
              <a:t>See</a:t>
            </a:r>
            <a:r>
              <a:rPr lang="en-US" sz="1482" dirty="0"/>
              <a:t> </a:t>
            </a:r>
            <a:r>
              <a:rPr lang="en-US" sz="1482" i="1" dirty="0">
                <a:hlinkClick r:id="rId3"/>
              </a:rPr>
              <a:t>Standing Order re 60 day period following the expiration of the Peacetime Emergency Declared in Executive Order 20-01 </a:t>
            </a:r>
            <a:r>
              <a:rPr lang="en-US" sz="1482" dirty="0">
                <a:hlinkClick r:id="rId3"/>
              </a:rPr>
              <a:t>(Minn. Dist. Ct. 4th Dist. July 22, 2020) (Judge Robiner) (Appendix PED-19)</a:t>
            </a:r>
            <a:r>
              <a:rPr lang="en-US" sz="1482" dirty="0"/>
              <a:t> provides:</a:t>
            </a:r>
            <a:endParaRPr sz="2900" dirty="0"/>
          </a:p>
          <a:p>
            <a:pPr marL="0" lvl="0" indent="0" algn="l" rtl="0">
              <a:lnSpc>
                <a:spcPct val="80000"/>
              </a:lnSpc>
              <a:spcBef>
                <a:spcPts val="256"/>
              </a:spcBef>
              <a:spcAft>
                <a:spcPts val="0"/>
              </a:spcAft>
              <a:buSzPts val="1090"/>
              <a:buNone/>
            </a:pPr>
            <a:endParaRPr sz="1482" dirty="0"/>
          </a:p>
          <a:p>
            <a:pPr marL="0" lvl="0" indent="0" algn="l" rtl="0">
              <a:lnSpc>
                <a:spcPct val="80000"/>
              </a:lnSpc>
              <a:spcBef>
                <a:spcPts val="256"/>
              </a:spcBef>
              <a:spcAft>
                <a:spcPts val="0"/>
              </a:spcAft>
              <a:buSzPts val="1090"/>
              <a:buNone/>
            </a:pPr>
            <a:r>
              <a:rPr lang="en-US" sz="1482" dirty="0"/>
              <a:t>“[T]he following provisions will apply for the 60 days following the lifting of the peacetime emergency. ...</a:t>
            </a:r>
            <a:endParaRPr sz="2900" dirty="0"/>
          </a:p>
          <a:p>
            <a:pPr marL="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a. First priority: complaints alleging illegal activity, a violation of Minn. Stat. § 504B.171, or a complaint that would have been subject to an exception to Governor’s Executive Orders 20-14, 20-23, &amp; 20-79.</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b. Second priority: all cases that were previously scheduled for an initial appearance and filed prior to March 24, 2020 but had the initial appearance cancelled as a result of the peacetime emergency.</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c. Third priority: complaints filed during the peacetime emergency that did not qualify as an exception to the Executive Orders suspending eviction actions.</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d. Fourth priority: complaints filed after the lifting of the peacetime emergency.</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e. Instead of setting many cases for one hearing time as has traditionally been common, smaller calendars noticed for specific timeframes will be scheduled. Parties will have the option to participate in the hearings remotely (using telephone or Zoom) or in-person.</a:t>
            </a:r>
            <a:endParaRPr sz="29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74"/>
          <p:cNvSpPr txBox="1">
            <a:spLocks noGrp="1"/>
          </p:cNvSpPr>
          <p:nvPr>
            <p:ph type="title"/>
          </p:nvPr>
        </p:nvSpPr>
        <p:spPr>
          <a:xfrm>
            <a:off x="301752" y="228600"/>
            <a:ext cx="8534400" cy="9144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20" name="Google Shape;620;p74"/>
          <p:cNvSpPr txBox="1">
            <a:spLocks noGrp="1"/>
          </p:cNvSpPr>
          <p:nvPr>
            <p:ph type="body" idx="1"/>
          </p:nvPr>
        </p:nvSpPr>
        <p:spPr>
          <a:xfrm>
            <a:off x="301752" y="1527048"/>
            <a:ext cx="8503800" cy="45720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80000"/>
              </a:lnSpc>
              <a:spcBef>
                <a:spcPts val="0"/>
              </a:spcBef>
              <a:spcAft>
                <a:spcPts val="0"/>
              </a:spcAft>
              <a:buSzPts val="1090"/>
              <a:buNone/>
            </a:pPr>
            <a:r>
              <a:rPr lang="en-US" sz="1482" dirty="0"/>
              <a:t>“(2) At the initial hearing noticed by summons, the following shall occur:</a:t>
            </a:r>
            <a:endParaRPr sz="2900" dirty="0"/>
          </a:p>
          <a:p>
            <a:pPr marL="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a. The landlord, landlord’s attorney, or landlord’s agent must affirm under oath that they have a good faith and reasonable belief that the subject property is not a “covered property” for purposes of the CARES Act Sec. 4024(a)(2) or if the property is a “covered property”, that they have complied with notices requirements outlined in the CARES Act.</a:t>
            </a:r>
            <a:endParaRPr sz="2900" dirty="0"/>
          </a:p>
          <a:p>
            <a:pPr marL="457200" lvl="0" indent="0" algn="l" rtl="0">
              <a:lnSpc>
                <a:spcPct val="80000"/>
              </a:lnSpc>
              <a:spcBef>
                <a:spcPts val="256"/>
              </a:spcBef>
              <a:spcAft>
                <a:spcPts val="0"/>
              </a:spcAft>
              <a:buSzPts val="1090"/>
              <a:buNone/>
            </a:pPr>
            <a:endParaRPr sz="1482" dirty="0"/>
          </a:p>
          <a:p>
            <a:pPr marL="457200" lvl="0" indent="0" algn="l" rtl="0">
              <a:lnSpc>
                <a:spcPct val="80000"/>
              </a:lnSpc>
              <a:spcBef>
                <a:spcPts val="256"/>
              </a:spcBef>
              <a:spcAft>
                <a:spcPts val="0"/>
              </a:spcAft>
              <a:buSzPts val="1090"/>
              <a:buNone/>
            </a:pPr>
            <a:r>
              <a:rPr lang="en-US" sz="1482" dirty="0"/>
              <a:t>b. The parties shall be notified of resources and services available to them at the initial hearing, during the 7-day adjournment, and shall be given the contact information for each of the services (if the services can be provided at the initial hearing, the court will recess to allow for the provision of such services):</a:t>
            </a:r>
            <a:endParaRPr sz="2900" dirty="0"/>
          </a:p>
          <a:p>
            <a:pPr marL="914400" lvl="0" indent="0" algn="l" rtl="0">
              <a:lnSpc>
                <a:spcPct val="80000"/>
              </a:lnSpc>
              <a:spcBef>
                <a:spcPts val="256"/>
              </a:spcBef>
              <a:spcAft>
                <a:spcPts val="0"/>
              </a:spcAft>
              <a:buSzPts val="1090"/>
              <a:buNone/>
            </a:pPr>
            <a:r>
              <a:rPr lang="en-US" sz="1482" dirty="0"/>
              <a:t>i. Mid-Minnesota Legal Aid and Volunteer Lawyers Network are available to consult with and represent income qualifying individuals. HOMELine is a tenant legal advice resource without income limitations.</a:t>
            </a:r>
            <a:endParaRPr sz="2900" dirty="0"/>
          </a:p>
          <a:p>
            <a:pPr marL="914400" lvl="0" indent="0" algn="l" rtl="0">
              <a:lnSpc>
                <a:spcPct val="80000"/>
              </a:lnSpc>
              <a:spcBef>
                <a:spcPts val="256"/>
              </a:spcBef>
              <a:spcAft>
                <a:spcPts val="0"/>
              </a:spcAft>
              <a:buSzPts val="1090"/>
              <a:buNone/>
            </a:pPr>
            <a:endParaRPr sz="1482" dirty="0"/>
          </a:p>
          <a:p>
            <a:pPr marL="914400" lvl="0" indent="0" algn="l" rtl="0">
              <a:lnSpc>
                <a:spcPct val="80000"/>
              </a:lnSpc>
              <a:spcBef>
                <a:spcPts val="256"/>
              </a:spcBef>
              <a:spcAft>
                <a:spcPts val="0"/>
              </a:spcAft>
              <a:buSzPts val="1090"/>
              <a:buNone/>
            </a:pPr>
            <a:r>
              <a:rPr lang="en-US" sz="1482" dirty="0"/>
              <a:t>ii. Hennepin County Emergency Rental Assistance Program, Minnesota Assistance Council for Veterans, and Tenant Resource Center may be able to assist the parties with payment of some or all of the rent due.</a:t>
            </a:r>
            <a:endParaRPr sz="2900" dirty="0"/>
          </a:p>
          <a:p>
            <a:pPr marL="914400" lvl="0" indent="0" algn="l" rtl="0">
              <a:lnSpc>
                <a:spcPct val="80000"/>
              </a:lnSpc>
              <a:spcBef>
                <a:spcPts val="256"/>
              </a:spcBef>
              <a:spcAft>
                <a:spcPts val="0"/>
              </a:spcAft>
              <a:buSzPts val="1090"/>
              <a:buNone/>
            </a:pPr>
            <a:endParaRPr sz="1482" dirty="0"/>
          </a:p>
          <a:p>
            <a:pPr marL="914400" lvl="0" indent="0" algn="l" rtl="0">
              <a:lnSpc>
                <a:spcPct val="80000"/>
              </a:lnSpc>
              <a:spcBef>
                <a:spcPts val="256"/>
              </a:spcBef>
              <a:spcAft>
                <a:spcPts val="0"/>
              </a:spcAft>
              <a:buSzPts val="1090"/>
              <a:buNone/>
            </a:pPr>
            <a:r>
              <a:rPr lang="en-US" sz="1482" dirty="0"/>
              <a:t>iii. The Conflict Resolution Center and Community Mediation &amp; Restorative Services are available to provide free mediation services for landlords and tenants.</a:t>
            </a:r>
            <a:endParaRPr sz="2900" dirty="0"/>
          </a:p>
          <a:p>
            <a:pPr marL="914400" lvl="0" indent="0" algn="l" rtl="0">
              <a:lnSpc>
                <a:spcPct val="80000"/>
              </a:lnSpc>
              <a:spcBef>
                <a:spcPts val="256"/>
              </a:spcBef>
              <a:spcAft>
                <a:spcPts val="0"/>
              </a:spcAft>
              <a:buSzPts val="1090"/>
              <a:buNone/>
            </a:pPr>
            <a:endParaRPr sz="1482" dirty="0"/>
          </a:p>
          <a:p>
            <a:pPr marL="914400" lvl="0" indent="0" algn="l" rtl="0">
              <a:lnSpc>
                <a:spcPct val="80000"/>
              </a:lnSpc>
              <a:spcBef>
                <a:spcPts val="256"/>
              </a:spcBef>
              <a:spcAft>
                <a:spcPts val="0"/>
              </a:spcAft>
              <a:buSzPts val="1090"/>
              <a:buNone/>
            </a:pPr>
            <a:r>
              <a:rPr lang="en-US" sz="1482" dirty="0"/>
              <a:t>iv. The Court will approve out of court settlement agreements filed prior to the pretrial hearing described below, and cancel the pretrial hearing, if the agreement identifies that one of the above resources has been utilized.”</a:t>
            </a:r>
            <a:endParaRPr sz="29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Google Shape;625;p75"/>
          <p:cNvSpPr txBox="1">
            <a:spLocks noGrp="1"/>
          </p:cNvSpPr>
          <p:nvPr>
            <p:ph type="title"/>
          </p:nvPr>
        </p:nvSpPr>
        <p:spPr>
          <a:xfrm>
            <a:off x="301752" y="228600"/>
            <a:ext cx="8534400" cy="838200"/>
          </a:xfrm>
          <a:prstGeom prst="rect">
            <a:avLst/>
          </a:prstGeom>
          <a:noFill/>
          <a:ln>
            <a:noFill/>
          </a:ln>
        </p:spPr>
        <p:txBody>
          <a:bodyPr spcFirstLastPara="1" wrap="square" lIns="91425" tIns="45700" rIns="91425" bIns="45700" anchor="b" anchorCtr="0">
            <a:normAutofit fontScale="90000"/>
          </a:bodyPr>
          <a:lstStyle/>
          <a:p>
            <a:pPr marL="0" lvl="0" indent="0" algn="ctr" rtl="0">
              <a:spcBef>
                <a:spcPts val="0"/>
              </a:spcBef>
              <a:spcAft>
                <a:spcPts val="0"/>
              </a:spcAft>
              <a:buClr>
                <a:srgbClr val="7A9798"/>
              </a:buClr>
              <a:buSzPts val="2970"/>
              <a:buFont typeface="Arial"/>
              <a:buNone/>
            </a:pPr>
            <a:r>
              <a:rPr lang="en-US" sz="2970" dirty="0"/>
              <a:t>Planning for Post Emergency </a:t>
            </a:r>
            <a:br>
              <a:rPr lang="en-US" sz="2970" dirty="0"/>
            </a:br>
            <a:r>
              <a:rPr lang="en-US" sz="2970" dirty="0"/>
              <a:t>Executive Order 20-79 Eviction Actions</a:t>
            </a:r>
            <a:endParaRPr dirty="0"/>
          </a:p>
        </p:txBody>
      </p:sp>
      <p:sp>
        <p:nvSpPr>
          <p:cNvPr id="626" name="Google Shape;626;p75"/>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295"/>
              <a:buNone/>
            </a:pPr>
            <a:endParaRPr sz="2400" dirty="0"/>
          </a:p>
          <a:p>
            <a:pPr marL="0" lvl="0" indent="0" algn="l" rtl="0">
              <a:lnSpc>
                <a:spcPct val="90000"/>
              </a:lnSpc>
              <a:spcBef>
                <a:spcPts val="0"/>
              </a:spcBef>
              <a:spcAft>
                <a:spcPts val="0"/>
              </a:spcAft>
              <a:buSzPts val="2295"/>
              <a:buNone/>
            </a:pPr>
            <a:r>
              <a:rPr lang="en-US" sz="2400" dirty="0"/>
              <a:t>“(3) Housing court cases shall adjourn and schedule a pretrial hearing as soon as possible but no sooner than (7) calendar days following the initial hearing. Any party that does not appear at the pretrial hearing may be found to be in default.</a:t>
            </a:r>
            <a:endParaRPr sz="2400" dirty="0"/>
          </a:p>
          <a:p>
            <a:pPr marL="457200" lvl="0" indent="0" algn="l" rtl="0">
              <a:lnSpc>
                <a:spcPct val="90000"/>
              </a:lnSpc>
              <a:spcBef>
                <a:spcPts val="540"/>
              </a:spcBef>
              <a:spcAft>
                <a:spcPts val="0"/>
              </a:spcAft>
              <a:buSzPts val="2295"/>
              <a:buNone/>
            </a:pPr>
            <a:r>
              <a:rPr lang="en-US" sz="2400" dirty="0"/>
              <a:t>a. Cases will not be adjourned if: the plaintiff dismisses the complaint, if the defendant was properly served pursuant to Minn. Stat. § 504B.331 and </a:t>
            </a:r>
            <a:r>
              <a:rPr lang="en-US" sz="2400" i="1" dirty="0"/>
              <a:t>Koski v. Johnson, </a:t>
            </a:r>
            <a:r>
              <a:rPr lang="en-US" sz="2400" dirty="0"/>
              <a:t>837 N.W.2d 739 (Minn. Ct. App. 2013)(review denied) and defendant fails to appear, or if the parties have reached an agreement.”</a:t>
            </a:r>
            <a:endParaRPr sz="2400" dirty="0"/>
          </a:p>
          <a:p>
            <a:pPr marL="0" lvl="0" indent="0" algn="l" rtl="0">
              <a:lnSpc>
                <a:spcPct val="90000"/>
              </a:lnSpc>
              <a:spcBef>
                <a:spcPts val="540"/>
              </a:spcBef>
              <a:spcAft>
                <a:spcPts val="0"/>
              </a:spcAft>
              <a:buSzPts val="2295"/>
              <a:buNone/>
            </a:pPr>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30"/>
        <p:cNvGrpSpPr/>
        <p:nvPr/>
      </p:nvGrpSpPr>
      <p:grpSpPr>
        <a:xfrm>
          <a:off x="0" y="0"/>
          <a:ext cx="0" cy="0"/>
          <a:chOff x="0" y="0"/>
          <a:chExt cx="0" cy="0"/>
        </a:xfrm>
      </p:grpSpPr>
      <p:sp>
        <p:nvSpPr>
          <p:cNvPr id="631" name="Google Shape;631;p76"/>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Help</a:t>
            </a:r>
            <a:endParaRPr dirty="0"/>
          </a:p>
        </p:txBody>
      </p:sp>
      <p:sp>
        <p:nvSpPr>
          <p:cNvPr id="632" name="Google Shape;632;p76"/>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434"/>
              <a:buNone/>
            </a:pPr>
            <a:r>
              <a:rPr lang="en-US" sz="1687" dirty="0"/>
              <a:t>Community Mediation Minnesota consists of several member organizations across the state with staff and volunteers to help resolve disputes. Community Mediation Minnesota has a centralized intake and referral system so anyone in Minnesota can call a single phone number and be connected to a mediator who can provide services via video conferencing.  </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Community Mediation Member Organizations:</a:t>
            </a:r>
            <a:endParaRPr dirty="0"/>
          </a:p>
          <a:p>
            <a:pPr marL="0" lvl="0" indent="0" algn="l" rtl="0">
              <a:lnSpc>
                <a:spcPct val="80000"/>
              </a:lnSpc>
              <a:spcBef>
                <a:spcPts val="337"/>
              </a:spcBef>
              <a:spcAft>
                <a:spcPts val="0"/>
              </a:spcAft>
              <a:buSzPts val="1434"/>
              <a:buNone/>
            </a:pPr>
            <a:r>
              <a:rPr lang="en-US" sz="1687" dirty="0"/>
              <a:t>Community Mediation &amp; Restorative Services, Inc.</a:t>
            </a:r>
            <a:endParaRPr dirty="0"/>
          </a:p>
          <a:p>
            <a:pPr marL="0" lvl="0" indent="0" algn="l" rtl="0">
              <a:lnSpc>
                <a:spcPct val="80000"/>
              </a:lnSpc>
              <a:spcBef>
                <a:spcPts val="337"/>
              </a:spcBef>
              <a:spcAft>
                <a:spcPts val="0"/>
              </a:spcAft>
              <a:buSzPts val="1434"/>
              <a:buNone/>
            </a:pPr>
            <a:r>
              <a:rPr lang="en-US" sz="1687" dirty="0"/>
              <a:t>Conflict Resolution Center</a:t>
            </a:r>
            <a:endParaRPr dirty="0"/>
          </a:p>
          <a:p>
            <a:pPr marL="0" lvl="0" indent="0" algn="l" rtl="0">
              <a:lnSpc>
                <a:spcPct val="80000"/>
              </a:lnSpc>
              <a:spcBef>
                <a:spcPts val="337"/>
              </a:spcBef>
              <a:spcAft>
                <a:spcPts val="0"/>
              </a:spcAft>
              <a:buSzPts val="1434"/>
              <a:buNone/>
            </a:pPr>
            <a:r>
              <a:rPr lang="en-US" sz="1687" dirty="0"/>
              <a:t>Dispute Resolution Center</a:t>
            </a:r>
            <a:endParaRPr dirty="0"/>
          </a:p>
          <a:p>
            <a:pPr marL="0" lvl="0" indent="0" algn="l" rtl="0">
              <a:lnSpc>
                <a:spcPct val="80000"/>
              </a:lnSpc>
              <a:spcBef>
                <a:spcPts val="337"/>
              </a:spcBef>
              <a:spcAft>
                <a:spcPts val="0"/>
              </a:spcAft>
              <a:buSzPts val="1434"/>
              <a:buNone/>
            </a:pPr>
            <a:r>
              <a:rPr lang="en-US" sz="1687" dirty="0"/>
              <a:t>Mediation &amp; Conflict Solutions</a:t>
            </a:r>
            <a:endParaRPr dirty="0"/>
          </a:p>
          <a:p>
            <a:pPr marL="0" lvl="0" indent="0" algn="l" rtl="0">
              <a:lnSpc>
                <a:spcPct val="80000"/>
              </a:lnSpc>
              <a:spcBef>
                <a:spcPts val="337"/>
              </a:spcBef>
              <a:spcAft>
                <a:spcPts val="0"/>
              </a:spcAft>
              <a:buSzPts val="1434"/>
              <a:buNone/>
            </a:pPr>
            <a:r>
              <a:rPr lang="en-US" sz="1687" dirty="0"/>
              <a:t>Mediation and Restorative Services</a:t>
            </a:r>
            <a:endParaRPr dirty="0"/>
          </a:p>
          <a:p>
            <a:pPr marL="0" lvl="0" indent="0" algn="l" rtl="0">
              <a:lnSpc>
                <a:spcPct val="80000"/>
              </a:lnSpc>
              <a:spcBef>
                <a:spcPts val="337"/>
              </a:spcBef>
              <a:spcAft>
                <a:spcPts val="0"/>
              </a:spcAft>
              <a:buSzPts val="1434"/>
              <a:buNone/>
            </a:pPr>
            <a:r>
              <a:rPr lang="en-US" sz="1687" dirty="0"/>
              <a:t>Restorative and Mediation Practices</a:t>
            </a:r>
            <a:endParaRPr dirty="0"/>
          </a:p>
          <a:p>
            <a:pPr marL="0" lvl="0" indent="0" algn="l" rtl="0">
              <a:lnSpc>
                <a:spcPct val="80000"/>
              </a:lnSpc>
              <a:spcBef>
                <a:spcPts val="337"/>
              </a:spcBef>
              <a:spcAft>
                <a:spcPts val="0"/>
              </a:spcAft>
              <a:buSzPts val="1434"/>
              <a:buNone/>
            </a:pPr>
            <a:r>
              <a:rPr lang="en-US" sz="1687" dirty="0"/>
              <a:t> </a:t>
            </a:r>
            <a:endParaRPr dirty="0"/>
          </a:p>
          <a:p>
            <a:pPr marL="0" lvl="0" indent="0" algn="l" rtl="0">
              <a:lnSpc>
                <a:spcPct val="80000"/>
              </a:lnSpc>
              <a:spcBef>
                <a:spcPts val="337"/>
              </a:spcBef>
              <a:spcAft>
                <a:spcPts val="0"/>
              </a:spcAft>
              <a:buSzPts val="1434"/>
              <a:buNone/>
            </a:pPr>
            <a:r>
              <a:rPr lang="en-US" sz="1687" dirty="0"/>
              <a:t>Contact:</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3"/>
              </a:rPr>
              <a:t>https://communitymediationmn.org</a:t>
            </a:r>
            <a:endParaRPr sz="1687" dirty="0"/>
          </a:p>
          <a:p>
            <a:pPr marL="0" lvl="0" indent="0" algn="l" rtl="0">
              <a:lnSpc>
                <a:spcPct val="80000"/>
              </a:lnSpc>
              <a:spcBef>
                <a:spcPts val="337"/>
              </a:spcBef>
              <a:spcAft>
                <a:spcPts val="0"/>
              </a:spcAft>
              <a:buSzPts val="1434"/>
              <a:buNone/>
            </a:pPr>
            <a:r>
              <a:rPr lang="en-US" sz="1687" dirty="0"/>
              <a:t>1-833-266-2663</a:t>
            </a:r>
            <a:endParaRPr dirty="0"/>
          </a:p>
          <a:p>
            <a:pPr marL="0" lvl="0" indent="0" algn="l" rtl="0">
              <a:lnSpc>
                <a:spcPct val="80000"/>
              </a:lnSpc>
              <a:spcBef>
                <a:spcPts val="337"/>
              </a:spcBef>
              <a:spcAft>
                <a:spcPts val="0"/>
              </a:spcAft>
              <a:buSzPts val="1434"/>
              <a:buNone/>
            </a:pPr>
            <a:r>
              <a:rPr lang="en-US" sz="1687" u="sng" dirty="0">
                <a:solidFill>
                  <a:schemeClr val="hlink"/>
                </a:solidFill>
                <a:hlinkClick r:id="rId4"/>
              </a:rPr>
              <a:t>info@CommunityMediationMN.org</a:t>
            </a:r>
            <a:endParaRPr sz="1687"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77"/>
          <p:cNvSpPr txBox="1">
            <a:spLocks noGrp="1"/>
          </p:cNvSpPr>
          <p:nvPr>
            <p:ph type="title"/>
          </p:nvPr>
        </p:nvSpPr>
        <p:spPr>
          <a:xfrm>
            <a:off x="301752" y="228600"/>
            <a:ext cx="850392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Help</a:t>
            </a:r>
            <a:endParaRPr dirty="0"/>
          </a:p>
        </p:txBody>
      </p:sp>
      <p:sp>
        <p:nvSpPr>
          <p:cNvPr id="638" name="Google Shape;638;p7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445"/>
              <a:buNone/>
            </a:pPr>
            <a:r>
              <a:rPr lang="en-US" sz="1700" dirty="0"/>
              <a:t>Free Legal Aid Programs Representing Tenants:</a:t>
            </a:r>
            <a:endParaRPr dirty="0"/>
          </a:p>
          <a:p>
            <a:pPr marL="0" lvl="0" indent="0" algn="l" rtl="0">
              <a:spcBef>
                <a:spcPts val="340"/>
              </a:spcBef>
              <a:spcAft>
                <a:spcPts val="0"/>
              </a:spcAft>
              <a:buSzPts val="1445"/>
              <a:buNone/>
            </a:pPr>
            <a:r>
              <a:rPr lang="en-US" sz="1700" dirty="0"/>
              <a:t>Anishinabe Legal Services - </a:t>
            </a:r>
            <a:r>
              <a:rPr lang="en-US" sz="1700" u="sng" dirty="0">
                <a:solidFill>
                  <a:schemeClr val="hlink"/>
                </a:solidFill>
                <a:hlinkClick r:id="rId3"/>
              </a:rPr>
              <a:t>https://alslegal.org/</a:t>
            </a:r>
            <a:endParaRPr sz="1700" u="sng" dirty="0">
              <a:solidFill>
                <a:schemeClr val="hlink"/>
              </a:solidFill>
              <a:hlinkClick r:id="rId3"/>
            </a:endParaRPr>
          </a:p>
          <a:p>
            <a:pPr marL="0" lvl="0" indent="0" algn="l" rtl="0">
              <a:spcBef>
                <a:spcPts val="340"/>
              </a:spcBef>
              <a:spcAft>
                <a:spcPts val="0"/>
              </a:spcAft>
              <a:buSzPts val="1445"/>
              <a:buNone/>
            </a:pPr>
            <a:r>
              <a:rPr lang="en-US" sz="1700" dirty="0"/>
              <a:t>Central Minnesota Legal Services - </a:t>
            </a:r>
            <a:r>
              <a:rPr lang="en-US" sz="1700" u="sng" dirty="0">
                <a:solidFill>
                  <a:schemeClr val="hlink"/>
                </a:solidFill>
                <a:hlinkClick r:id="rId4"/>
              </a:rPr>
              <a:t>https://www.centralmnlegal.org/</a:t>
            </a:r>
            <a:endParaRPr sz="1700" u="sng" dirty="0">
              <a:solidFill>
                <a:schemeClr val="hlink"/>
              </a:solidFill>
              <a:hlinkClick r:id="rId4"/>
            </a:endParaRPr>
          </a:p>
          <a:p>
            <a:pPr marL="0" lvl="0" indent="0" algn="l" rtl="0">
              <a:spcBef>
                <a:spcPts val="340"/>
              </a:spcBef>
              <a:spcAft>
                <a:spcPts val="0"/>
              </a:spcAft>
              <a:buSzPts val="1445"/>
              <a:buNone/>
            </a:pPr>
            <a:r>
              <a:rPr lang="en-US" sz="1700" dirty="0"/>
              <a:t>Judicare of Anoka County - </a:t>
            </a:r>
            <a:r>
              <a:rPr lang="en-US" sz="1700" u="sng" dirty="0">
                <a:solidFill>
                  <a:schemeClr val="hlink"/>
                </a:solidFill>
                <a:hlinkClick r:id="rId5"/>
              </a:rPr>
              <a:t>http://www.anokajudicare.org/</a:t>
            </a:r>
            <a:endParaRPr sz="1700" u="sng" dirty="0">
              <a:solidFill>
                <a:schemeClr val="hlink"/>
              </a:solidFill>
              <a:hlinkClick r:id="rId5"/>
            </a:endParaRPr>
          </a:p>
          <a:p>
            <a:pPr marL="0" lvl="0" indent="0" algn="l" rtl="0">
              <a:spcBef>
                <a:spcPts val="340"/>
              </a:spcBef>
              <a:spcAft>
                <a:spcPts val="0"/>
              </a:spcAft>
              <a:buSzPts val="1445"/>
              <a:buNone/>
            </a:pPr>
            <a:r>
              <a:rPr lang="en-US" sz="1700" dirty="0"/>
              <a:t>Legal Aid Service of Northeastern Minnesota - </a:t>
            </a:r>
            <a:r>
              <a:rPr lang="en-US" sz="1700" u="sng" dirty="0">
                <a:solidFill>
                  <a:schemeClr val="hlink"/>
                </a:solidFill>
                <a:hlinkClick r:id="rId6"/>
              </a:rPr>
              <a:t>http://lasnem.org/</a:t>
            </a:r>
            <a:endParaRPr sz="1700" u="sng" dirty="0">
              <a:solidFill>
                <a:schemeClr val="hlink"/>
              </a:solidFill>
              <a:hlinkClick r:id="rId6"/>
            </a:endParaRPr>
          </a:p>
          <a:p>
            <a:pPr marL="0" lvl="0" indent="0" algn="l" rtl="0">
              <a:spcBef>
                <a:spcPts val="340"/>
              </a:spcBef>
              <a:spcAft>
                <a:spcPts val="0"/>
              </a:spcAft>
              <a:buSzPts val="1445"/>
              <a:buNone/>
            </a:pPr>
            <a:r>
              <a:rPr lang="en-US" sz="1700" dirty="0"/>
              <a:t>Legal Assistance of Dakota County - </a:t>
            </a:r>
            <a:r>
              <a:rPr lang="en-US" sz="1700" u="sng" dirty="0">
                <a:solidFill>
                  <a:schemeClr val="hlink"/>
                </a:solidFill>
                <a:hlinkClick r:id="rId7"/>
              </a:rPr>
              <a:t>http://www.dakotalegal.org/</a:t>
            </a:r>
            <a:endParaRPr sz="1700" u="sng" dirty="0">
              <a:solidFill>
                <a:schemeClr val="hlink"/>
              </a:solidFill>
              <a:hlinkClick r:id="rId7"/>
            </a:endParaRPr>
          </a:p>
          <a:p>
            <a:pPr marL="0" lvl="0" indent="0" algn="l" rtl="0">
              <a:spcBef>
                <a:spcPts val="340"/>
              </a:spcBef>
              <a:spcAft>
                <a:spcPts val="0"/>
              </a:spcAft>
              <a:buSzPts val="1445"/>
              <a:buNone/>
            </a:pPr>
            <a:r>
              <a:rPr lang="en-US" sz="1700" dirty="0"/>
              <a:t>Legal Assistance of Olmsted County - </a:t>
            </a:r>
            <a:r>
              <a:rPr lang="en-US" sz="1700" u="sng" dirty="0">
                <a:solidFill>
                  <a:schemeClr val="hlink"/>
                </a:solidFill>
                <a:hlinkClick r:id="rId8"/>
              </a:rPr>
              <a:t>http://laocmn.org/</a:t>
            </a:r>
            <a:endParaRPr sz="1700" u="sng" dirty="0">
              <a:solidFill>
                <a:schemeClr val="hlink"/>
              </a:solidFill>
              <a:hlinkClick r:id="rId8"/>
            </a:endParaRPr>
          </a:p>
          <a:p>
            <a:pPr marL="0" lvl="0" indent="0" algn="l" rtl="0">
              <a:spcBef>
                <a:spcPts val="340"/>
              </a:spcBef>
              <a:spcAft>
                <a:spcPts val="0"/>
              </a:spcAft>
              <a:buSzPts val="1445"/>
              <a:buNone/>
            </a:pPr>
            <a:r>
              <a:rPr lang="en-US" sz="1700" dirty="0"/>
              <a:t>Legal Services of Northwest Minnesota - </a:t>
            </a:r>
            <a:r>
              <a:rPr lang="en-US" sz="1700" u="sng" dirty="0">
                <a:solidFill>
                  <a:schemeClr val="hlink"/>
                </a:solidFill>
                <a:hlinkClick r:id="rId9"/>
              </a:rPr>
              <a:t>https://lsnmlaw.org/</a:t>
            </a:r>
            <a:endParaRPr sz="1700" u="sng" dirty="0">
              <a:solidFill>
                <a:schemeClr val="hlink"/>
              </a:solidFill>
              <a:hlinkClick r:id="rId9"/>
            </a:endParaRPr>
          </a:p>
          <a:p>
            <a:pPr marL="0" lvl="0" indent="0" algn="l" rtl="0">
              <a:spcBef>
                <a:spcPts val="340"/>
              </a:spcBef>
              <a:spcAft>
                <a:spcPts val="0"/>
              </a:spcAft>
              <a:buSzPts val="1445"/>
              <a:buNone/>
            </a:pPr>
            <a:r>
              <a:rPr lang="en-US" sz="1700" dirty="0"/>
              <a:t>Mid-Minnesota Legal Aid - </a:t>
            </a:r>
            <a:r>
              <a:rPr lang="en-US" sz="1700" u="sng" dirty="0">
                <a:solidFill>
                  <a:schemeClr val="hlink"/>
                </a:solidFill>
                <a:hlinkClick r:id="rId10"/>
              </a:rPr>
              <a:t>https://mylegalaid.org/</a:t>
            </a:r>
            <a:endParaRPr sz="1700" u="sng" dirty="0">
              <a:solidFill>
                <a:schemeClr val="hlink"/>
              </a:solidFill>
              <a:hlinkClick r:id="rId10"/>
            </a:endParaRPr>
          </a:p>
          <a:p>
            <a:pPr marL="0" lvl="0" indent="0" algn="l" rtl="0">
              <a:spcBef>
                <a:spcPts val="340"/>
              </a:spcBef>
              <a:spcAft>
                <a:spcPts val="0"/>
              </a:spcAft>
              <a:buSzPts val="1445"/>
              <a:buNone/>
            </a:pPr>
            <a:r>
              <a:rPr lang="en-US" sz="1700" dirty="0"/>
              <a:t>Southern Minnesota Regional Legal Services - </a:t>
            </a:r>
            <a:r>
              <a:rPr lang="en-US" sz="1700" u="sng" dirty="0">
                <a:solidFill>
                  <a:schemeClr val="hlink"/>
                </a:solidFill>
                <a:hlinkClick r:id="rId11"/>
              </a:rPr>
              <a:t>https://www.smrls.org/</a:t>
            </a:r>
            <a:endParaRPr sz="1700" u="sng" dirty="0">
              <a:solidFill>
                <a:schemeClr val="hlink"/>
              </a:solidFill>
              <a:hlinkClick r:id="rId11"/>
            </a:endParaRPr>
          </a:p>
          <a:p>
            <a:pPr marL="0" lvl="0" indent="0" algn="l" rtl="0">
              <a:spcBef>
                <a:spcPts val="340"/>
              </a:spcBef>
              <a:spcAft>
                <a:spcPts val="0"/>
              </a:spcAft>
              <a:buSzPts val="1445"/>
              <a:buNone/>
            </a:pPr>
            <a:r>
              <a:rPr lang="en-US" sz="1700" dirty="0"/>
              <a:t>Volunteer Lawyers Network - </a:t>
            </a:r>
            <a:r>
              <a:rPr lang="en-US" sz="1700" u="sng" dirty="0">
                <a:solidFill>
                  <a:schemeClr val="hlink"/>
                </a:solidFill>
                <a:hlinkClick r:id="rId12"/>
              </a:rPr>
              <a:t>https://www.vlnmn.org/</a:t>
            </a:r>
            <a:endParaRPr sz="1700" u="sng" dirty="0">
              <a:solidFill>
                <a:schemeClr val="hlink"/>
              </a:solidFill>
              <a:hlinkClick r:id="rId12"/>
            </a:endParaRPr>
          </a:p>
          <a:p>
            <a:pPr marL="0" lvl="0" indent="0" algn="l" rtl="0">
              <a:spcBef>
                <a:spcPts val="340"/>
              </a:spcBef>
              <a:spcAft>
                <a:spcPts val="0"/>
              </a:spcAft>
              <a:buSzPts val="1445"/>
              <a:buNone/>
            </a:pPr>
            <a:endParaRPr sz="1700" dirty="0"/>
          </a:p>
          <a:p>
            <a:pPr marL="0" lvl="0" indent="0" algn="l" rtl="0">
              <a:spcBef>
                <a:spcPts val="340"/>
              </a:spcBef>
              <a:spcAft>
                <a:spcPts val="0"/>
              </a:spcAft>
              <a:buSzPts val="1445"/>
              <a:buNone/>
            </a:pPr>
            <a:r>
              <a:rPr lang="en-US" sz="1700" dirty="0"/>
              <a:t>Advice: </a:t>
            </a:r>
            <a:endParaRPr dirty="0"/>
          </a:p>
          <a:p>
            <a:pPr marL="0" lvl="0" indent="0" algn="l" rtl="0">
              <a:spcBef>
                <a:spcPts val="340"/>
              </a:spcBef>
              <a:spcAft>
                <a:spcPts val="0"/>
              </a:spcAft>
              <a:buSzPts val="1445"/>
              <a:buNone/>
            </a:pPr>
            <a:r>
              <a:rPr lang="en-US" sz="1700" dirty="0"/>
              <a:t>On Line Advice: Minnesota Legal Advice Online (MLAO) - </a:t>
            </a:r>
            <a:r>
              <a:rPr lang="en-US" sz="1700" u="sng" dirty="0">
                <a:solidFill>
                  <a:schemeClr val="hlink"/>
                </a:solidFill>
                <a:hlinkClick r:id="rId13"/>
              </a:rPr>
              <a:t>https://www.mnlegaladvice.org/ </a:t>
            </a:r>
            <a:endParaRPr dirty="0"/>
          </a:p>
          <a:p>
            <a:pPr marL="0" lvl="0" indent="0" algn="l" rtl="0">
              <a:spcBef>
                <a:spcPts val="340"/>
              </a:spcBef>
              <a:spcAft>
                <a:spcPts val="0"/>
              </a:spcAft>
              <a:buSzPts val="1445"/>
              <a:buNone/>
            </a:pPr>
            <a:r>
              <a:rPr lang="en-US" sz="1700" dirty="0"/>
              <a:t>Tenant Hotline Advice: HOME Line - </a:t>
            </a:r>
            <a:r>
              <a:rPr lang="en-US" sz="1700" u="sng" dirty="0">
                <a:solidFill>
                  <a:schemeClr val="hlink"/>
                </a:solidFill>
                <a:hlinkClick r:id="rId14"/>
              </a:rPr>
              <a:t>https://homelinemn.org/</a:t>
            </a:r>
            <a:endParaRPr sz="1700" u="sng" dirty="0">
              <a:solidFill>
                <a:schemeClr val="hlink"/>
              </a:solidFill>
              <a:hlinkClick r:id="rId14"/>
            </a:endParaRPr>
          </a:p>
          <a:p>
            <a:pPr marL="0" lvl="0" indent="0" algn="l" rtl="0">
              <a:spcBef>
                <a:spcPts val="340"/>
              </a:spcBef>
              <a:spcAft>
                <a:spcPts val="0"/>
              </a:spcAft>
              <a:buSzPts val="1445"/>
              <a:buNone/>
            </a:pPr>
            <a:endParaRPr sz="1700" dirty="0"/>
          </a:p>
          <a:p>
            <a:pPr marL="0" lvl="0" indent="0" algn="l" rtl="0">
              <a:spcBef>
                <a:spcPts val="340"/>
              </a:spcBef>
              <a:spcAft>
                <a:spcPts val="0"/>
              </a:spcAft>
              <a:buSzPts val="1445"/>
              <a:buNone/>
            </a:pPr>
            <a:endParaRPr sz="17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7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Questions</a:t>
            </a:r>
            <a:endParaRPr dirty="0"/>
          </a:p>
        </p:txBody>
      </p:sp>
      <p:sp>
        <p:nvSpPr>
          <p:cNvPr id="644" name="Google Shape;644;p7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fontScale="70000" lnSpcReduction="20000"/>
          </a:bodyPr>
          <a:lstStyle/>
          <a:p>
            <a:pPr marL="0" lvl="0" indent="0">
              <a:spcBef>
                <a:spcPts val="0"/>
              </a:spcBef>
              <a:buSzPts val="1360"/>
            </a:pPr>
            <a:r>
              <a:rPr lang="en-US" sz="2800" dirty="0"/>
              <a:t>Lawrence McDonough</a:t>
            </a:r>
            <a:endParaRPr lang="en-US" dirty="0"/>
          </a:p>
          <a:p>
            <a:pPr marL="0" lvl="0" indent="0">
              <a:spcBef>
                <a:spcPts val="320"/>
              </a:spcBef>
              <a:buSzPts val="1360"/>
            </a:pPr>
            <a:r>
              <a:rPr lang="en-US" sz="2800" dirty="0"/>
              <a:t>Attorney at Law </a:t>
            </a:r>
            <a:endParaRPr lang="en-US" dirty="0"/>
          </a:p>
          <a:p>
            <a:pPr marL="0" lvl="0" indent="0">
              <a:spcBef>
                <a:spcPts val="320"/>
              </a:spcBef>
              <a:buSzPts val="1360"/>
            </a:pPr>
            <a:r>
              <a:rPr lang="en-US" sz="2800" dirty="0"/>
              <a:t>Adjunct Professor of Law, University of Minnesota School of Law </a:t>
            </a:r>
            <a:endParaRPr lang="en-US" dirty="0"/>
          </a:p>
          <a:p>
            <a:pPr marL="0" lvl="0" indent="0">
              <a:spcBef>
                <a:spcPts val="320"/>
              </a:spcBef>
              <a:buSzPts val="1360"/>
            </a:pPr>
            <a:r>
              <a:rPr lang="en-US" sz="2800" dirty="0"/>
              <a:t>Senior Minnesota Counsel, Lawyers' Committee for Civil Rights Under Law</a:t>
            </a:r>
            <a:endParaRPr lang="en-US" dirty="0"/>
          </a:p>
          <a:p>
            <a:pPr marL="0" lvl="0" indent="0">
              <a:spcBef>
                <a:spcPts val="320"/>
              </a:spcBef>
              <a:buSzPts val="1360"/>
            </a:pPr>
            <a:r>
              <a:rPr lang="en-US" sz="2800" dirty="0"/>
              <a:t>651-398-8053</a:t>
            </a:r>
            <a:endParaRPr lang="en-US" dirty="0"/>
          </a:p>
          <a:p>
            <a:pPr marL="0" lvl="0" indent="0">
              <a:spcBef>
                <a:spcPts val="320"/>
              </a:spcBef>
              <a:buSzPts val="1360"/>
            </a:pPr>
            <a:r>
              <a:rPr lang="en-US" sz="2800" u="sng" dirty="0">
                <a:solidFill>
                  <a:schemeClr val="hlink"/>
                </a:solidFill>
                <a:hlinkClick r:id="rId3"/>
              </a:rPr>
              <a:t>mcdon056@umn.edu</a:t>
            </a:r>
            <a:endParaRPr lang="en-US" sz="2800" dirty="0"/>
          </a:p>
          <a:p>
            <a:pPr marL="0" lvl="0" indent="0">
              <a:spcBef>
                <a:spcPts val="320"/>
              </a:spcBef>
              <a:buSzPts val="1360"/>
            </a:pPr>
            <a:r>
              <a:rPr lang="en-US" sz="2800" u="sng" dirty="0">
                <a:solidFill>
                  <a:schemeClr val="hlink"/>
                </a:solidFill>
                <a:hlinkClick r:id="rId4"/>
              </a:rPr>
              <a:t>http://povertylaw.homestead.com/Biolarrymcdonough.html</a:t>
            </a:r>
            <a:endParaRPr lang="en-US" sz="2800" dirty="0"/>
          </a:p>
          <a:p>
            <a:pPr marL="0" lvl="0" indent="0">
              <a:spcBef>
                <a:spcPts val="320"/>
              </a:spcBef>
              <a:buSzPts val="1360"/>
            </a:pPr>
            <a:endParaRPr lang="en-US" sz="2800" dirty="0"/>
          </a:p>
          <a:p>
            <a:pPr marL="0" lvl="0" indent="0">
              <a:spcBef>
                <a:spcPts val="320"/>
              </a:spcBef>
              <a:buSzPts val="1360"/>
            </a:pPr>
            <a:r>
              <a:rPr lang="en-US" sz="2800" dirty="0"/>
              <a:t>Rachael Sterling</a:t>
            </a:r>
            <a:endParaRPr lang="en-US" dirty="0"/>
          </a:p>
          <a:p>
            <a:pPr marL="0" lvl="0" indent="0">
              <a:spcBef>
                <a:spcPts val="320"/>
              </a:spcBef>
              <a:buSzPts val="1360"/>
            </a:pPr>
            <a:r>
              <a:rPr lang="en-US" sz="2800" dirty="0"/>
              <a:t>Attorney at Law </a:t>
            </a:r>
            <a:endParaRPr lang="en-US" dirty="0"/>
          </a:p>
          <a:p>
            <a:pPr marL="0" lvl="0" indent="0">
              <a:spcBef>
                <a:spcPts val="320"/>
              </a:spcBef>
              <a:buSzPts val="1360"/>
            </a:pPr>
            <a:r>
              <a:rPr lang="en-US" sz="2800" dirty="0"/>
              <a:t>COVID-19 Eviction Response Coordinator &amp; Housing Attorney</a:t>
            </a:r>
            <a:endParaRPr lang="en-US" dirty="0"/>
          </a:p>
          <a:p>
            <a:pPr marL="0" lvl="0" indent="0">
              <a:spcBef>
                <a:spcPts val="320"/>
              </a:spcBef>
              <a:buSzPts val="1360"/>
            </a:pPr>
            <a:r>
              <a:rPr lang="en-US" sz="2800" dirty="0"/>
              <a:t>HOME Line </a:t>
            </a:r>
            <a:endParaRPr lang="en-US" dirty="0"/>
          </a:p>
          <a:p>
            <a:pPr marL="0" lvl="0" indent="0">
              <a:spcBef>
                <a:spcPts val="320"/>
              </a:spcBef>
              <a:buSzPts val="1360"/>
            </a:pPr>
            <a:r>
              <a:rPr lang="en-US" sz="2800" dirty="0"/>
              <a:t>(612) 255-8859</a:t>
            </a:r>
            <a:endParaRPr lang="en-US" dirty="0"/>
          </a:p>
          <a:p>
            <a:pPr marL="0" lvl="0" indent="0">
              <a:spcBef>
                <a:spcPts val="320"/>
              </a:spcBef>
              <a:buSzPts val="1360"/>
            </a:pPr>
            <a:r>
              <a:rPr lang="en-US" sz="2800" u="sng" dirty="0">
                <a:solidFill>
                  <a:schemeClr val="hlink"/>
                </a:solidFill>
                <a:hlinkClick r:id="rId5"/>
              </a:rPr>
              <a:t>rachaels@homelinemn.org</a:t>
            </a:r>
          </a:p>
          <a:p>
            <a:pPr marL="0" lvl="0" indent="0">
              <a:spcBef>
                <a:spcPts val="320"/>
              </a:spcBef>
              <a:buSzPts val="1360"/>
            </a:pPr>
            <a:r>
              <a:rPr lang="en-US" sz="2800" u="sng" dirty="0">
                <a:solidFill>
                  <a:schemeClr val="hlink"/>
                </a:solidFill>
                <a:hlinkClick r:id="rId6"/>
              </a:rPr>
              <a:t>https://homelinemn.org/staff/rachael-sterling/</a:t>
            </a:r>
          </a:p>
          <a:p>
            <a:pPr marL="0" lvl="0" indent="0" algn="l" rtl="0">
              <a:spcBef>
                <a:spcPts val="540"/>
              </a:spcBef>
              <a:spcAft>
                <a:spcPts val="0"/>
              </a:spcAft>
              <a:buSzPts val="2295"/>
              <a:buNone/>
            </a:pP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7"/>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dirty="0"/>
              <a:t>Eviction Action Basics - Proof and Findings</a:t>
            </a:r>
            <a:endParaRPr dirty="0"/>
          </a:p>
        </p:txBody>
      </p:sp>
      <p:sp>
        <p:nvSpPr>
          <p:cNvPr id="204" name="Google Shape;204;p7"/>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lnSpcReduction="10000"/>
          </a:bodyPr>
          <a:lstStyle/>
          <a:p>
            <a:pPr marL="457200" lvl="0" indent="-348615" algn="l" rtl="0">
              <a:lnSpc>
                <a:spcPct val="80000"/>
              </a:lnSpc>
              <a:spcBef>
                <a:spcPts val="378"/>
              </a:spcBef>
              <a:spcAft>
                <a:spcPts val="0"/>
              </a:spcAft>
              <a:buSzPts val="1890"/>
              <a:buChar char="●"/>
            </a:pPr>
            <a:r>
              <a:rPr lang="en-US" sz="1890" dirty="0"/>
              <a:t>The plaintiff must prove claims supporting eviction by a preponderance of the evidence, and the court must make specific findings on the claims of the plaintiff. </a:t>
            </a:r>
          </a:p>
          <a:p>
            <a:pPr marL="914400" lvl="1" indent="-348615" algn="l" rtl="0">
              <a:lnSpc>
                <a:spcPct val="80000"/>
              </a:lnSpc>
              <a:spcBef>
                <a:spcPts val="0"/>
              </a:spcBef>
              <a:spcAft>
                <a:spcPts val="0"/>
              </a:spcAft>
              <a:buSzPts val="1890"/>
              <a:buChar char="○"/>
            </a:pPr>
            <a:r>
              <a:rPr lang="en-US" sz="1890" i="1" dirty="0"/>
              <a:t>Chancellor Manor v. Thibodeaux, </a:t>
            </a:r>
            <a:r>
              <a:rPr lang="en-US" sz="1890" dirty="0"/>
              <a:t>628 N.W.2d 193, 197 (Minn. Ct. App. 2001).</a:t>
            </a:r>
            <a:endParaRPr dirty="0"/>
          </a:p>
          <a:p>
            <a:pPr marL="0" lvl="0" indent="0" algn="l" rtl="0">
              <a:lnSpc>
                <a:spcPct val="80000"/>
              </a:lnSpc>
              <a:spcBef>
                <a:spcPts val="378"/>
              </a:spcBef>
              <a:spcAft>
                <a:spcPts val="0"/>
              </a:spcAft>
              <a:buSzPts val="1607"/>
              <a:buNone/>
            </a:pPr>
            <a:endParaRPr sz="1890" dirty="0"/>
          </a:p>
          <a:p>
            <a:pPr lvl="0" indent="-348615">
              <a:lnSpc>
                <a:spcPct val="80000"/>
              </a:lnSpc>
              <a:spcBef>
                <a:spcPts val="378"/>
              </a:spcBef>
              <a:buSzPts val="1890"/>
              <a:buChar char="●"/>
            </a:pPr>
            <a:r>
              <a:rPr lang="en-US" sz="1890" dirty="0"/>
              <a:t>The Minnesota Rules of Evidence, Civil Procedure, and General Rules of Practice apply to eviction actions</a:t>
            </a:r>
          </a:p>
          <a:p>
            <a:pPr lvl="1" indent="-348615">
              <a:lnSpc>
                <a:spcPct val="80000"/>
              </a:lnSpc>
              <a:spcBef>
                <a:spcPts val="0"/>
              </a:spcBef>
              <a:buSzPts val="1890"/>
              <a:buChar char="○"/>
            </a:pPr>
            <a:r>
              <a:rPr lang="en-US" sz="1890" dirty="0">
                <a:solidFill>
                  <a:schemeClr val="bg2"/>
                </a:solidFill>
              </a:rPr>
              <a:t>Housing Court rules of the General Rules of Practice apply only to the 2</a:t>
            </a:r>
            <a:r>
              <a:rPr lang="en-US" sz="1890" baseline="30000" dirty="0">
                <a:solidFill>
                  <a:schemeClr val="bg2"/>
                </a:solidFill>
              </a:rPr>
              <a:t>nd</a:t>
            </a:r>
            <a:r>
              <a:rPr lang="en-US" sz="1890" dirty="0">
                <a:solidFill>
                  <a:schemeClr val="bg2"/>
                </a:solidFill>
              </a:rPr>
              <a:t> and 4</a:t>
            </a:r>
            <a:r>
              <a:rPr lang="en-US" sz="1890" baseline="30000" dirty="0">
                <a:solidFill>
                  <a:schemeClr val="bg2"/>
                </a:solidFill>
              </a:rPr>
              <a:t>th</a:t>
            </a:r>
            <a:r>
              <a:rPr lang="en-US" sz="1890" dirty="0">
                <a:solidFill>
                  <a:schemeClr val="bg2"/>
                </a:solidFill>
              </a:rPr>
              <a:t> district courts.</a:t>
            </a:r>
          </a:p>
          <a:p>
            <a:pPr marL="565785" lvl="1" indent="0" algn="l" rtl="0">
              <a:lnSpc>
                <a:spcPct val="80000"/>
              </a:lnSpc>
              <a:spcBef>
                <a:spcPts val="0"/>
              </a:spcBef>
              <a:spcAft>
                <a:spcPts val="0"/>
              </a:spcAft>
              <a:buClr>
                <a:srgbClr val="000000"/>
              </a:buClr>
              <a:buSzPts val="1890"/>
              <a:buNone/>
            </a:pPr>
            <a:endParaRPr lang="en-US" sz="1890" dirty="0">
              <a:solidFill>
                <a:srgbClr val="000000"/>
              </a:solidFill>
            </a:endParaRPr>
          </a:p>
          <a:p>
            <a:pPr indent="-348615">
              <a:lnSpc>
                <a:spcPct val="80000"/>
              </a:lnSpc>
              <a:spcBef>
                <a:spcPts val="0"/>
              </a:spcBef>
              <a:buSzPct val="150000"/>
              <a:buFont typeface="Arial" panose="020B0604020202020204" pitchFamily="34" charset="0"/>
              <a:buChar char="•"/>
            </a:pPr>
            <a:r>
              <a:rPr lang="en-US" sz="189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Hearsay statements in testimony or within documents should be excluded unless they meet an exception to the hearsay rule.</a:t>
            </a:r>
          </a:p>
          <a:p>
            <a:pPr lvl="1" indent="-348615">
              <a:lnSpc>
                <a:spcPct val="80000"/>
              </a:lnSpc>
              <a:spcBef>
                <a:spcPts val="0"/>
              </a:spcBef>
              <a:buSzPts val="1890"/>
              <a:buChar char="○"/>
            </a:pPr>
            <a:r>
              <a:rPr lang="en-US" sz="1800" i="1"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Countryview Mobile Home Park v. Oliveras, </a:t>
            </a:r>
            <a:r>
              <a:rPr lang="en-US" sz="1800" dirty="0">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No. A04-160, 2004 WL 20049986 (Minn. Ct. App. Sept. 14, 2004) (unpublished).</a:t>
            </a:r>
            <a:endParaRPr sz="1800" dirty="0"/>
          </a:p>
          <a:p>
            <a:pPr marL="0" lvl="0" indent="0" algn="l" rtl="0">
              <a:lnSpc>
                <a:spcPct val="80000"/>
              </a:lnSpc>
              <a:spcBef>
                <a:spcPts val="378"/>
              </a:spcBef>
              <a:spcAft>
                <a:spcPts val="0"/>
              </a:spcAft>
              <a:buSzPts val="1607"/>
              <a:buNone/>
            </a:pPr>
            <a:endParaRPr sz="1890" dirty="0"/>
          </a:p>
          <a:p>
            <a:pPr marL="457200" lvl="0" indent="-348615" algn="l" rtl="0">
              <a:lnSpc>
                <a:spcPct val="80000"/>
              </a:lnSpc>
              <a:spcBef>
                <a:spcPts val="378"/>
              </a:spcBef>
              <a:spcAft>
                <a:spcPts val="0"/>
              </a:spcAft>
              <a:buSzPts val="1890"/>
              <a:buChar char="●"/>
            </a:pPr>
            <a:r>
              <a:rPr lang="en-US" sz="1890" dirty="0"/>
              <a:t>The parties and other lay witnesses have the right to testify about their observations without being experts.</a:t>
            </a:r>
            <a:endParaRPr sz="1890" dirty="0"/>
          </a:p>
          <a:p>
            <a:pPr marL="914400" lvl="1" indent="-348615" algn="l" rtl="0">
              <a:lnSpc>
                <a:spcPct val="80000"/>
              </a:lnSpc>
              <a:spcBef>
                <a:spcPts val="0"/>
              </a:spcBef>
              <a:spcAft>
                <a:spcPts val="0"/>
              </a:spcAft>
              <a:buSzPts val="1890"/>
              <a:buChar char="○"/>
            </a:pPr>
            <a:r>
              <a:rPr lang="en-US" sz="1890" dirty="0"/>
              <a:t> </a:t>
            </a:r>
            <a:r>
              <a:rPr lang="en-US" sz="1890" i="1" dirty="0"/>
              <a:t>Stewart v. Anderson, </a:t>
            </a:r>
            <a:r>
              <a:rPr lang="en-US" sz="1890" dirty="0"/>
              <a:t>No. A06-1878, 2007 WL 2366528 (Minn. Ct. App. Aug. 21, 2007) (unpublished).</a:t>
            </a:r>
            <a:endParaRPr dirty="0"/>
          </a:p>
          <a:p>
            <a:pPr marL="0" lvl="0" indent="0" algn="l" rtl="0">
              <a:lnSpc>
                <a:spcPct val="80000"/>
              </a:lnSpc>
              <a:spcBef>
                <a:spcPts val="378"/>
              </a:spcBef>
              <a:spcAft>
                <a:spcPts val="0"/>
              </a:spcAft>
              <a:buSzPts val="1607"/>
              <a:buNone/>
            </a:pPr>
            <a:endParaRPr sz="189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8"/>
          <p:cNvSpPr txBox="1">
            <a:spLocks noGrp="1"/>
          </p:cNvSpPr>
          <p:nvPr>
            <p:ph type="title"/>
          </p:nvPr>
        </p:nvSpPr>
        <p:spPr>
          <a:xfrm>
            <a:off x="301752" y="228600"/>
            <a:ext cx="8534400" cy="758952"/>
          </a:xfrm>
          <a:prstGeom prst="rect">
            <a:avLst/>
          </a:prstGeom>
          <a:noFill/>
          <a:ln>
            <a:noFill/>
          </a:ln>
        </p:spPr>
        <p:txBody>
          <a:bodyPr spcFirstLastPara="1" wrap="square" lIns="91425" tIns="45700" rIns="91425" bIns="45700" anchor="b" anchorCtr="0">
            <a:normAutofit/>
          </a:bodyPr>
          <a:lstStyle/>
          <a:p>
            <a:pPr marL="0" lvl="0" indent="0" algn="ctr" rtl="0">
              <a:spcBef>
                <a:spcPts val="0"/>
              </a:spcBef>
              <a:spcAft>
                <a:spcPts val="0"/>
              </a:spcAft>
              <a:buClr>
                <a:srgbClr val="7A9798"/>
              </a:buClr>
              <a:buSzPts val="3300"/>
              <a:buFont typeface="Arial"/>
              <a:buNone/>
            </a:pPr>
            <a:r>
              <a:rPr lang="en-US" sz="2900" dirty="0"/>
              <a:t>Eviction Action Basics - Subject Matter Jurisdiction</a:t>
            </a:r>
            <a:endParaRPr sz="2900" dirty="0"/>
          </a:p>
        </p:txBody>
      </p:sp>
      <p:sp>
        <p:nvSpPr>
          <p:cNvPr id="210" name="Google Shape;210;p8"/>
          <p:cNvSpPr txBox="1">
            <a:spLocks noGrp="1"/>
          </p:cNvSpPr>
          <p:nvPr>
            <p:ph type="body" idx="1"/>
          </p:nvPr>
        </p:nvSpPr>
        <p:spPr>
          <a:xfrm>
            <a:off x="301752" y="1527048"/>
            <a:ext cx="8503920" cy="4572000"/>
          </a:xfrm>
          <a:prstGeom prst="rect">
            <a:avLst/>
          </a:prstGeom>
          <a:noFill/>
          <a:ln>
            <a:noFill/>
          </a:ln>
        </p:spPr>
        <p:txBody>
          <a:bodyPr spcFirstLastPara="1" wrap="square" lIns="91425" tIns="45700" rIns="91425" bIns="45700" anchor="t" anchorCtr="0">
            <a:normAutofit/>
          </a:bodyPr>
          <a:lstStyle/>
          <a:p>
            <a:pPr marL="457200" marR="0" lvl="0" indent="-346075" algn="l" rtl="0">
              <a:lnSpc>
                <a:spcPct val="115000"/>
              </a:lnSpc>
              <a:spcBef>
                <a:spcPts val="337"/>
              </a:spcBef>
              <a:spcAft>
                <a:spcPts val="0"/>
              </a:spcAft>
              <a:buSzPts val="1850"/>
              <a:buChar char="●"/>
            </a:pPr>
            <a:r>
              <a:rPr lang="en-US" sz="1850" dirty="0">
                <a:solidFill>
                  <a:schemeClr val="dk1"/>
                </a:solidFill>
              </a:rPr>
              <a:t>Minn. Stat. § 504B.285, subd. 1</a:t>
            </a:r>
            <a:endParaRPr sz="1850" dirty="0"/>
          </a:p>
          <a:p>
            <a:pPr marL="914400" marR="0" lvl="1" indent="-346075" algn="l" rtl="0">
              <a:lnSpc>
                <a:spcPct val="80000"/>
              </a:lnSpc>
              <a:spcBef>
                <a:spcPts val="0"/>
              </a:spcBef>
              <a:spcAft>
                <a:spcPts val="0"/>
              </a:spcAft>
              <a:buSzPts val="1850"/>
              <a:buChar char="○"/>
            </a:pPr>
            <a:r>
              <a:rPr lang="en-US" sz="1850" dirty="0">
                <a:solidFill>
                  <a:srgbClr val="000000"/>
                </a:solidFill>
              </a:rPr>
              <a:t>The most common basis for subject matter jurisdiction</a:t>
            </a:r>
            <a:endParaRPr sz="1850" dirty="0">
              <a:solidFill>
                <a:srgbClr val="000000"/>
              </a:solidFill>
            </a:endParaRPr>
          </a:p>
          <a:p>
            <a:pPr marL="1371600" lvl="2" indent="-346075" algn="l" rtl="0">
              <a:lnSpc>
                <a:spcPct val="80000"/>
              </a:lnSpc>
              <a:spcBef>
                <a:spcPts val="0"/>
              </a:spcBef>
              <a:spcAft>
                <a:spcPts val="0"/>
              </a:spcAft>
              <a:buSzPts val="1850"/>
              <a:buChar char="■"/>
            </a:pPr>
            <a:r>
              <a:rPr lang="en-US" sz="1850" dirty="0"/>
              <a:t>Holding over after sale on an execution or judgment, expiration of the redemption period following mortgage foreclosure, or termination of a contract for deed</a:t>
            </a:r>
            <a:endParaRPr sz="1850" dirty="0"/>
          </a:p>
          <a:p>
            <a:pPr marL="1371600" lvl="2" indent="-346075" algn="l" rtl="0">
              <a:lnSpc>
                <a:spcPct val="80000"/>
              </a:lnSpc>
              <a:spcBef>
                <a:spcPts val="0"/>
              </a:spcBef>
              <a:spcAft>
                <a:spcPts val="0"/>
              </a:spcAft>
              <a:buSzPts val="1850"/>
              <a:buChar char="■"/>
            </a:pPr>
            <a:r>
              <a:rPr lang="en-US" sz="1850" dirty="0"/>
              <a:t>Holding over after expiration of the term of the lease</a:t>
            </a:r>
            <a:endParaRPr sz="1850" dirty="0"/>
          </a:p>
          <a:p>
            <a:pPr marL="1371600" lvl="2" indent="-346075" algn="l" rtl="0">
              <a:lnSpc>
                <a:spcPct val="80000"/>
              </a:lnSpc>
              <a:spcBef>
                <a:spcPts val="0"/>
              </a:spcBef>
              <a:spcAft>
                <a:spcPts val="0"/>
              </a:spcAft>
              <a:buSzPts val="1850"/>
              <a:buChar char="■"/>
            </a:pPr>
            <a:r>
              <a:rPr lang="en-US" sz="1850" dirty="0"/>
              <a:t>Breach of lease</a:t>
            </a:r>
            <a:endParaRPr sz="1850" dirty="0"/>
          </a:p>
          <a:p>
            <a:pPr marL="1371600" lvl="2" indent="-346075" algn="l" rtl="0">
              <a:lnSpc>
                <a:spcPct val="80000"/>
              </a:lnSpc>
              <a:spcBef>
                <a:spcPts val="0"/>
              </a:spcBef>
              <a:spcAft>
                <a:spcPts val="0"/>
              </a:spcAft>
              <a:buSzPts val="1850"/>
              <a:buChar char="■"/>
            </a:pPr>
            <a:r>
              <a:rPr lang="en-US" sz="1850" dirty="0"/>
              <a:t>Nonpayment of rent</a:t>
            </a:r>
            <a:endParaRPr sz="1850" dirty="0"/>
          </a:p>
          <a:p>
            <a:pPr marL="1371600" lvl="2" indent="-346075" algn="l" rtl="0">
              <a:lnSpc>
                <a:spcPct val="80000"/>
              </a:lnSpc>
              <a:spcBef>
                <a:spcPts val="0"/>
              </a:spcBef>
              <a:spcAft>
                <a:spcPts val="0"/>
              </a:spcAft>
              <a:buSzPts val="1850"/>
              <a:buChar char="■"/>
            </a:pPr>
            <a:r>
              <a:rPr lang="en-US" sz="1850" dirty="0"/>
              <a:t>Holding over after termination of the tenancy by notice to quit</a:t>
            </a:r>
            <a:endParaRPr sz="1850" dirty="0"/>
          </a:p>
          <a:p>
            <a:pPr marL="0" lvl="0" indent="0" algn="l" rtl="0">
              <a:lnSpc>
                <a:spcPct val="80000"/>
              </a:lnSpc>
              <a:spcBef>
                <a:spcPts val="337"/>
              </a:spcBef>
              <a:spcAft>
                <a:spcPts val="0"/>
              </a:spcAft>
              <a:buNone/>
            </a:pPr>
            <a:endParaRPr sz="1850" dirty="0"/>
          </a:p>
          <a:p>
            <a:pPr marL="457200" lvl="0" indent="-346075" algn="l" rtl="0">
              <a:lnSpc>
                <a:spcPct val="115000"/>
              </a:lnSpc>
              <a:spcBef>
                <a:spcPts val="337"/>
              </a:spcBef>
              <a:spcAft>
                <a:spcPts val="0"/>
              </a:spcAft>
              <a:buSzPts val="1850"/>
              <a:buChar char="●"/>
            </a:pPr>
            <a:r>
              <a:rPr lang="en-US" sz="1850" dirty="0"/>
              <a:t>Minn. Stat. § 504B.301 </a:t>
            </a:r>
            <a:endParaRPr sz="1850" dirty="0"/>
          </a:p>
          <a:p>
            <a:pPr marL="914400" lvl="1" indent="-346075" algn="l" rtl="0">
              <a:lnSpc>
                <a:spcPct val="80000"/>
              </a:lnSpc>
              <a:spcBef>
                <a:spcPts val="0"/>
              </a:spcBef>
              <a:spcAft>
                <a:spcPts val="0"/>
              </a:spcAft>
              <a:buSzPts val="1850"/>
              <a:buChar char="○"/>
            </a:pPr>
            <a:r>
              <a:rPr lang="en-US" sz="1850" dirty="0">
                <a:solidFill>
                  <a:srgbClr val="000000"/>
                </a:solidFill>
              </a:rPr>
              <a:t>Alternative jurisdiction for unlawfully detaining the premises after having entered unlawfully, forcibly, or peaceably. </a:t>
            </a:r>
            <a:endParaRPr sz="1850" dirty="0">
              <a:solidFill>
                <a:srgbClr val="000000"/>
              </a:solidFill>
            </a:endParaRPr>
          </a:p>
          <a:p>
            <a:pPr marL="1371600" lvl="2" indent="-346075" algn="l" rtl="0">
              <a:lnSpc>
                <a:spcPct val="80000"/>
              </a:lnSpc>
              <a:spcBef>
                <a:spcPts val="0"/>
              </a:spcBef>
              <a:spcAft>
                <a:spcPts val="0"/>
              </a:spcAft>
              <a:buSzPts val="1850"/>
              <a:buChar char="■"/>
            </a:pPr>
            <a:r>
              <a:rPr lang="en-US" sz="1850" dirty="0"/>
              <a:t>Unlawful detention includes a seizure on residential rental property of contraband or a controlled substance manufactured, distributed or acquired in violation of Chapter 152 (Prohibited Drugs) and with a retail value of $100.00 or more, if the tenant does not have a defense under § 609.5317.</a:t>
            </a:r>
            <a:endParaRPr sz="1850" dirty="0"/>
          </a:p>
          <a:p>
            <a:pPr marL="0" lvl="0" indent="0" algn="l" rtl="0">
              <a:lnSpc>
                <a:spcPct val="80000"/>
              </a:lnSpc>
              <a:spcBef>
                <a:spcPts val="337"/>
              </a:spcBef>
              <a:spcAft>
                <a:spcPts val="0"/>
              </a:spcAft>
              <a:buSzPts val="1434"/>
              <a:buNone/>
            </a:pPr>
            <a:endParaRPr sz="1687" dirty="0"/>
          </a:p>
        </p:txBody>
      </p:sp>
    </p:spTree>
  </p:cSld>
  <p:clrMapOvr>
    <a:masterClrMapping/>
  </p:clrMapOvr>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12888</Words>
  <Application>Microsoft Office PowerPoint</Application>
  <PresentationFormat>On-screen Show (4:3)</PresentationFormat>
  <Paragraphs>804</Paragraphs>
  <Slides>78</Slides>
  <Notes>74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78</vt:i4>
      </vt:variant>
    </vt:vector>
  </HeadingPairs>
  <TitlesOfParts>
    <vt:vector size="84" baseType="lpstr">
      <vt:lpstr>Arial</vt:lpstr>
      <vt:lpstr>Calibri</vt:lpstr>
      <vt:lpstr>Courier New</vt:lpstr>
      <vt:lpstr>Noto Sans Symbols</vt:lpstr>
      <vt:lpstr>Times New Roman</vt:lpstr>
      <vt:lpstr>Civic</vt:lpstr>
      <vt:lpstr>Pandemic Eviction Training for Minnesota Courts (Including Eviction Action Basics)</vt:lpstr>
      <vt:lpstr>Presenters and Prior Presentations</vt:lpstr>
      <vt:lpstr>Topics</vt:lpstr>
      <vt:lpstr>Resources</vt:lpstr>
      <vt:lpstr>Eviction Action Basics</vt:lpstr>
      <vt:lpstr>Eviction Action Basics - Appearances</vt:lpstr>
      <vt:lpstr>Eviction Action Basics - Appearances</vt:lpstr>
      <vt:lpstr>Eviction Action Basics - Proof and Findings</vt:lpstr>
      <vt:lpstr>Eviction Action Basics - Subject Matter Jurisdiction</vt:lpstr>
      <vt:lpstr>Eviction Action Basics - Complaint</vt:lpstr>
      <vt:lpstr>Eviction Action Basics - Methods of Service</vt:lpstr>
      <vt:lpstr>Eviction Action Basics -  Service for Expedited Eviction Actions</vt:lpstr>
      <vt:lpstr>Eviction Action Basics – Strict Compliance and Server Requirements</vt:lpstr>
      <vt:lpstr>Eviction Action Basics - Scheduling</vt:lpstr>
      <vt:lpstr>Eviction Action Basics - Nonpayment of Rent </vt:lpstr>
      <vt:lpstr>Eviction Action Basics - Nonpayment of Rent Defenses</vt:lpstr>
      <vt:lpstr>Eviction Action Basics - Nonpayment of Rent Defenses</vt:lpstr>
      <vt:lpstr>Eviction Action Basics - Nonpayment of Rent Defenses</vt:lpstr>
      <vt:lpstr>Eviction Action Basics - Holding Over </vt:lpstr>
      <vt:lpstr>Eviction Action Basics - Breach of Lease </vt:lpstr>
      <vt:lpstr>Eviction Action Basics - Breach of Lease</vt:lpstr>
      <vt:lpstr>Eviction Action Basics - Breach of Lease</vt:lpstr>
      <vt:lpstr>Eviction Action Basics - Relief</vt:lpstr>
      <vt:lpstr>Eviction Action Basics - Relief</vt:lpstr>
      <vt:lpstr>Pandemic Impacts on Tenants</vt:lpstr>
      <vt:lpstr>Unemployment</vt:lpstr>
      <vt:lpstr>Unemployment</vt:lpstr>
      <vt:lpstr>Census Data on Tenants,  Unemployment, and Rents</vt:lpstr>
      <vt:lpstr>Census Data on Tenants, Rents,  and Risk of Eviction</vt:lpstr>
      <vt:lpstr>People of Color Are at Great Risk of Eviction</vt:lpstr>
      <vt:lpstr>People of Color Are at Great Risk of Eviction</vt:lpstr>
      <vt:lpstr>Health Impact of Renewed Evictions  During the Pandemic </vt:lpstr>
      <vt:lpstr>Health Impact of Renewed Evictions  During the Pandemic </vt:lpstr>
      <vt:lpstr>Health Impact of Renewed Evictions  During the Pandemic </vt:lpstr>
      <vt:lpstr>Health Impact of Renewed Evictions  During the Pandemic </vt:lpstr>
      <vt:lpstr>Health Impact of Renewed Evictions  During the Pandemic </vt:lpstr>
      <vt:lpstr>Health Impact of Renewed Evictions  During the Pandemic </vt:lpstr>
      <vt:lpstr>Emergency Executive Order 20-79</vt:lpstr>
      <vt:lpstr>Emergency Executive Order 20-79 - Exceptions</vt:lpstr>
      <vt:lpstr>Emergency Executive Order 20-79 - Exceptions</vt:lpstr>
      <vt:lpstr>Emergency Executive Order 20-79 - Writs of Recovery</vt:lpstr>
      <vt:lpstr>Emergency Executive Order 20-79 -  Notice Requirements</vt:lpstr>
      <vt:lpstr>Emergency Executive Order 20-79 </vt:lpstr>
      <vt:lpstr>Coronavirus Aid, Relief, and. Economic Security (CARES) Act § 4024</vt:lpstr>
      <vt:lpstr>CARES Act § 4024 - Notice Requirements</vt:lpstr>
      <vt:lpstr>CARES Act § 4024 - Covered Properties</vt:lpstr>
      <vt:lpstr>CARES Act § 4024 - Covered Properties</vt:lpstr>
      <vt:lpstr>CARES Act § 4024 - Covered Properties</vt:lpstr>
      <vt:lpstr>CDC Eviction Suspension Order</vt:lpstr>
      <vt:lpstr>CDC Eviction Suspension Order -  Tenant Declaration</vt:lpstr>
      <vt:lpstr>CDC Eviction Suspension Order - Resources</vt:lpstr>
      <vt:lpstr>CDC Eviction Suspension Order - Considerations</vt:lpstr>
      <vt:lpstr>Mortgage Foreclosures</vt:lpstr>
      <vt:lpstr>Court Orders on Operations of the Minnesota Judicial Branch</vt:lpstr>
      <vt:lpstr>House File No. 4556, Art. 1, §16</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Pandemic Eviction Action  Causes of Action and Decisions</vt:lpstr>
      <vt:lpstr>Equitable Considerations</vt:lpstr>
      <vt:lpstr>Equitable Considerations</vt:lpstr>
      <vt:lpstr>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Planning for Post Emergency  Executive Order 20-79 Eviction Actions</vt:lpstr>
      <vt:lpstr>Help</vt:lpstr>
      <vt:lpstr>Help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Pandemic Eviction Training for Minnesota Courts (Including Eviction Action Basics)</dc:title>
  <dc:creator>McDonough, Lawrence</dc:creator>
  <cp:lastModifiedBy>Larry McDonough</cp:lastModifiedBy>
  <cp:revision>79</cp:revision>
  <dcterms:created xsi:type="dcterms:W3CDTF">2014-01-29T20:29:53Z</dcterms:created>
  <dcterms:modified xsi:type="dcterms:W3CDTF">2021-03-05T19:06:32Z</dcterms:modified>
</cp:coreProperties>
</file>