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7"/>
  </p:notesMasterIdLst>
  <p:sldIdLst>
    <p:sldId id="256" r:id="rId2"/>
    <p:sldId id="257" r:id="rId3"/>
    <p:sldId id="447" r:id="rId4"/>
    <p:sldId id="466" r:id="rId5"/>
    <p:sldId id="259" r:id="rId6"/>
    <p:sldId id="281" r:id="rId7"/>
    <p:sldId id="282" r:id="rId8"/>
    <p:sldId id="283" r:id="rId9"/>
    <p:sldId id="284" r:id="rId10"/>
    <p:sldId id="285" r:id="rId11"/>
    <p:sldId id="286" r:id="rId12"/>
    <p:sldId id="287" r:id="rId13"/>
    <p:sldId id="289" r:id="rId14"/>
    <p:sldId id="290" r:id="rId15"/>
    <p:sldId id="334" r:id="rId16"/>
    <p:sldId id="291" r:id="rId17"/>
    <p:sldId id="336" r:id="rId18"/>
    <p:sldId id="292" r:id="rId19"/>
    <p:sldId id="293" r:id="rId20"/>
    <p:sldId id="294" r:id="rId21"/>
    <p:sldId id="295" r:id="rId22"/>
    <p:sldId id="340" r:id="rId23"/>
    <p:sldId id="297" r:id="rId24"/>
    <p:sldId id="316" r:id="rId25"/>
    <p:sldId id="319" r:id="rId26"/>
    <p:sldId id="321" r:id="rId27"/>
    <p:sldId id="260" r:id="rId28"/>
    <p:sldId id="261" r:id="rId29"/>
    <p:sldId id="339" r:id="rId30"/>
    <p:sldId id="262" r:id="rId31"/>
    <p:sldId id="264" r:id="rId32"/>
    <p:sldId id="265" r:id="rId33"/>
    <p:sldId id="266" r:id="rId34"/>
    <p:sldId id="267" r:id="rId35"/>
    <p:sldId id="268" r:id="rId36"/>
    <p:sldId id="454" r:id="rId37"/>
    <p:sldId id="455" r:id="rId38"/>
    <p:sldId id="337" r:id="rId39"/>
    <p:sldId id="272" r:id="rId40"/>
    <p:sldId id="300" r:id="rId41"/>
    <p:sldId id="341" r:id="rId42"/>
    <p:sldId id="301" r:id="rId43"/>
    <p:sldId id="302" r:id="rId44"/>
    <p:sldId id="303" r:id="rId45"/>
    <p:sldId id="304" r:id="rId46"/>
    <p:sldId id="305" r:id="rId47"/>
    <p:sldId id="306" r:id="rId48"/>
    <p:sldId id="273" r:id="rId49"/>
    <p:sldId id="275" r:id="rId50"/>
    <p:sldId id="451" r:id="rId51"/>
    <p:sldId id="276" r:id="rId52"/>
    <p:sldId id="450" r:id="rId53"/>
    <p:sldId id="456" r:id="rId54"/>
    <p:sldId id="457" r:id="rId55"/>
    <p:sldId id="458" r:id="rId56"/>
    <p:sldId id="459" r:id="rId57"/>
    <p:sldId id="460" r:id="rId58"/>
    <p:sldId id="452" r:id="rId59"/>
    <p:sldId id="461" r:id="rId60"/>
    <p:sldId id="462" r:id="rId61"/>
    <p:sldId id="467" r:id="rId62"/>
    <p:sldId id="269" r:id="rId63"/>
    <p:sldId id="464" r:id="rId64"/>
    <p:sldId id="271" r:id="rId65"/>
    <p:sldId id="448" r:id="rId66"/>
    <p:sldId id="465" r:id="rId67"/>
    <p:sldId id="342" r:id="rId68"/>
    <p:sldId id="349" r:id="rId69"/>
    <p:sldId id="350" r:id="rId70"/>
    <p:sldId id="355" r:id="rId71"/>
    <p:sldId id="468" r:id="rId72"/>
    <p:sldId id="469" r:id="rId73"/>
    <p:sldId id="470" r:id="rId74"/>
    <p:sldId id="471" r:id="rId75"/>
    <p:sldId id="472" r:id="rId76"/>
    <p:sldId id="473" r:id="rId77"/>
    <p:sldId id="474" r:id="rId78"/>
    <p:sldId id="475" r:id="rId79"/>
    <p:sldId id="333" r:id="rId80"/>
    <p:sldId id="412" r:id="rId81"/>
    <p:sldId id="418" r:id="rId82"/>
    <p:sldId id="419" r:id="rId83"/>
    <p:sldId id="413" r:id="rId84"/>
    <p:sldId id="476" r:id="rId85"/>
    <p:sldId id="335" r:id="rId8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8" roundtripDataSignature="AMtx7mgM7EJlDUoR8B1XD2wBtHpq4Om2k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ael Sterling" initials="" lastIdx="6" clrIdx="0"/>
  <p:cmAuthor id="1" name="Larry McDonough" initials="LM" lastIdx="1" clrIdx="1">
    <p:extLst>
      <p:ext uri="{19B8F6BF-5375-455C-9EA6-DF929625EA0E}">
        <p15:presenceInfo xmlns:p15="http://schemas.microsoft.com/office/powerpoint/2012/main" userId="bf0cd75a09d6d1d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customschemas.google.com/relationships/presentationmetadata" Target="metadata"/><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5" name="Google Shape;16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47" name="Google Shape;347;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3" name="Google Shape;353;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65" name="Google Shape;365;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71" name="Google Shape;371;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77" name="Google Shape;377;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83" name="Google Shape;383;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89" name="Google Shape;389;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95" name="Google Shape;395;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01" name="Google Shape;401;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13" name="Google Shape;413;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1" name="Google Shape;17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27" name="Google Shape;527;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00341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45" name="Google Shape;545;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73287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5"/>
        <p:cNvGrpSpPr/>
        <p:nvPr/>
      </p:nvGrpSpPr>
      <p:grpSpPr>
        <a:xfrm>
          <a:off x="0" y="0"/>
          <a:ext cx="0" cy="0"/>
          <a:chOff x="0" y="0"/>
          <a:chExt cx="0" cy="0"/>
        </a:xfrm>
      </p:grpSpPr>
      <p:sp>
        <p:nvSpPr>
          <p:cNvPr id="556" name="Google Shape;556;p6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57" name="Google Shape;557;p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68824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9" name="Google Shape;18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12092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5" name="Google Shape;19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08075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1" name="Google Shape;20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19069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3" name="Google Shape;21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12816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9" name="Google Shape;21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839089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5" name="Google Shape;22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03665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1" name="Google Shape;23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1169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7" name="Google Shape;17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7" name="Google Shape;23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00885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25" name="Google Shape;425;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2" name="Google Shape;262;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04032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31" name="Google Shape;431;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37" name="Google Shape;437;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43" name="Google Shape;443;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49" name="Google Shape;449;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55" name="Google Shape;455;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61" name="Google Shape;461;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67" name="Google Shape;467;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3" name="Google Shape;18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8" name="Google Shape;268;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439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1" name="Google Shape;281;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2120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7" name="Google Shape;287;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43924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5" name="Google Shape;16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53</a:t>
            </a:fld>
            <a:endParaRPr dirty="0"/>
          </a:p>
        </p:txBody>
      </p:sp>
    </p:spTree>
    <p:extLst>
      <p:ext uri="{BB962C8B-B14F-4D97-AF65-F5344CB8AC3E}">
        <p14:creationId xmlns:p14="http://schemas.microsoft.com/office/powerpoint/2010/main" val="24399025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79" name="Google Shape;479;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65651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85" name="Google Shape;485;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25332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43" name="Google Shape;243;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240412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b3f2f03acb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b3f2f03acb_0_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50" name="Google Shape;250;gb3f2f03acb_0_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63</a:t>
            </a:fld>
            <a:endParaRPr dirty="0"/>
          </a:p>
        </p:txBody>
      </p:sp>
    </p:spTree>
    <p:extLst>
      <p:ext uri="{BB962C8B-B14F-4D97-AF65-F5344CB8AC3E}">
        <p14:creationId xmlns:p14="http://schemas.microsoft.com/office/powerpoint/2010/main" val="39135919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56" name="Google Shape;256;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32866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Google Shape;628;p7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29" name="Google Shape;629;p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17" name="Google Shape;317;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p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41" name="Google Shape;641;p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295"/>
              <a:buFont typeface="Arial"/>
              <a:buNone/>
            </a:pPr>
            <a:r>
              <a:rPr lang="en-US" dirty="0">
                <a:latin typeface="Times New Roman"/>
                <a:ea typeface="Times New Roman"/>
                <a:cs typeface="Times New Roman"/>
                <a:sym typeface="Times New Roman"/>
              </a:rPr>
              <a:t>where the tenant seriously endangers the safety of others on the premises, including the common area and the curtilage of the premises, if the serious endangerment of others who are not residents is a material violation of the lease.</a:t>
            </a:r>
            <a:endParaRPr dirty="0"/>
          </a:p>
        </p:txBody>
      </p:sp>
      <p:sp>
        <p:nvSpPr>
          <p:cNvPr id="323" name="Google Shape;323;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29" name="Google Shape;329;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35" name="Google Shape;335;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41" name="Google Shape;341;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2"/>
        </a:solidFill>
        <a:effectLst/>
      </p:bgPr>
    </p:bg>
    <p:spTree>
      <p:nvGrpSpPr>
        <p:cNvPr id="1" name="Shape 24"/>
        <p:cNvGrpSpPr/>
        <p:nvPr/>
      </p:nvGrpSpPr>
      <p:grpSpPr>
        <a:xfrm>
          <a:off x="0" y="0"/>
          <a:ext cx="0" cy="0"/>
          <a:chOff x="0" y="0"/>
          <a:chExt cx="0" cy="0"/>
        </a:xfrm>
      </p:grpSpPr>
      <p:sp>
        <p:nvSpPr>
          <p:cNvPr id="25" name="Google Shape;25;p8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6" name="Google Shape;26;p80"/>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7" name="Google Shape;27;p8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8" name="Google Shape;28;p80"/>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9" name="Google Shape;29;p8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30" name="Google Shape;30;p80"/>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rmAutofit/>
          </a:bodyPr>
          <a:lstStyle>
            <a:lvl1pPr lvl="0" algn="ctr">
              <a:spcBef>
                <a:spcPts val="320"/>
              </a:spcBef>
              <a:spcAft>
                <a:spcPts val="0"/>
              </a:spcAft>
              <a:buSzPts val="1360"/>
              <a:buNone/>
              <a:defRPr sz="1600" b="1" cap="none">
                <a:solidFill>
                  <a:schemeClr val="dk2"/>
                </a:solidFill>
              </a:defRPr>
            </a:lvl1pPr>
            <a:lvl2pPr lvl="1" algn="ctr">
              <a:spcBef>
                <a:spcPts val="360"/>
              </a:spcBef>
              <a:spcAft>
                <a:spcPts val="0"/>
              </a:spcAft>
              <a:buSzPts val="1260"/>
              <a:buNone/>
              <a:defRPr/>
            </a:lvl2pPr>
            <a:lvl3pPr lvl="2" algn="ctr">
              <a:spcBef>
                <a:spcPts val="360"/>
              </a:spcBef>
              <a:spcAft>
                <a:spcPts val="0"/>
              </a:spcAft>
              <a:buSzPts val="1350"/>
              <a:buNone/>
              <a:defRPr/>
            </a:lvl3pPr>
            <a:lvl4pPr lvl="3" algn="ctr">
              <a:spcBef>
                <a:spcPts val="360"/>
              </a:spcBef>
              <a:spcAft>
                <a:spcPts val="0"/>
              </a:spcAft>
              <a:buSzPts val="1260"/>
              <a:buNone/>
              <a:defRPr/>
            </a:lvl4pPr>
            <a:lvl5pPr lvl="4" algn="ctr">
              <a:spcBef>
                <a:spcPts val="360"/>
              </a:spcBef>
              <a:spcAft>
                <a:spcPts val="0"/>
              </a:spcAft>
              <a:buSzPts val="1800"/>
              <a:buNone/>
              <a:defRPr/>
            </a:lvl5pPr>
            <a:lvl6pPr lvl="5" algn="ctr">
              <a:spcBef>
                <a:spcPts val="360"/>
              </a:spcBef>
              <a:spcAft>
                <a:spcPts val="0"/>
              </a:spcAft>
              <a:buSzPts val="1440"/>
              <a:buNone/>
              <a:defRPr/>
            </a:lvl6pPr>
            <a:lvl7pPr lvl="6" algn="ctr">
              <a:spcBef>
                <a:spcPts val="360"/>
              </a:spcBef>
              <a:spcAft>
                <a:spcPts val="0"/>
              </a:spcAft>
              <a:buSzPts val="1620"/>
              <a:buNone/>
              <a:defRPr/>
            </a:lvl7pPr>
            <a:lvl8pPr lvl="7" algn="ctr">
              <a:spcBef>
                <a:spcPts val="360"/>
              </a:spcBef>
              <a:spcAft>
                <a:spcPts val="0"/>
              </a:spcAft>
              <a:buSzPts val="1800"/>
              <a:buNone/>
              <a:defRPr/>
            </a:lvl8pPr>
            <a:lvl9pPr lvl="8" algn="ctr">
              <a:spcBef>
                <a:spcPts val="360"/>
              </a:spcBef>
              <a:spcAft>
                <a:spcPts val="0"/>
              </a:spcAft>
              <a:buSzPts val="1620"/>
              <a:buNone/>
              <a:defRPr/>
            </a:lvl9pPr>
          </a:lstStyle>
          <a:p>
            <a:endParaRPr/>
          </a:p>
        </p:txBody>
      </p:sp>
      <p:sp>
        <p:nvSpPr>
          <p:cNvPr id="31" name="Google Shape;31;p8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8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33" name="Google Shape;33;p80"/>
          <p:cNvCxnSpPr/>
          <p:nvPr/>
        </p:nvCxnSpPr>
        <p:spPr>
          <a:xfrm>
            <a:off x="155448" y="2420112"/>
            <a:ext cx="8833104" cy="0"/>
          </a:xfrm>
          <a:prstGeom prst="straightConnector1">
            <a:avLst/>
          </a:prstGeom>
          <a:noFill/>
          <a:ln w="11425" cap="flat" cmpd="sng">
            <a:solidFill>
              <a:srgbClr val="7A9798"/>
            </a:solidFill>
            <a:prstDash val="dash"/>
            <a:round/>
            <a:headEnd type="none" w="sm" len="sm"/>
            <a:tailEnd type="none" w="sm" len="sm"/>
          </a:ln>
        </p:spPr>
      </p:cxnSp>
      <p:sp>
        <p:nvSpPr>
          <p:cNvPr id="34" name="Google Shape;34;p80"/>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35" name="Google Shape;35;p80"/>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36" name="Google Shape;36;p80"/>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37" name="Google Shape;37;p80"/>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38" name="Google Shape;38;p80"/>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accent1"/>
              </a:buClr>
              <a:buSzPts val="4200"/>
              <a:buFont typeface="Arial"/>
              <a:buNone/>
              <a:defRPr sz="42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lt2"/>
        </a:solidFill>
        <a:effectLst/>
      </p:bgPr>
    </p:bg>
    <p:spTree>
      <p:nvGrpSpPr>
        <p:cNvPr id="1" name="Shape 141"/>
        <p:cNvGrpSpPr/>
        <p:nvPr/>
      </p:nvGrpSpPr>
      <p:grpSpPr>
        <a:xfrm>
          <a:off x="0" y="0"/>
          <a:ext cx="0" cy="0"/>
          <a:chOff x="0" y="0"/>
          <a:chExt cx="0" cy="0"/>
        </a:xfrm>
      </p:grpSpPr>
      <p:sp>
        <p:nvSpPr>
          <p:cNvPr id="142" name="Google Shape;142;p8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89"/>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44" name="Google Shape;144;p8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5" name="Google Shape;145;p8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6" name="Google Shape;146;p89"/>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2"/>
        </a:solidFill>
        <a:effectLst/>
      </p:bgPr>
    </p:bg>
    <p:spTree>
      <p:nvGrpSpPr>
        <p:cNvPr id="1" name="Shape 147"/>
        <p:cNvGrpSpPr/>
        <p:nvPr/>
      </p:nvGrpSpPr>
      <p:grpSpPr>
        <a:xfrm>
          <a:off x="0" y="0"/>
          <a:ext cx="0" cy="0"/>
          <a:chOff x="0" y="0"/>
          <a:chExt cx="0" cy="0"/>
        </a:xfrm>
      </p:grpSpPr>
      <p:sp>
        <p:nvSpPr>
          <p:cNvPr id="148" name="Google Shape;148;p9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49" name="Google Shape;149;p90"/>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0" name="Google Shape;150;p90"/>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1" name="Google Shape;151;p9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2" name="Google Shape;152;p9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3" name="Google Shape;153;p90"/>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54" name="Google Shape;154;p90"/>
          <p:cNvCxnSpPr/>
          <p:nvPr/>
        </p:nvCxnSpPr>
        <p:spPr>
          <a:xfrm rot="5400000">
            <a:off x="4021836" y="3278124"/>
            <a:ext cx="6245352" cy="0"/>
          </a:xfrm>
          <a:prstGeom prst="straightConnector1">
            <a:avLst/>
          </a:prstGeom>
          <a:noFill/>
          <a:ln w="9525" cap="flat" cmpd="sng">
            <a:solidFill>
              <a:srgbClr val="7A9798"/>
            </a:solidFill>
            <a:prstDash val="dash"/>
            <a:round/>
            <a:headEnd type="none" w="sm" len="sm"/>
            <a:tailEnd type="none" w="sm" len="sm"/>
          </a:ln>
        </p:spPr>
      </p:cxnSp>
      <p:sp>
        <p:nvSpPr>
          <p:cNvPr id="155" name="Google Shape;155;p90"/>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56" name="Google Shape;156;p90"/>
          <p:cNvSpPr/>
          <p:nvPr/>
        </p:nvSpPr>
        <p:spPr>
          <a:xfrm>
            <a:off x="6934200" y="3020251"/>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57" name="Google Shape;157;p90"/>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158" name="Google Shape;158;p90"/>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59" name="Google Shape;159;p9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0" name="Google Shape;160;p9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1" name="Google Shape;161;p90"/>
          <p:cNvSpPr txBox="1">
            <a:spLocks noGrp="1"/>
          </p:cNvSpPr>
          <p:nvPr>
            <p:ph type="title"/>
          </p:nvPr>
        </p:nvSpPr>
        <p:spPr>
          <a:xfrm rot="5400000">
            <a:off x="5189537" y="2506664"/>
            <a:ext cx="5851525" cy="14478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39"/>
        <p:cNvGrpSpPr/>
        <p:nvPr/>
      </p:nvGrpSpPr>
      <p:grpSpPr>
        <a:xfrm>
          <a:off x="0" y="0"/>
          <a:ext cx="0" cy="0"/>
          <a:chOff x="0" y="0"/>
          <a:chExt cx="0" cy="0"/>
        </a:xfrm>
      </p:grpSpPr>
      <p:sp>
        <p:nvSpPr>
          <p:cNvPr id="40" name="Google Shape;40;p8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3300"/>
              <a:buFont typeface="Arial"/>
              <a:buNone/>
              <a:defRPr>
                <a:solidFill>
                  <a:srgbClr val="7A979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8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2" name="Google Shape;42;p8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3" name="Google Shape;43;p81"/>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44" name="Google Shape;44;p8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lvl1pPr marL="457200" lvl="0" indent="-228600" algn="l">
              <a:spcBef>
                <a:spcPts val="540"/>
              </a:spcBef>
              <a:spcAft>
                <a:spcPts val="0"/>
              </a:spcAft>
              <a:buSzPts val="2295"/>
              <a:buNone/>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45"/>
        <p:cNvGrpSpPr/>
        <p:nvPr/>
      </p:nvGrpSpPr>
      <p:grpSpPr>
        <a:xfrm>
          <a:off x="0" y="0"/>
          <a:ext cx="0" cy="0"/>
          <a:chOff x="0" y="0"/>
          <a:chExt cx="0" cy="0"/>
        </a:xfrm>
      </p:grpSpPr>
      <p:sp>
        <p:nvSpPr>
          <p:cNvPr id="46" name="Google Shape;46;p8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7" name="Google Shape;47;p8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8" name="Google Shape;48;p82"/>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9" name="Google Shape;49;p82"/>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0" name="Google Shape;50;p82"/>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1" name="Google Shape;51;p82"/>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2" name="Google Shape;52;p82"/>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normAutofit/>
          </a:bodyPr>
          <a:lstStyle>
            <a:lvl1pPr marL="457200" lvl="0" indent="-228600" algn="ctr">
              <a:spcBef>
                <a:spcPts val="320"/>
              </a:spcBef>
              <a:spcAft>
                <a:spcPts val="0"/>
              </a:spcAft>
              <a:buSzPts val="1360"/>
              <a:buNone/>
              <a:defRPr sz="1600" b="1" cap="none">
                <a:solidFill>
                  <a:schemeClr val="dk2"/>
                </a:solidFill>
              </a:defRPr>
            </a:lvl1pPr>
            <a:lvl2pPr marL="914400" lvl="1" indent="-228600" algn="l">
              <a:spcBef>
                <a:spcPts val="360"/>
              </a:spcBef>
              <a:spcAft>
                <a:spcPts val="0"/>
              </a:spcAft>
              <a:buSzPts val="1260"/>
              <a:buNone/>
              <a:defRPr sz="1800">
                <a:solidFill>
                  <a:srgbClr val="888888"/>
                </a:solidFill>
              </a:defRPr>
            </a:lvl2pPr>
            <a:lvl3pPr marL="1371600" lvl="2" indent="-228600" algn="l">
              <a:spcBef>
                <a:spcPts val="320"/>
              </a:spcBef>
              <a:spcAft>
                <a:spcPts val="0"/>
              </a:spcAft>
              <a:buSzPts val="1200"/>
              <a:buNone/>
              <a:defRPr sz="1600">
                <a:solidFill>
                  <a:srgbClr val="888888"/>
                </a:solidFill>
              </a:defRPr>
            </a:lvl3pPr>
            <a:lvl4pPr marL="1828800" lvl="3" indent="-228600" algn="l">
              <a:spcBef>
                <a:spcPts val="280"/>
              </a:spcBef>
              <a:spcAft>
                <a:spcPts val="0"/>
              </a:spcAft>
              <a:buSzPts val="980"/>
              <a:buNone/>
              <a:defRPr sz="1400">
                <a:solidFill>
                  <a:srgbClr val="888888"/>
                </a:solidFill>
              </a:defRPr>
            </a:lvl4pPr>
            <a:lvl5pPr marL="2286000" lvl="4" indent="-228600" algn="l">
              <a:spcBef>
                <a:spcPts val="280"/>
              </a:spcBef>
              <a:spcAft>
                <a:spcPts val="0"/>
              </a:spcAft>
              <a:buSzPts val="1400"/>
              <a:buFont typeface="Times New Roman"/>
              <a:buNone/>
              <a:defRPr sz="1400">
                <a:solidFill>
                  <a:srgbClr val="888888"/>
                </a:solidFill>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53" name="Google Shape;53;p8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4" name="Google Shape;54;p82"/>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5" name="Google Shape;55;p8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8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57" name="Google Shape;57;p82"/>
          <p:cNvCxnSpPr/>
          <p:nvPr/>
        </p:nvCxnSpPr>
        <p:spPr>
          <a:xfrm>
            <a:off x="152400" y="2438400"/>
            <a:ext cx="8833104" cy="0"/>
          </a:xfrm>
          <a:prstGeom prst="straightConnector1">
            <a:avLst/>
          </a:prstGeom>
          <a:noFill/>
          <a:ln w="11425" cap="flat" cmpd="sng">
            <a:solidFill>
              <a:srgbClr val="7A9798"/>
            </a:solidFill>
            <a:prstDash val="dash"/>
            <a:round/>
            <a:headEnd type="none" w="sm" len="sm"/>
            <a:tailEnd type="none" w="sm" len="sm"/>
          </a:ln>
        </p:spPr>
      </p:cxnSp>
      <p:sp>
        <p:nvSpPr>
          <p:cNvPr id="58" name="Google Shape;58;p82"/>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59" name="Google Shape;59;p82"/>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60" name="Google Shape;60;p82"/>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61" name="Google Shape;61;p82"/>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FFFFFF"/>
              </a:buClr>
              <a:buSzPts val="4200"/>
              <a:buFont typeface="Arial"/>
              <a:buNone/>
              <a:defRPr sz="4200" b="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lt2"/>
        </a:solidFill>
        <a:effectLst/>
      </p:bgPr>
    </p:bg>
    <p:spTree>
      <p:nvGrpSpPr>
        <p:cNvPr id="1" name="Shape 62"/>
        <p:cNvGrpSpPr/>
        <p:nvPr/>
      </p:nvGrpSpPr>
      <p:grpSpPr>
        <a:xfrm>
          <a:off x="0" y="0"/>
          <a:ext cx="0" cy="0"/>
          <a:chOff x="0" y="0"/>
          <a:chExt cx="0" cy="0"/>
        </a:xfrm>
      </p:grpSpPr>
      <p:sp>
        <p:nvSpPr>
          <p:cNvPr id="63" name="Google Shape;63;p8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83"/>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83"/>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6" name="Google Shape;66;p83"/>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cxnSp>
        <p:nvCxnSpPr>
          <p:cNvPr id="67" name="Google Shape;67;p83"/>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68" name="Google Shape;68;p83"/>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69" name="Google Shape;69;p83"/>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solidFill>
          <a:schemeClr val="lt2"/>
        </a:solidFill>
        <a:effectLst/>
      </p:bgPr>
    </p:bg>
    <p:spTree>
      <p:nvGrpSpPr>
        <p:cNvPr id="1" name="Shape 70"/>
        <p:cNvGrpSpPr/>
        <p:nvPr/>
      </p:nvGrpSpPr>
      <p:grpSpPr>
        <a:xfrm>
          <a:off x="0" y="0"/>
          <a:ext cx="0" cy="0"/>
          <a:chOff x="0" y="0"/>
          <a:chExt cx="0" cy="0"/>
        </a:xfrm>
      </p:grpSpPr>
      <p:cxnSp>
        <p:nvCxnSpPr>
          <p:cNvPr id="71" name="Google Shape;71;p84"/>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72" name="Google Shape;72;p84"/>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3" name="Google Shape;73;p84"/>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4" name="Google Shape;74;p84"/>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5" name="Google Shape;75;p84"/>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6" name="Google Shape;76;p84"/>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77" name="Google Shape;77;p84"/>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8" name="Google Shape;78;p84"/>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rgbClr val="FFFFFF"/>
                </a:solidFill>
                <a:latin typeface="Times New Roman"/>
                <a:ea typeface="Times New Roman"/>
                <a:cs typeface="Times New Roman"/>
                <a:sym typeface="Times New Roman"/>
              </a:defRPr>
            </a:lvl1pPr>
            <a:lvl2pPr marL="914400" lvl="1" indent="-228600" algn="l">
              <a:spcBef>
                <a:spcPts val="400"/>
              </a:spcBef>
              <a:spcAft>
                <a:spcPts val="0"/>
              </a:spcAft>
              <a:buSzPts val="1400"/>
              <a:buNone/>
              <a:defRPr sz="2000" b="1">
                <a:solidFill>
                  <a:schemeClr val="lt1"/>
                </a:solidFill>
                <a:latin typeface="Times New Roman"/>
                <a:ea typeface="Times New Roman"/>
                <a:cs typeface="Times New Roman"/>
                <a:sym typeface="Times New Roman"/>
              </a:defRPr>
            </a:lvl2pPr>
            <a:lvl3pPr marL="1371600" lvl="2" indent="-228600" algn="l">
              <a:spcBef>
                <a:spcPts val="360"/>
              </a:spcBef>
              <a:spcAft>
                <a:spcPts val="0"/>
              </a:spcAft>
              <a:buSzPts val="1350"/>
              <a:buNone/>
              <a:defRPr sz="1800" b="1">
                <a:solidFill>
                  <a:schemeClr val="lt1"/>
                </a:solidFill>
                <a:latin typeface="Times New Roman"/>
                <a:ea typeface="Times New Roman"/>
                <a:cs typeface="Times New Roman"/>
                <a:sym typeface="Times New Roman"/>
              </a:defRPr>
            </a:lvl3pPr>
            <a:lvl4pPr marL="1828800" lvl="3" indent="-228600" algn="l">
              <a:spcBef>
                <a:spcPts val="320"/>
              </a:spcBef>
              <a:spcAft>
                <a:spcPts val="0"/>
              </a:spcAft>
              <a:buSzPts val="1120"/>
              <a:buNone/>
              <a:defRPr sz="1600" b="1">
                <a:solidFill>
                  <a:schemeClr val="lt1"/>
                </a:solidFill>
                <a:latin typeface="Times New Roman"/>
                <a:ea typeface="Times New Roman"/>
                <a:cs typeface="Times New Roman"/>
                <a:sym typeface="Times New Roman"/>
              </a:defRPr>
            </a:lvl4pPr>
            <a:lvl5pPr marL="2286000" lvl="4" indent="-228600" algn="l">
              <a:spcBef>
                <a:spcPts val="320"/>
              </a:spcBef>
              <a:spcAft>
                <a:spcPts val="0"/>
              </a:spcAft>
              <a:buSzPts val="1600"/>
              <a:buFont typeface="Times New Roman"/>
              <a:buNone/>
              <a:defRPr sz="1600" b="1">
                <a:solidFill>
                  <a:schemeClr val="lt1"/>
                </a:solidFill>
                <a:latin typeface="Times New Roman"/>
                <a:ea typeface="Times New Roman"/>
                <a:cs typeface="Times New Roman"/>
                <a:sym typeface="Times New Roman"/>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79" name="Google Shape;79;p84"/>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chemeClr val="lt1"/>
                </a:solidFill>
                <a:latin typeface="Times New Roman"/>
                <a:ea typeface="Times New Roman"/>
                <a:cs typeface="Times New Roman"/>
                <a:sym typeface="Times New Roman"/>
              </a:defRPr>
            </a:lvl1pPr>
            <a:lvl2pPr marL="914400" lvl="1" indent="-228600" algn="l">
              <a:spcBef>
                <a:spcPts val="400"/>
              </a:spcBef>
              <a:spcAft>
                <a:spcPts val="0"/>
              </a:spcAft>
              <a:buSzPts val="1400"/>
              <a:buNone/>
              <a:defRPr sz="2000" b="1">
                <a:solidFill>
                  <a:schemeClr val="lt1"/>
                </a:solidFill>
                <a:latin typeface="Times New Roman"/>
                <a:ea typeface="Times New Roman"/>
                <a:cs typeface="Times New Roman"/>
                <a:sym typeface="Times New Roman"/>
              </a:defRPr>
            </a:lvl2pPr>
            <a:lvl3pPr marL="1371600" lvl="2" indent="-228600" algn="l">
              <a:spcBef>
                <a:spcPts val="360"/>
              </a:spcBef>
              <a:spcAft>
                <a:spcPts val="0"/>
              </a:spcAft>
              <a:buSzPts val="1350"/>
              <a:buNone/>
              <a:defRPr sz="1800" b="1">
                <a:solidFill>
                  <a:schemeClr val="lt1"/>
                </a:solidFill>
                <a:latin typeface="Times New Roman"/>
                <a:ea typeface="Times New Roman"/>
                <a:cs typeface="Times New Roman"/>
                <a:sym typeface="Times New Roman"/>
              </a:defRPr>
            </a:lvl3pPr>
            <a:lvl4pPr marL="1828800" lvl="3" indent="-228600" algn="l">
              <a:spcBef>
                <a:spcPts val="320"/>
              </a:spcBef>
              <a:spcAft>
                <a:spcPts val="0"/>
              </a:spcAft>
              <a:buSzPts val="1120"/>
              <a:buNone/>
              <a:defRPr sz="1600" b="1">
                <a:solidFill>
                  <a:schemeClr val="lt1"/>
                </a:solidFill>
                <a:latin typeface="Times New Roman"/>
                <a:ea typeface="Times New Roman"/>
                <a:cs typeface="Times New Roman"/>
                <a:sym typeface="Times New Roman"/>
              </a:defRPr>
            </a:lvl4pPr>
            <a:lvl5pPr marL="2286000" lvl="4" indent="-228600" algn="l">
              <a:spcBef>
                <a:spcPts val="320"/>
              </a:spcBef>
              <a:spcAft>
                <a:spcPts val="0"/>
              </a:spcAft>
              <a:buSzPts val="1600"/>
              <a:buFont typeface="Times New Roman"/>
              <a:buNone/>
              <a:defRPr sz="1600" b="1">
                <a:solidFill>
                  <a:schemeClr val="lt1"/>
                </a:solidFill>
                <a:latin typeface="Times New Roman"/>
                <a:ea typeface="Times New Roman"/>
                <a:cs typeface="Times New Roman"/>
                <a:sym typeface="Times New Roman"/>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0" name="Google Shape;80;p8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1" name="Google Shape;81;p84"/>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82" name="Google Shape;82;p84"/>
          <p:cNvCxnSpPr/>
          <p:nvPr/>
        </p:nvCxnSpPr>
        <p:spPr>
          <a:xfrm>
            <a:off x="152400" y="1280160"/>
            <a:ext cx="8833104" cy="0"/>
          </a:xfrm>
          <a:prstGeom prst="straightConnector1">
            <a:avLst/>
          </a:prstGeom>
          <a:noFill/>
          <a:ln w="11425" cap="flat" cmpd="sng">
            <a:solidFill>
              <a:srgbClr val="7A9798"/>
            </a:solidFill>
            <a:prstDash val="dash"/>
            <a:round/>
            <a:headEnd type="none" w="sm" len="sm"/>
            <a:tailEnd type="none" w="sm" len="sm"/>
          </a:ln>
        </p:spPr>
      </p:cxnSp>
      <p:sp>
        <p:nvSpPr>
          <p:cNvPr id="83" name="Google Shape;83;p84"/>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84" name="Google Shape;84;p84"/>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5" name="Google Shape;85;p84"/>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6" name="Google Shape;86;p84"/>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87" name="Google Shape;87;p84"/>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88" name="Google Shape;88;p84"/>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89" name="Google Shape;89;p8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8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85"/>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3" name="Google Shape;93;p85"/>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4" name="Google Shape;94;p85"/>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5"/>
        <p:cNvGrpSpPr/>
        <p:nvPr/>
      </p:nvGrpSpPr>
      <p:grpSpPr>
        <a:xfrm>
          <a:off x="0" y="0"/>
          <a:ext cx="0" cy="0"/>
          <a:chOff x="0" y="0"/>
          <a:chExt cx="0" cy="0"/>
        </a:xfrm>
      </p:grpSpPr>
      <p:sp>
        <p:nvSpPr>
          <p:cNvPr id="96" name="Google Shape;96;p8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7" name="Google Shape;97;p86"/>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8" name="Google Shape;98;p8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9" name="Google Shape;99;p8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0" name="Google Shape;100;p86"/>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1" name="Google Shape;101;p86"/>
          <p:cNvSpPr/>
          <p:nvPr/>
        </p:nvSpPr>
        <p:spPr>
          <a:xfrm>
            <a:off x="152400" y="158496"/>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2" name="Google Shape;102;p86"/>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 name="Google Shape;103;p86"/>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 name="Google Shape;104;p86"/>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FFFFFF"/>
                </a:solidFill>
                <a:latin typeface="Times New Roman"/>
                <a:ea typeface="Times New Roman"/>
                <a:cs typeface="Times New Roman"/>
                <a:sym typeface="Times New Roman"/>
              </a:defRPr>
            </a:lvl1pPr>
            <a:lvl2pPr marL="0" lvl="1" indent="0" algn="ctr">
              <a:spcBef>
                <a:spcPts val="0"/>
              </a:spcBef>
              <a:buNone/>
              <a:defRPr sz="1600">
                <a:solidFill>
                  <a:srgbClr val="FFFFFF"/>
                </a:solidFill>
                <a:latin typeface="Times New Roman"/>
                <a:ea typeface="Times New Roman"/>
                <a:cs typeface="Times New Roman"/>
                <a:sym typeface="Times New Roman"/>
              </a:defRPr>
            </a:lvl2pPr>
            <a:lvl3pPr marL="0" lvl="2" indent="0" algn="ctr">
              <a:spcBef>
                <a:spcPts val="0"/>
              </a:spcBef>
              <a:buNone/>
              <a:defRPr sz="1600">
                <a:solidFill>
                  <a:srgbClr val="FFFFFF"/>
                </a:solidFill>
                <a:latin typeface="Times New Roman"/>
                <a:ea typeface="Times New Roman"/>
                <a:cs typeface="Times New Roman"/>
                <a:sym typeface="Times New Roman"/>
              </a:defRPr>
            </a:lvl3pPr>
            <a:lvl4pPr marL="0" lvl="3" indent="0" algn="ctr">
              <a:spcBef>
                <a:spcPts val="0"/>
              </a:spcBef>
              <a:buNone/>
              <a:defRPr sz="1600">
                <a:solidFill>
                  <a:srgbClr val="FFFFFF"/>
                </a:solidFill>
                <a:latin typeface="Times New Roman"/>
                <a:ea typeface="Times New Roman"/>
                <a:cs typeface="Times New Roman"/>
                <a:sym typeface="Times New Roman"/>
              </a:defRPr>
            </a:lvl4pPr>
            <a:lvl5pPr marL="0" lvl="4" indent="0" algn="ctr">
              <a:spcBef>
                <a:spcPts val="0"/>
              </a:spcBef>
              <a:buNone/>
              <a:defRPr sz="1600">
                <a:solidFill>
                  <a:srgbClr val="FFFFFF"/>
                </a:solidFill>
                <a:latin typeface="Times New Roman"/>
                <a:ea typeface="Times New Roman"/>
                <a:cs typeface="Times New Roman"/>
                <a:sym typeface="Times New Roman"/>
              </a:defRPr>
            </a:lvl5pPr>
            <a:lvl6pPr marL="0" lvl="5" indent="0" algn="ctr">
              <a:spcBef>
                <a:spcPts val="0"/>
              </a:spcBef>
              <a:buNone/>
              <a:defRPr sz="1600">
                <a:solidFill>
                  <a:srgbClr val="FFFFFF"/>
                </a:solidFill>
                <a:latin typeface="Times New Roman"/>
                <a:ea typeface="Times New Roman"/>
                <a:cs typeface="Times New Roman"/>
                <a:sym typeface="Times New Roman"/>
              </a:defRPr>
            </a:lvl6pPr>
            <a:lvl7pPr marL="0" lvl="6" indent="0" algn="ctr">
              <a:spcBef>
                <a:spcPts val="0"/>
              </a:spcBef>
              <a:buNone/>
              <a:defRPr sz="1600">
                <a:solidFill>
                  <a:srgbClr val="FFFFFF"/>
                </a:solidFill>
                <a:latin typeface="Times New Roman"/>
                <a:ea typeface="Times New Roman"/>
                <a:cs typeface="Times New Roman"/>
                <a:sym typeface="Times New Roman"/>
              </a:defRPr>
            </a:lvl7pPr>
            <a:lvl8pPr marL="0" lvl="7" indent="0" algn="ctr">
              <a:spcBef>
                <a:spcPts val="0"/>
              </a:spcBef>
              <a:buNone/>
              <a:defRPr sz="1600">
                <a:solidFill>
                  <a:srgbClr val="FFFFFF"/>
                </a:solidFill>
                <a:latin typeface="Times New Roman"/>
                <a:ea typeface="Times New Roman"/>
                <a:cs typeface="Times New Roman"/>
                <a:sym typeface="Times New Roman"/>
              </a:defRPr>
            </a:lvl8pPr>
            <a:lvl9pPr marL="0" lvl="8" indent="0" algn="ctr">
              <a:spcBef>
                <a:spcPts val="0"/>
              </a:spcBef>
              <a:buNone/>
              <a:defRPr sz="1600">
                <a:solidFill>
                  <a:srgbClr val="FFFFFF"/>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1"/>
        </a:solidFill>
        <a:effectLst/>
      </p:bgPr>
    </p:bg>
    <p:spTree>
      <p:nvGrpSpPr>
        <p:cNvPr id="1" name="Shape 105"/>
        <p:cNvGrpSpPr/>
        <p:nvPr/>
      </p:nvGrpSpPr>
      <p:grpSpPr>
        <a:xfrm>
          <a:off x="0" y="0"/>
          <a:ext cx="0" cy="0"/>
          <a:chOff x="0" y="0"/>
          <a:chExt cx="0" cy="0"/>
        </a:xfrm>
      </p:grpSpPr>
      <p:sp>
        <p:nvSpPr>
          <p:cNvPr id="106" name="Google Shape;106;p87"/>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7" name="Google Shape;107;p87"/>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8" name="Google Shape;108;p87"/>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9" name="Google Shape;109;p87"/>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0" name="Google Shape;110;p87"/>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1" name="Google Shape;111;p87"/>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2" name="Google Shape;112;p87"/>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200"/>
              <a:buFont typeface="Arial"/>
              <a:buNone/>
              <a:defRPr sz="2200" b="1">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87"/>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None/>
              <a:defRPr sz="1600">
                <a:solidFill>
                  <a:srgbClr val="FFFFFF"/>
                </a:solidFill>
              </a:defRPr>
            </a:lvl1pPr>
            <a:lvl2pPr marL="914400" lvl="1" indent="-228600" algn="l">
              <a:spcBef>
                <a:spcPts val="1000"/>
              </a:spcBef>
              <a:spcAft>
                <a:spcPts val="0"/>
              </a:spcAft>
              <a:buSzPts val="840"/>
              <a:buNone/>
              <a:defRPr sz="1200"/>
            </a:lvl2pPr>
            <a:lvl3pPr marL="1371600" lvl="2" indent="-228600" algn="l">
              <a:spcBef>
                <a:spcPts val="200"/>
              </a:spcBef>
              <a:spcAft>
                <a:spcPts val="0"/>
              </a:spcAft>
              <a:buSzPts val="7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Font typeface="Times New Roman"/>
              <a:buNone/>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4" name="Google Shape;114;p87"/>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15" name="Google Shape;115;p87"/>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16" name="Google Shape;116;p87"/>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7" name="Google Shape;117;p87"/>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8" name="Google Shape;118;p87"/>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9" name="Google Shape;119;p87"/>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120" name="Google Shape;120;p87"/>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1" name="Google Shape;121;p8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22" name="Google Shape;122;p87"/>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23"/>
        <p:cNvGrpSpPr/>
        <p:nvPr/>
      </p:nvGrpSpPr>
      <p:grpSpPr>
        <a:xfrm>
          <a:off x="0" y="0"/>
          <a:ext cx="0" cy="0"/>
          <a:chOff x="0" y="0"/>
          <a:chExt cx="0" cy="0"/>
        </a:xfrm>
      </p:grpSpPr>
      <p:cxnSp>
        <p:nvCxnSpPr>
          <p:cNvPr id="124" name="Google Shape;124;p88"/>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25" name="Google Shape;125;p8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6" name="Google Shape;126;p88"/>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7" name="Google Shape;127;p88"/>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8" name="Google Shape;128;p8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9" name="Google Shape;129;p88"/>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0" name="Google Shape;130;p88"/>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1" name="Google Shape;131;p88"/>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2" name="Google Shape;132;p88"/>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3" name="Google Shape;133;p88"/>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4" name="Google Shape;134;p88"/>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135" name="Google Shape;135;p88"/>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2"/>
              </a:buClr>
              <a:buSzPts val="2400"/>
              <a:buFont typeface="Arial"/>
              <a:buNone/>
              <a:defRPr sz="24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88"/>
          <p:cNvSpPr>
            <a:spLocks noGrp="1"/>
          </p:cNvSpPr>
          <p:nvPr>
            <p:ph type="pic" idx="2"/>
          </p:nvPr>
        </p:nvSpPr>
        <p:spPr>
          <a:xfrm>
            <a:off x="3000375" y="609600"/>
            <a:ext cx="5867400" cy="42672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accent1"/>
              </a:buClr>
              <a:buSzPts val="2720"/>
              <a:buFont typeface="Noto Sans Symbols"/>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440"/>
              </a:spcBef>
              <a:spcAft>
                <a:spcPts val="0"/>
              </a:spcAft>
              <a:buClr>
                <a:schemeClr val="accent2"/>
              </a:buClr>
              <a:buSzPts val="1540"/>
              <a:buFont typeface="Noto Sans Symbols"/>
              <a:buChar char="⚪"/>
              <a:defRPr sz="2200" b="0" i="0" u="none" strike="noStrike" cap="none">
                <a:solidFill>
                  <a:schemeClr val="dk2"/>
                </a:solidFill>
                <a:latin typeface="Times New Roman"/>
                <a:ea typeface="Times New Roman"/>
                <a:cs typeface="Times New Roman"/>
                <a:sym typeface="Times New Roman"/>
              </a:defRPr>
            </a:lvl2pPr>
            <a:lvl3pPr marR="0" lvl="2" algn="l" rtl="0">
              <a:spcBef>
                <a:spcPts val="400"/>
              </a:spcBef>
              <a:spcAft>
                <a:spcPts val="0"/>
              </a:spcAft>
              <a:buClr>
                <a:schemeClr val="accent3"/>
              </a:buClr>
              <a:buSzPts val="1500"/>
              <a:buFont typeface="Noto Sans Symbols"/>
              <a:buChar char="⯍"/>
              <a:defRPr sz="20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accent4"/>
              </a:buClr>
              <a:buSzPts val="1400"/>
              <a:buFont typeface="Noto Sans Symbols"/>
              <a:buChar char="🞆"/>
              <a:defRPr sz="2000" b="0" i="0" u="none" strike="noStrike" cap="none">
                <a:solidFill>
                  <a:schemeClr val="dk2"/>
                </a:solidFill>
                <a:latin typeface="Times New Roman"/>
                <a:ea typeface="Times New Roman"/>
                <a:cs typeface="Times New Roman"/>
                <a:sym typeface="Times New Roman"/>
              </a:defRPr>
            </a:lvl4pPr>
            <a:lvl5pPr marR="0" lvl="4" algn="l" rtl="0">
              <a:spcBef>
                <a:spcPts val="360"/>
              </a:spcBef>
              <a:spcAft>
                <a:spcPts val="0"/>
              </a:spcAft>
              <a:buClr>
                <a:schemeClr val="accent5"/>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R="0" lvl="5" algn="l" rtl="0">
              <a:spcBef>
                <a:spcPts val="360"/>
              </a:spcBef>
              <a:spcAft>
                <a:spcPts val="0"/>
              </a:spcAft>
              <a:buClr>
                <a:schemeClr val="accent6"/>
              </a:buClr>
              <a:buSzPts val="1440"/>
              <a:buFont typeface="Noto Sans Symbols"/>
              <a:buChar char="⚫"/>
              <a:defRPr sz="1800" b="0" i="0" u="none" strike="noStrike" cap="none">
                <a:solidFill>
                  <a:schemeClr val="dk1"/>
                </a:solidFill>
                <a:latin typeface="Times New Roman"/>
                <a:ea typeface="Times New Roman"/>
                <a:cs typeface="Times New Roman"/>
                <a:sym typeface="Times New Roman"/>
              </a:defRPr>
            </a:lvl6pPr>
            <a:lvl7pPr marR="0" lvl="6" algn="l" rtl="0">
              <a:spcBef>
                <a:spcPts val="320"/>
              </a:spcBef>
              <a:spcAft>
                <a:spcPts val="0"/>
              </a:spcAft>
              <a:buClr>
                <a:srgbClr val="B75640"/>
              </a:buClr>
              <a:buSzPts val="144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R="0" lvl="7" algn="l" rtl="0">
              <a:spcBef>
                <a:spcPts val="320"/>
              </a:spcBef>
              <a:spcAft>
                <a:spcPts val="0"/>
              </a:spcAft>
              <a:buClr>
                <a:srgbClr val="7A6B62"/>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R="0" lvl="8" algn="l" rtl="0">
              <a:spcBef>
                <a:spcPts val="280"/>
              </a:spcBef>
              <a:spcAft>
                <a:spcPts val="0"/>
              </a:spcAft>
              <a:buClr>
                <a:srgbClr val="B29D00"/>
              </a:buClr>
              <a:buSzPts val="1260"/>
              <a:buFont typeface="Times New Roman"/>
              <a:buChar char="•"/>
              <a:defRPr sz="14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37" name="Google Shape;137;p88"/>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Font typeface="Times New Roman"/>
              <a:buNone/>
              <a:defRPr sz="1600">
                <a:solidFill>
                  <a:srgbClr val="FFFFFF"/>
                </a:solidFill>
              </a:defRPr>
            </a:lvl1pPr>
            <a:lvl2pPr marL="914400" lvl="1" indent="-281940" algn="l">
              <a:spcBef>
                <a:spcPts val="1000"/>
              </a:spcBef>
              <a:spcAft>
                <a:spcPts val="0"/>
              </a:spcAft>
              <a:buSzPts val="840"/>
              <a:buChar char="⚪"/>
              <a:defRPr sz="1200"/>
            </a:lvl2pPr>
            <a:lvl3pPr marL="1371600" lvl="2" indent="-276225" algn="l">
              <a:spcBef>
                <a:spcPts val="200"/>
              </a:spcBef>
              <a:spcAft>
                <a:spcPts val="0"/>
              </a:spcAft>
              <a:buSzPts val="750"/>
              <a:buChar char="⯍"/>
              <a:defRPr sz="1000"/>
            </a:lvl3pPr>
            <a:lvl4pPr marL="1828800" lvl="3" indent="-268605" algn="l">
              <a:spcBef>
                <a:spcPts val="180"/>
              </a:spcBef>
              <a:spcAft>
                <a:spcPts val="0"/>
              </a:spcAft>
              <a:buSzPts val="630"/>
              <a:buChar char="🞆"/>
              <a:defRPr sz="900"/>
            </a:lvl4pPr>
            <a:lvl5pPr marL="2286000" lvl="4" indent="-285750" algn="l">
              <a:spcBef>
                <a:spcPts val="180"/>
              </a:spcBef>
              <a:spcAft>
                <a:spcPts val="0"/>
              </a:spcAft>
              <a:buSzPts val="900"/>
              <a:buFont typeface="Times New Roman"/>
              <a:buChar char="•"/>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38" name="Google Shape;138;p88"/>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9" name="Google Shape;139;p88"/>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0" name="Google Shape;140;p88"/>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 name="Google Shape;11;p79"/>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 name="Google Shape;12;p7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 name="Google Shape;13;p79"/>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4" name="Google Shape;14;p79"/>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 name="Google Shape;15;p7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6" name="Google Shape;16;p7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7" name="Google Shape;17;p79"/>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8" name="Google Shape;18;p79"/>
          <p:cNvCxnSpPr/>
          <p:nvPr/>
        </p:nvCxnSpPr>
        <p:spPr>
          <a:xfrm>
            <a:off x="152400" y="1276743"/>
            <a:ext cx="8833104" cy="0"/>
          </a:xfrm>
          <a:prstGeom prst="straightConnector1">
            <a:avLst/>
          </a:prstGeom>
          <a:noFill/>
          <a:ln w="9525" cap="flat" cmpd="sng">
            <a:solidFill>
              <a:srgbClr val="7A9798"/>
            </a:solidFill>
            <a:prstDash val="dash"/>
            <a:round/>
            <a:headEnd type="none" w="sm" len="sm"/>
            <a:tailEnd type="none" w="sm" len="sm"/>
          </a:ln>
        </p:spPr>
      </p:cxnSp>
      <p:sp>
        <p:nvSpPr>
          <p:cNvPr id="19" name="Google Shape;19;p79"/>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20" name="Google Shape;20;p79"/>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21" name="Google Shape;21;p79"/>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marR="0" lvl="0" indent="0" algn="ctr" rtl="0">
              <a:spcBef>
                <a:spcPts val="0"/>
              </a:spcBef>
              <a:buNone/>
              <a:defRPr sz="1600" b="0" u="none">
                <a:solidFill>
                  <a:srgbClr val="7A9798"/>
                </a:solidFill>
                <a:latin typeface="Times New Roman"/>
                <a:ea typeface="Times New Roman"/>
                <a:cs typeface="Times New Roman"/>
                <a:sym typeface="Times New Roman"/>
              </a:defRPr>
            </a:lvl1pPr>
            <a:lvl2pPr marL="0" marR="0" lvl="1" indent="0" algn="ctr" rtl="0">
              <a:spcBef>
                <a:spcPts val="0"/>
              </a:spcBef>
              <a:buNone/>
              <a:defRPr sz="1600" b="0" u="none">
                <a:solidFill>
                  <a:srgbClr val="7A9798"/>
                </a:solidFill>
                <a:latin typeface="Times New Roman"/>
                <a:ea typeface="Times New Roman"/>
                <a:cs typeface="Times New Roman"/>
                <a:sym typeface="Times New Roman"/>
              </a:defRPr>
            </a:lvl2pPr>
            <a:lvl3pPr marL="0" marR="0" lvl="2" indent="0" algn="ctr" rtl="0">
              <a:spcBef>
                <a:spcPts val="0"/>
              </a:spcBef>
              <a:buNone/>
              <a:defRPr sz="1600" b="0" u="none">
                <a:solidFill>
                  <a:srgbClr val="7A9798"/>
                </a:solidFill>
                <a:latin typeface="Times New Roman"/>
                <a:ea typeface="Times New Roman"/>
                <a:cs typeface="Times New Roman"/>
                <a:sym typeface="Times New Roman"/>
              </a:defRPr>
            </a:lvl3pPr>
            <a:lvl4pPr marL="0" marR="0" lvl="3" indent="0" algn="ctr" rtl="0">
              <a:spcBef>
                <a:spcPts val="0"/>
              </a:spcBef>
              <a:buNone/>
              <a:defRPr sz="1600" b="0" u="none">
                <a:solidFill>
                  <a:srgbClr val="7A9798"/>
                </a:solidFill>
                <a:latin typeface="Times New Roman"/>
                <a:ea typeface="Times New Roman"/>
                <a:cs typeface="Times New Roman"/>
                <a:sym typeface="Times New Roman"/>
              </a:defRPr>
            </a:lvl4pPr>
            <a:lvl5pPr marL="0" marR="0" lvl="4" indent="0" algn="ctr" rtl="0">
              <a:spcBef>
                <a:spcPts val="0"/>
              </a:spcBef>
              <a:buNone/>
              <a:defRPr sz="1600" b="0" u="none">
                <a:solidFill>
                  <a:srgbClr val="7A9798"/>
                </a:solidFill>
                <a:latin typeface="Times New Roman"/>
                <a:ea typeface="Times New Roman"/>
                <a:cs typeface="Times New Roman"/>
                <a:sym typeface="Times New Roman"/>
              </a:defRPr>
            </a:lvl5pPr>
            <a:lvl6pPr marL="0" marR="0" lvl="5" indent="0" algn="ctr" rtl="0">
              <a:spcBef>
                <a:spcPts val="0"/>
              </a:spcBef>
              <a:buNone/>
              <a:defRPr sz="1600" b="0" u="none">
                <a:solidFill>
                  <a:srgbClr val="7A9798"/>
                </a:solidFill>
                <a:latin typeface="Times New Roman"/>
                <a:ea typeface="Times New Roman"/>
                <a:cs typeface="Times New Roman"/>
                <a:sym typeface="Times New Roman"/>
              </a:defRPr>
            </a:lvl6pPr>
            <a:lvl7pPr marL="0" marR="0" lvl="6" indent="0" algn="ctr" rtl="0">
              <a:spcBef>
                <a:spcPts val="0"/>
              </a:spcBef>
              <a:buNone/>
              <a:defRPr sz="1600" b="0" u="none">
                <a:solidFill>
                  <a:srgbClr val="7A9798"/>
                </a:solidFill>
                <a:latin typeface="Times New Roman"/>
                <a:ea typeface="Times New Roman"/>
                <a:cs typeface="Times New Roman"/>
                <a:sym typeface="Times New Roman"/>
              </a:defRPr>
            </a:lvl7pPr>
            <a:lvl8pPr marL="0" marR="0" lvl="7" indent="0" algn="ctr" rtl="0">
              <a:spcBef>
                <a:spcPts val="0"/>
              </a:spcBef>
              <a:buNone/>
              <a:defRPr sz="1600" b="0" u="none">
                <a:solidFill>
                  <a:srgbClr val="7A9798"/>
                </a:solidFill>
                <a:latin typeface="Times New Roman"/>
                <a:ea typeface="Times New Roman"/>
                <a:cs typeface="Times New Roman"/>
                <a:sym typeface="Times New Roman"/>
              </a:defRPr>
            </a:lvl8pPr>
            <a:lvl9pPr marL="0" marR="0" lvl="8" indent="0" algn="ctr" rtl="0">
              <a:spcBef>
                <a:spcPts val="0"/>
              </a:spcBef>
              <a:buNone/>
              <a:defRPr sz="1600" b="0" u="none">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22" name="Google Shape;22;p7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marR="0" lvl="0" algn="ctr" rtl="0">
              <a:spcBef>
                <a:spcPts val="0"/>
              </a:spcBef>
              <a:spcAft>
                <a:spcPts val="0"/>
              </a:spcAft>
              <a:buClr>
                <a:srgbClr val="7A9798"/>
              </a:buClr>
              <a:buSzPts val="3300"/>
              <a:buFont typeface="Arial"/>
              <a:buNone/>
              <a:defRPr sz="3300" b="0" i="0" u="none" strike="noStrike" cap="none">
                <a:solidFill>
                  <a:srgbClr val="7A9798"/>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79"/>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norm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Times New Roman"/>
                <a:ea typeface="Times New Roman"/>
                <a:cs typeface="Times New Roman"/>
                <a:sym typeface="Times New Roman"/>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Times New Roman"/>
                <a:ea typeface="Times New Roman"/>
                <a:cs typeface="Times New Roman"/>
                <a:sym typeface="Times New Roman"/>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accent5"/>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Times New Roman"/>
                <a:ea typeface="Times New Roman"/>
                <a:cs typeface="Times New Roman"/>
                <a:sym typeface="Times New Roman"/>
              </a:defRPr>
            </a:lvl6pPr>
            <a:lvl7pPr marL="3200400" marR="0" lvl="6" indent="-320039" algn="l" rtl="0">
              <a:spcBef>
                <a:spcPts val="320"/>
              </a:spcBef>
              <a:spcAft>
                <a:spcPts val="0"/>
              </a:spcAft>
              <a:buClr>
                <a:srgbClr val="B75640"/>
              </a:buClr>
              <a:buSzPts val="144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rgbClr val="7A6B62"/>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08609" algn="l" rtl="0">
              <a:spcBef>
                <a:spcPts val="280"/>
              </a:spcBef>
              <a:spcAft>
                <a:spcPts val="0"/>
              </a:spcAft>
              <a:buClr>
                <a:srgbClr val="B29D00"/>
              </a:buClr>
              <a:buSzPts val="1260"/>
              <a:buFont typeface="Times New Roman"/>
              <a:buChar char="•"/>
              <a:defRPr sz="1400" b="0" i="0" u="none" strike="noStrike" cap="none">
                <a:solidFill>
                  <a:schemeClr val="dk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povertylaw.homestead.com/files/Reading/PED/Heights_Apartments_LLC_and_Walnut_Trails_LLLP_v_Walz_No_20CV2051_Order_D_Minn_Dec_31_2020_Judge_Brasel_Appendix_PED21.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ibrary.nclc.org/sec-4024-temporary-moratorium-eviction-filing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library.nclc.org/major-consumer-protections-announced-response-covid-19#content-1"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preservationdatabase.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preservationdatabase.org/" TargetMode="External"/><Relationship Id="rId7" Type="http://schemas.openxmlformats.org/officeDocument/2006/relationships/hyperlink" Target="https://ww3.freddiemac.com/loanlookup/" TargetMode="External"/><Relationship Id="rId2" Type="http://schemas.openxmlformats.org/officeDocument/2006/relationships/hyperlink" Target="https://nlihc.org/federal-moratoriums?ct=t(update_041720)" TargetMode="External"/><Relationship Id="rId1" Type="http://schemas.openxmlformats.org/officeDocument/2006/relationships/slideLayout" Target="../slideLayouts/slideLayout2.xml"/><Relationship Id="rId6" Type="http://schemas.openxmlformats.org/officeDocument/2006/relationships/hyperlink" Target="https://www.knowyouroptions.com/loanlookup" TargetMode="External"/><Relationship Id="rId5" Type="http://schemas.openxmlformats.org/officeDocument/2006/relationships/hyperlink" Target="https://www.consumerfinance.gov/ask-cfpb/how-can-i-tell-who-owns-my-mortgage-en-214/" TargetMode="External"/><Relationship Id="rId4" Type="http://schemas.openxmlformats.org/officeDocument/2006/relationships/hyperlink" Target="https://www.hmpadmin.com/portal/resources/advisors/escalation.js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ederalregister.gov/documents/2020/09/04/2020-19654/temporary-halt-in-residential-evictions-to-prevent-the-further-spread-of-covid-19"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cnet.com/personal-finance/biden-eviction-moratorium-what-renters-should-know-if-ban-extends-to-sept-30/" TargetMode="External"/><Relationship Id="rId5" Type="http://schemas.openxmlformats.org/officeDocument/2006/relationships/hyperlink" Target="https://www.nhlp.org/wp-content/uploads/CDC-20210630.pdf" TargetMode="External"/><Relationship Id="rId4" Type="http://schemas.openxmlformats.org/officeDocument/2006/relationships/hyperlink" Target="https://www.cdc.gov/coronavirus/2019-ncov/more/pdf/CDC-Eviction-Moratorium-03292021.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cdon056@umn.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homelinemn.org/staff/rachael-sterling/" TargetMode="External"/><Relationship Id="rId5" Type="http://schemas.openxmlformats.org/officeDocument/2006/relationships/hyperlink" Target="mailto:rachaels@homelinemn.org" TargetMode="External"/><Relationship Id="rId4" Type="http://schemas.openxmlformats.org/officeDocument/2006/relationships/hyperlink" Target="http://povertylaw.homestead.com/Biolarrymcdonough.html"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s://nlihc.org/sites/default/files/Overview-of-National-Eviction-Moratorium.pdf" TargetMode="External"/><Relationship Id="rId3" Type="http://schemas.openxmlformats.org/officeDocument/2006/relationships/hyperlink" Target="https://www.cdc.gov/coronavirus/2019-ncov/covid-eviction-declaration.html" TargetMode="External"/><Relationship Id="rId7" Type="http://schemas.openxmlformats.org/officeDocument/2006/relationships/hyperlink" Target="https://nlihc.org/coronavirus-and-housing-homelessness/national-eviction-moratoriu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nhlp.org/wp-content/uploads/CDC-FAQ-for-Renters.pdf" TargetMode="External"/><Relationship Id="rId5" Type="http://schemas.openxmlformats.org/officeDocument/2006/relationships/hyperlink" Target="https://www.nhlp.org/campaign/protecting-renter-and-homeowner-rights-during-our-national-health-crisis-2/" TargetMode="External"/><Relationship Id="rId4" Type="http://schemas.openxmlformats.org/officeDocument/2006/relationships/hyperlink" Target="https://www.cdc.gov/coronavirus/2019-ncov/downloads/eviction-moratoria-order-faqs.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whitehouse.gov/briefing-room/statements-releases/2021/02/16/fact-sheet-biden-administration-announces-extension-of-covid-19-forbearance-and-foreclosure-protections-for-homeowners/" TargetMode="External"/><Relationship Id="rId2" Type="http://schemas.openxmlformats.org/officeDocument/2006/relationships/hyperlink" Target="https://www.hud.gov/press/press_releases_media_advisories/HUD_No_21_008"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mncourts.gov/Emergency.asp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ssrn.com/abstract=3739576"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drive.google.com/file/d/1x8qezy_mXiaw7eKsU_D9zQnQYY0YMfgP/view"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nytimes.com/interactive/2020/us/coronavirus-us-cases.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health.state.mn.us/diseases/coronavirus/situation.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revisor.mn.gov/statutes/cite/504b"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mncourts.gov/mncourtsgov/media/Implementation-Committee/Report-and-Recommendations-to-Minnesota-Supreme-Court-reduced-size.pdf" TargetMode="External"/><Relationship Id="rId2" Type="http://schemas.openxmlformats.org/officeDocument/2006/relationships/hyperlink" Target="https://mncourts.gov/mncourtsgov/media/Appellate/Supreme%20Court/RecentRulesOrders/Administrative-Order-Implementing-Legal-Paraprofessional-Pilot-Projec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mncourts.gov/mncourtsgov/media/CourtForms/HOU101.pdf?ext=.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povertylaw.homestead.com/files/Reading/PED/Administrative_Order_Declaring_Certain_Housing_eviction_Matters_Nonpublic_Minn_Dist_Ct_4th_Dist_Mar_31_2020_Appendix_PED18.pdf" TargetMode="External"/><Relationship Id="rId2" Type="http://schemas.openxmlformats.org/officeDocument/2006/relationships/hyperlink" Target="http://povertylaw.homestead.com/files/Reading/PED/Administrative_Order_Regarding_the_Resumption_of_Housing_Court_Operations_Minn_Dist_Ct_2nd_Dist_Aug_19_2020_Judge_Castro_Appendix_PED19a.pdf" TargetMode="External"/><Relationship Id="rId1" Type="http://schemas.openxmlformats.org/officeDocument/2006/relationships/slideLayout" Target="../slideLayouts/slideLayout2.xml"/><Relationship Id="rId4" Type="http://schemas.openxmlformats.org/officeDocument/2006/relationships/hyperlink" Target="http://povertylaw.homestead.com/files/Reading/PED/Standing_Order_re_60_day_period_following_the_expiration_of_the_Peacetime_Emergency_Declared_in_Executive_Order_2001_Minn_Dist_Ct_4th_Dist_July_22_2020_Appendix_PED19.pdf"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leg.mn.gov/archive/execorders/20-79.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povertylaw.homestead.com/files/Reading/PED/Newcastle_Lake_LLC_No_2020005609CC20_Fla_Cir_Ct_11th_Cir_MiamiDade_County_Oct_21_2020_Judge_Murray_Appendix_PED4.pdf" TargetMode="External"/><Relationship Id="rId4" Type="http://schemas.openxmlformats.org/officeDocument/2006/relationships/hyperlink" Target="http://povertylaw.homestead.com/files/Reading/PED/Letter_from_Evan_Romanoff_Assistant_Minnesota_Attorney_General_Nov_18_2020_Appendix_PED22.pdf"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povertylaw.homestead.com/files/Reading/PED/Henry_No_33CV20180_Minn_Dist_Ct_10th_Dist_Oct_30_2020_Judge_Hiljus_Appendix_PED2.pdf" TargetMode="External"/><Relationship Id="rId2" Type="http://schemas.openxmlformats.org/officeDocument/2006/relationships/hyperlink" Target="http://povertylaw.homestead.com/files/Reading/PED/Yimer_No_27CVHC201408_Minn_Dist_Ct_4th_Dist_Sep_10_2020_Referee_Sedillos_Appendix_PED1.pdf"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PED/Kluge_No_31CV202602_Minn_Dist_Ct_9th_Dist_Nov_19_2020_Judge_McBroom_Appendix_PED15.pdf" TargetMode="External"/><Relationship Id="rId4" Type="http://schemas.openxmlformats.org/officeDocument/2006/relationships/hyperlink" Target="http://povertylaw.homestead.com/files/Reading/PED/Dunnigan_No_19WSCV20864_Minn_Dist_Ct_1st_Dist_Dec_4_2020_Judge_Perzel_Appendix_PED5a.pdf"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lawhelpmn.org/self-help-library/fact-sheet/covid-19-renters-rights-during-pandemic"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povertylaw.homestead.com/ResidentialEvictionDefenseandTenantClaimsinMinnesota.html" TargetMode="External"/><Relationship Id="rId4" Type="http://schemas.openxmlformats.org/officeDocument/2006/relationships/hyperlink" Target="https://www.lawhelpmn.org/self-help-library/housing/evictions-and-lockout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povertylaw.homestead.com/files/Reading/PED/BBS_LLC_No_27CVHC201412_Minn_Dist_Ct_4th_Dist_Dec_2_2020_Referee_Sedillos_Appendix_PED6.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povertylaw.homestead.com/files/Reading/PED/Sela_Group_LLC_27CVHC201360_Minn_Dist_Ct_4th_Dist_July_14_2020_Referee_Sedillos_Appendix_PED10.pdf" TargetMode="External"/><Relationship Id="rId4" Type="http://schemas.openxmlformats.org/officeDocument/2006/relationships/hyperlink" Target="http://povertylaw.homestead.com/files/Reading/PED/Aysta_Properties_Inc_69VICV20419_Minn_Dist_Ct_6th_Dist_Nov_13_2020_Appendix_PED8.pdf"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povertylaw.homestead.com/files/Reading/PED/Dunnigan_No_19WSCV20864_Minn_Dist_Ct_1st_Dist_Sep_22_2020_Judge_Lutz_Appendix_PED5.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povertylaw.homestead.com/files/Reading/PED/Munger_Terrace_LLLP_69DUCV201348_Minn_Dist_Ct_6th_Dist_Sep_29_2020_Judge_Neo_Appendix_PED12.pdf"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povertylaw.homestead.com/files/Reading/PED/Henry_No_33CV20180_Minn_Dist_Ct_10th_Dist_Oct_30_2020_Judge_Hiljus_Appendix_PED2.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hyperlink" Target="http://povertylaw.homestead.com/files/Reading/PED/Raintree_Associates_LLP_No_69VICV20413_Minn_Dist_Ct_6th_Dist_Dec_1_2020_Judge_Anderson_Appendix_PED7.pdf" TargetMode="External"/><Relationship Id="rId4" Type="http://schemas.openxmlformats.org/officeDocument/2006/relationships/hyperlink" Target="http://povertylaw.homestead.com/files/Reading/PED/Benolken_No_62HGCV20624_Minn_Dist_Ct_2nd_Dist_Nov_30_2020_Judge_Nelson_Appendix_PED3.pdf"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povertylaw.homestead.com/files/Reading/PED/Olson_Property_Investments_A20-1073_Minn_Ct_App_Sept_1_2020_Appendix_PED17.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hyperlink" Target="http://povertylaw.homestead.com/files/Reading/PED/Minnesota_Parks_LLC_No_31CV201686_Minn_Dist_Ct_9th_Dist_Aug_5_2020_Judge_Chandler_Appendix_PED13.pdf" TargetMode="External"/><Relationship Id="rId4" Type="http://schemas.openxmlformats.org/officeDocument/2006/relationships/hyperlink" Target="http://povertylaw.homestead.com/files/Reading/PED/LKE_Enterprises_LLC_No_31CV202600_Minn_Dist_Ct_9th_Dist_Nov_19_2020_Judge_McBroom_Appendix_PED14.pdf"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povertylaw.homestead.com/files/Reading/PED/Borsay_No_02CV204224_Minn_Dist_Ct_10th_Dist_Dec_14_2020_Judge_Logering_Appendix_PED11.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povertylaw.homestead.com/files/Reading/PED/Roggenkamp_No_18CV2195_Minn_Dist_Ct_9th_Dist_Feb_2_2121_Judge_Middendorf_Appendix_PED23.pdf" TargetMode="External"/><Relationship Id="rId4" Type="http://schemas.openxmlformats.org/officeDocument/2006/relationships/hyperlink" Target="http://povertylaw.homestead.com/files/Reading/PED/Letter_from_Evan_Romanoff_Assistant_Minnesota_Attorney_General_Nov_18_2020_Appendix_PED22.pdf"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povertylaw.homestead.com/files/Reading/PED/Kelley_No_11CV192181_Minn_Dist_Ct_9th_Dist_Oct_29_2020_Judge_Strandlie_Appendix_PED16.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povertylaw.homestead.com/files/Reading/PED/Henry_No_33CV20180_Minn_Dist_Ct_10th_Dist_Oct_30_2020_Judge_Hiljus_Appendix_PED2.pdf"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overtylaw.homestead.com/HousingLawinMinnesota.html" TargetMode="External"/><Relationship Id="rId7" Type="http://schemas.openxmlformats.org/officeDocument/2006/relationships/hyperlink" Target="https://mncourts.libguides.com/covid19/housing#s-lg-box-wrapper-2796321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lawhelpmn.org/" TargetMode="External"/><Relationship Id="rId5" Type="http://schemas.openxmlformats.org/officeDocument/2006/relationships/hyperlink" Target="https://homelinemn.org/" TargetMode="External"/><Relationship Id="rId4" Type="http://schemas.openxmlformats.org/officeDocument/2006/relationships/hyperlink" Target="http://povertylaw.homestead.com/PandemicEvictionandOtherHousingLawsandRules.html"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www.lawhelpmn.org/self-help-library/housing/evictions-and-lockouts" TargetMode="External"/><Relationship Id="rId2" Type="http://schemas.openxmlformats.org/officeDocument/2006/relationships/hyperlink" Target="https://www.lawhelpmn.org/self-help-library/fact-sheet/covid-19-renters-rights-during-pandemic" TargetMode="External"/><Relationship Id="rId1" Type="http://schemas.openxmlformats.org/officeDocument/2006/relationships/slideLayout" Target="../slideLayouts/slideLayout2.xml"/><Relationship Id="rId4" Type="http://schemas.openxmlformats.org/officeDocument/2006/relationships/hyperlink" Target="http://povertylaw.homestead.com/ResidentialEvictionDefenseandTenantClaimsinMinnesota.html" TargetMode="Externa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povertylaw.homestead.com/ResidentialEvictionDefenseandTenantClaimsinMinnesota.htm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s://cdn2.hubspot.net/hubfs/4408380/PDF/Eviction-Reports-Articles-Cities-States/Minnesota_humphrey-report-eviction-homelessness-may-2018.pdf" TargetMode="External"/><Relationship Id="rId2" Type="http://schemas.openxmlformats.org/officeDocument/2006/relationships/hyperlink" Target="https://homelinemn.org/wp-content/uploads/2018/06/Evictions-in-Greater-Minnesota-Report-with-Appendix.pdf"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n.gov/deed/data/current-econ-highlights/state-national-employment.jsp"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hyperlink" Target="https://www.deptofnumbers.com/unemployment/minnesota/"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n.gov/deed/data/data-tools/unemployment-insurance-statistics/"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s://mn.gov/deed/data/data-tools/laus/"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www.census.gov/data/tables/2021/demo/hhp/hhp25.html" TargetMode="External"/><Relationship Id="rId2" Type="http://schemas.openxmlformats.org/officeDocument/2006/relationships/hyperlink" Target="https://www.census.gov/programs-surveys/household-pulse-survey/data.html#phase3" TargetMode="External"/><Relationship Id="rId1" Type="http://schemas.openxmlformats.org/officeDocument/2006/relationships/slideLayout" Target="../slideLayouts/slideLayout2.xml"/><Relationship Id="rId6" Type="http://schemas.openxmlformats.org/officeDocument/2006/relationships/hyperlink" Target="https://www2.census.gov/programs-surveys/demo/tables/hhp/2021/wk27/housing3b_week27.xlsx" TargetMode="External"/><Relationship Id="rId5" Type="http://schemas.openxmlformats.org/officeDocument/2006/relationships/hyperlink" Target="https://www2.census.gov/programs-surveys/demo/tables/hhp/2021/wk27/housing2b_week27.xlsx" TargetMode="External"/><Relationship Id="rId4" Type="http://schemas.openxmlformats.org/officeDocument/2006/relationships/hyperlink" Target="https://www2.census.gov/programs-surveys/demo/tables/hhp/2021/wk27/housing1b_week27.xlsx"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s://www.aspeninstitute.org/blog-posts/20-million-renters-are-at-risk-of-eviction/" TargetMode="External"/><Relationship Id="rId2" Type="http://schemas.openxmlformats.org/officeDocument/2006/relationships/hyperlink" Target="https://app.powerbi.com/view?r=eyJrIjoiNzRhYjg2NzAtMGE1MC00NmNjLTllOTMtYjM2NjFmOTA4ZjMyIiwidCI6Ijc5MGJmNjk2LTE3NDYtNGE4OS1hZjI0LTc4ZGE5Y2RhZGE2MSIsImMiOjN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n.gov/governor/assets/EO%2020-79%20Final%20Signed%20and%20Filed%20%28002%29_tcm1055-440501.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povertylaw.homestead.com/files/Reading/PED/Administrative_Order_Regarding_the_Resumption_of_Housing_Court_Operations_Minn_Dist_Ct_2nd_Dist_Aug_19_2020_Judge_Castro_Appendix_PED19a.pdf" TargetMode="External"/><Relationship Id="rId7" Type="http://schemas.openxmlformats.org/officeDocument/2006/relationships/hyperlink" Target="https://www.revisor.mn.gov/bills/bill.php?b=House&amp;f=HF0012&amp;ssn=0&amp;y=2021" TargetMode="External"/><Relationship Id="rId2" Type="http://schemas.openxmlformats.org/officeDocument/2006/relationships/hyperlink" Target="http://povertylaw.homestead.com/files/Reading/PED/Standing_Order_re_60_day_period_following_the_expiration_of_the_Peacetime_Emergency_Declared_in_Executive_Order_2001_Minn_Dist_Ct_4th_Dist_July_22_2020_Appendix_PED19.pdf" TargetMode="External"/><Relationship Id="rId1" Type="http://schemas.openxmlformats.org/officeDocument/2006/relationships/slideLayout" Target="../slideLayouts/slideLayout2.xml"/><Relationship Id="rId6" Type="http://schemas.openxmlformats.org/officeDocument/2006/relationships/hyperlink" Target="https://www.revisor.mn.gov/bills/bill.php?b=Senate&amp;f=SF1470&amp;ssn=0&amp;y=2021" TargetMode="External"/><Relationship Id="rId5" Type="http://schemas.openxmlformats.org/officeDocument/2006/relationships/hyperlink" Target="http://www.mncourts.gov/Emergency.aspx" TargetMode="External"/><Relationship Id="rId4" Type="http://schemas.openxmlformats.org/officeDocument/2006/relationships/hyperlink" Target="http://povertylaw.homestead.com/files/Reading/PED/STANDING_ORDER_Anoka_Cty_Appendix_PED36.pdf"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povertylaw.homestead.com/ResidentialEvictionDefenseandTenantClaimsinMinnesota.html"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www.lawhelpmn.org/self-help-library/housing/evictions-and-lockouts" TargetMode="External"/><Relationship Id="rId2" Type="http://schemas.openxmlformats.org/officeDocument/2006/relationships/hyperlink" Target="http://povertylaw.homestead.com/files/Reading/RED-Appendix/614_Co_v_D_H_Overmayer_Co_Inc_First_and_Second_Interlocutory_orders_No_204678_Minn_Dist_Ct_2nd_Dist_Apr_22_and_July_9_1972_Appendix_54_CCF02252021.pdf" TargetMode="External"/><Relationship Id="rId1" Type="http://schemas.openxmlformats.org/officeDocument/2006/relationships/slideLayout" Target="../slideLayouts/slideLayout2.xml"/><Relationship Id="rId4" Type="http://schemas.openxmlformats.org/officeDocument/2006/relationships/hyperlink" Target="http://povertylaw.homestead.com/ResidentialEvictionDefenseandTenantClaimsinMinnesota.html"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http://povertylaw.homestead.com/PandemicEvictionandOtherHousingLawsandRules.html" TargetMode="External"/><Relationship Id="rId2" Type="http://schemas.openxmlformats.org/officeDocument/2006/relationships/hyperlink" Target="http://povertylaw.homestead.com/ResidentialEvictionDefenseandTenantClaimsinMinnesota.html"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n.gov/governor/assets/FINAL_EO-20-10_EO%2020-10%20Price%20Gouging%20(002)_tcm1055-424358.pdf"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revisor.mn.gov/statutes/cite/504B.17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revisor.mn.gov/statutes/cite/504B.206#stat.504B.206.1"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www.renthelpmn.org/" TargetMode="External"/><Relationship Id="rId2" Type="http://schemas.openxmlformats.org/officeDocument/2006/relationships/hyperlink" Target="https://www.mnhousing.gov/sites/np/covid19emergencyrentalassistance" TargetMode="External"/><Relationship Id="rId1" Type="http://schemas.openxmlformats.org/officeDocument/2006/relationships/slideLayout" Target="../slideLayouts/slideLayout2.xml"/><Relationship Id="rId5" Type="http://schemas.openxmlformats.org/officeDocument/2006/relationships/hyperlink" Target="https://www.mnhousing.gov/sites/Satellite?c=Page&amp;cid=1520382340548&amp;pagename=External%2FPage%2FEXTStandardLayout" TargetMode="External"/><Relationship Id="rId4" Type="http://schemas.openxmlformats.org/officeDocument/2006/relationships/hyperlink" Target="http://youtu.be/2nTW9VQ7zWg" TargetMode="External"/></Relationships>
</file>

<file path=ppt/slides/_rels/slide72.xml.rels><?xml version="1.0" encoding="UTF-8" standalone="yes"?>
<Relationships xmlns="http://schemas.openxmlformats.org/package/2006/relationships"><Relationship Id="rId8" Type="http://schemas.openxmlformats.org/officeDocument/2006/relationships/hyperlink" Target="https://nlihc.org/rental-assistance" TargetMode="External"/><Relationship Id="rId3" Type="http://schemas.openxmlformats.org/officeDocument/2006/relationships/hyperlink" Target="http://neighb.org/" TargetMode="External"/><Relationship Id="rId7" Type="http://schemas.openxmlformats.org/officeDocument/2006/relationships/hyperlink" Target="http://www.211unitedway.org/" TargetMode="External"/><Relationship Id="rId2" Type="http://schemas.openxmlformats.org/officeDocument/2006/relationships/hyperlink" Target="https://www.hennepin.us/rent-help" TargetMode="External"/><Relationship Id="rId1" Type="http://schemas.openxmlformats.org/officeDocument/2006/relationships/slideLayout" Target="../slideLayouts/slideLayout2.xml"/><Relationship Id="rId6" Type="http://schemas.openxmlformats.org/officeDocument/2006/relationships/hyperlink" Target="https://applymn.dhs.mn.gov/online-app-web/spring/public/process-login?execution=e1s1" TargetMode="External"/><Relationship Id="rId5" Type="http://schemas.openxmlformats.org/officeDocument/2006/relationships/hyperlink" Target="https://www.anokacounty.us/2689/Basic-Needs" TargetMode="External"/><Relationship Id="rId4" Type="http://schemas.openxmlformats.org/officeDocument/2006/relationships/hyperlink" Target="https://www.ramseycounty.us/residents/assistance-support/assistance/financial-assistance/emergency-assistance"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XII.B.3" TargetMode="External"/><Relationship Id="rId2" Type="http://schemas.openxmlformats.org/officeDocument/2006/relationships/hyperlink" Target="https://www.lawhelpmn.org/self-help-library/housing/repair-problems-when-renting" TargetMode="External"/><Relationship Id="rId1" Type="http://schemas.openxmlformats.org/officeDocument/2006/relationships/slideLayout" Target="../slideLayouts/slideLayout2.xml"/><Relationship Id="rId4" Type="http://schemas.openxmlformats.org/officeDocument/2006/relationships/hyperlink" Target="https://homelinemn.org/form-letters/"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XII.B.2" TargetMode="External"/><Relationship Id="rId2" Type="http://schemas.openxmlformats.org/officeDocument/2006/relationships/hyperlink" Target="https://www.lawhelpmn.org/self-help-library/fact-sheet/can-my-landlord-enter-my-home-tenants-right-privacy" TargetMode="External"/><Relationship Id="rId1" Type="http://schemas.openxmlformats.org/officeDocument/2006/relationships/slideLayout" Target="../slideLayouts/slideLayout2.xml"/><Relationship Id="rId4" Type="http://schemas.openxmlformats.org/officeDocument/2006/relationships/hyperlink" Target="https://homelinemn.org/form-letters/"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povertylaw.homestead.com/SecurityDepositsinMinnesota.html" TargetMode="External"/><Relationship Id="rId2" Type="http://schemas.openxmlformats.org/officeDocument/2006/relationships/hyperlink" Target="https://www.lawhelpmn.org/self-help-library/housing/security-deposit" TargetMode="External"/><Relationship Id="rId1" Type="http://schemas.openxmlformats.org/officeDocument/2006/relationships/slideLayout" Target="../slideLayouts/slideLayout2.xml"/><Relationship Id="rId4" Type="http://schemas.openxmlformats.org/officeDocument/2006/relationships/hyperlink" Target="https://homelinemn.org/form-letters/" TargetMode="External"/></Relationships>
</file>

<file path=ppt/slides/_rels/slide76.xml.rels><?xml version="1.0" encoding="UTF-8" standalone="yes"?>
<Relationships xmlns="http://schemas.openxmlformats.org/package/2006/relationships"><Relationship Id="rId3" Type="http://schemas.openxmlformats.org/officeDocument/2006/relationships/hyperlink" Target="https://www.lawhelpmn.org/self-help-library/fact-sheet/public-housing-evictions" TargetMode="External"/><Relationship Id="rId2" Type="http://schemas.openxmlformats.org/officeDocument/2006/relationships/hyperlink" Target="https://mn.db101.org/mn/programs/income_support/housing/program2.htm" TargetMode="External"/><Relationship Id="rId1" Type="http://schemas.openxmlformats.org/officeDocument/2006/relationships/slideLayout" Target="../slideLayouts/slideLayout2.xml"/><Relationship Id="rId4" Type="http://schemas.openxmlformats.org/officeDocument/2006/relationships/hyperlink" Target="http://povertylaw.homestead.com/PublicandSubsidizedHousing.html" TargetMode="External"/></Relationships>
</file>

<file path=ppt/slides/_rels/slide77.xml.rels><?xml version="1.0" encoding="UTF-8" standalone="yes"?>
<Relationships xmlns="http://schemas.openxmlformats.org/package/2006/relationships"><Relationship Id="rId3" Type="http://schemas.openxmlformats.org/officeDocument/2006/relationships/hyperlink" Target="http://povertylaw.homestead.com/files/Reading/Residential_Eviction_Defense_in_Minnesota.htm#TOC1_178" TargetMode="External"/><Relationship Id="rId2" Type="http://schemas.openxmlformats.org/officeDocument/2006/relationships/hyperlink" Target="https://www.lawhelpmn.org/self-help-library/housing/mobile-homes"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Residential_Eviction_Defense_in_Minnesota.htm#TOC1_302" TargetMode="External"/><Relationship Id="rId4" Type="http://schemas.openxmlformats.org/officeDocument/2006/relationships/hyperlink" Target="http://povertylaw.homestead.com/files/Reading/Residential_Eviction_Defense_in_Minnesota.htm#TOC1_238" TargetMode="External"/></Relationships>
</file>

<file path=ppt/slides/_rels/slide78.xml.rels><?xml version="1.0" encoding="UTF-8" standalone="yes"?>
<Relationships xmlns="http://schemas.openxmlformats.org/package/2006/relationships"><Relationship Id="rId3" Type="http://schemas.openxmlformats.org/officeDocument/2006/relationships/hyperlink" Target="http://www.housinglink.org/" TargetMode="External"/><Relationship Id="rId2" Type="http://schemas.openxmlformats.org/officeDocument/2006/relationships/hyperlink" Target="mailto:info@housinglink.org"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communitymediationmn.org/"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hyperlink" Target="mailto:info@CommunityMediationMN.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8" Type="http://schemas.openxmlformats.org/officeDocument/2006/relationships/hyperlink" Target="https://lsnmlaw.org/" TargetMode="External"/><Relationship Id="rId3" Type="http://schemas.openxmlformats.org/officeDocument/2006/relationships/hyperlink" Target="https://www.centralmnlegal.org/" TargetMode="External"/><Relationship Id="rId7" Type="http://schemas.openxmlformats.org/officeDocument/2006/relationships/hyperlink" Target="http://laocmn.org/" TargetMode="External"/><Relationship Id="rId2" Type="http://schemas.openxmlformats.org/officeDocument/2006/relationships/hyperlink" Target="https://alslegal.org/" TargetMode="External"/><Relationship Id="rId1" Type="http://schemas.openxmlformats.org/officeDocument/2006/relationships/slideLayout" Target="../slideLayouts/slideLayout2.xml"/><Relationship Id="rId6" Type="http://schemas.openxmlformats.org/officeDocument/2006/relationships/hyperlink" Target="http://www.dakotalegal.org/" TargetMode="External"/><Relationship Id="rId11" Type="http://schemas.openxmlformats.org/officeDocument/2006/relationships/hyperlink" Target="https://www.vlnmn.org/" TargetMode="External"/><Relationship Id="rId5" Type="http://schemas.openxmlformats.org/officeDocument/2006/relationships/hyperlink" Target="http://lasnem.org/" TargetMode="External"/><Relationship Id="rId10" Type="http://schemas.openxmlformats.org/officeDocument/2006/relationships/hyperlink" Target="https://www.smrls.org/" TargetMode="External"/><Relationship Id="rId4" Type="http://schemas.openxmlformats.org/officeDocument/2006/relationships/hyperlink" Target="http://www.anokajudicare.org/" TargetMode="External"/><Relationship Id="rId9" Type="http://schemas.openxmlformats.org/officeDocument/2006/relationships/hyperlink" Target="https://mylegalaid.org/" TargetMode="External"/></Relationships>
</file>

<file path=ppt/slides/_rels/slide81.xml.rels><?xml version="1.0" encoding="UTF-8" standalone="yes"?>
<Relationships xmlns="http://schemas.openxmlformats.org/package/2006/relationships"><Relationship Id="rId3" Type="http://schemas.openxmlformats.org/officeDocument/2006/relationships/hyperlink" Target="https://homelinemn.org/" TargetMode="External"/><Relationship Id="rId2" Type="http://schemas.openxmlformats.org/officeDocument/2006/relationships/hyperlink" Target="https://www.mnlegaladvice.org/" TargetMode="External"/><Relationship Id="rId1" Type="http://schemas.openxmlformats.org/officeDocument/2006/relationships/slideLayout" Target="../slideLayouts/slideLayout2.xml"/><Relationship Id="rId6" Type="http://schemas.openxmlformats.org/officeDocument/2006/relationships/hyperlink" Target="https://www.inquilinxsunidxs.org/" TargetMode="External"/><Relationship Id="rId5" Type="http://schemas.openxmlformats.org/officeDocument/2006/relationships/hyperlink" Target="https://communitymediationmn.org/" TargetMode="External"/><Relationship Id="rId4" Type="http://schemas.openxmlformats.org/officeDocument/2006/relationships/hyperlink" Target="https://www.mnjustice.org/" TargetMode="External"/></Relationships>
</file>

<file path=ppt/slides/_rels/slide82.xml.rels><?xml version="1.0" encoding="UTF-8" standalone="yes"?>
<Relationships xmlns="http://schemas.openxmlformats.org/package/2006/relationships"><Relationship Id="rId8" Type="http://schemas.openxmlformats.org/officeDocument/2006/relationships/hyperlink" Target="https://www.vlnmn.org/" TargetMode="External"/><Relationship Id="rId3" Type="http://schemas.openxmlformats.org/officeDocument/2006/relationships/hyperlink" Target="https://www.hjcmn.org/" TargetMode="External"/><Relationship Id="rId7" Type="http://schemas.openxmlformats.org/officeDocument/2006/relationships/hyperlink" Target="https://www.inquilinxsunidxs.org/" TargetMode="External"/><Relationship Id="rId2" Type="http://schemas.openxmlformats.org/officeDocument/2006/relationships/hyperlink" Target="https://homelinemn.org/" TargetMode="External"/><Relationship Id="rId1" Type="http://schemas.openxmlformats.org/officeDocument/2006/relationships/slideLayout" Target="../slideLayouts/slideLayout2.xml"/><Relationship Id="rId6" Type="http://schemas.openxmlformats.org/officeDocument/2006/relationships/hyperlink" Target="https://www.lawyerscommittee.org/" TargetMode="External"/><Relationship Id="rId5" Type="http://schemas.openxmlformats.org/officeDocument/2006/relationships/hyperlink" Target="https://mylegalaid.org/" TargetMode="External"/><Relationship Id="rId10" Type="http://schemas.openxmlformats.org/officeDocument/2006/relationships/hyperlink" Target="https://nlihc.org/" TargetMode="External"/><Relationship Id="rId4" Type="http://schemas.openxmlformats.org/officeDocument/2006/relationships/hyperlink" Target="http://povertylaw.homestead.com/HousingLawinMinnesota.html" TargetMode="External"/><Relationship Id="rId9" Type="http://schemas.openxmlformats.org/officeDocument/2006/relationships/hyperlink" Target="https://www.nhlp.org/" TargetMode="External"/></Relationships>
</file>

<file path=ppt/slides/_rels/slide83.xml.rels><?xml version="1.0" encoding="UTF-8" standalone="yes"?>
<Relationships xmlns="http://schemas.openxmlformats.org/package/2006/relationships"><Relationship Id="rId8" Type="http://schemas.openxmlformats.org/officeDocument/2006/relationships/hyperlink" Target="https://mn.gov/portal/government/local/counties/" TargetMode="External"/><Relationship Id="rId3" Type="http://schemas.openxmlformats.org/officeDocument/2006/relationships/hyperlink" Target="http://www.ag.state.mn.us/" TargetMode="External"/><Relationship Id="rId7" Type="http://schemas.openxmlformats.org/officeDocument/2006/relationships/hyperlink" Target="https://www.house.leg.state.mn.us/members/" TargetMode="External"/><Relationship Id="rId2" Type="http://schemas.openxmlformats.org/officeDocument/2006/relationships/hyperlink" Target="https://mn.gov/governor/about/timwalz/" TargetMode="External"/><Relationship Id="rId1" Type="http://schemas.openxmlformats.org/officeDocument/2006/relationships/slideLayout" Target="../slideLayouts/slideLayout2.xml"/><Relationship Id="rId6" Type="http://schemas.openxmlformats.org/officeDocument/2006/relationships/hyperlink" Target="https://www.senate.mn/" TargetMode="External"/><Relationship Id="rId5" Type="http://schemas.openxmlformats.org/officeDocument/2006/relationships/hyperlink" Target="https://mn.gov/mdhr/about/staff/commissioner.jsp" TargetMode="External"/><Relationship Id="rId4" Type="http://schemas.openxmlformats.org/officeDocument/2006/relationships/hyperlink" Target="http://www.mnhousing.gov/sites/np/leadership" TargetMode="External"/><Relationship Id="rId9" Type="http://schemas.openxmlformats.org/officeDocument/2006/relationships/hyperlink" Target="https://mn.gov/portal/government/local/cities/" TargetMode="External"/></Relationships>
</file>

<file path=ppt/slides/_rels/slide84.xml.rels><?xml version="1.0" encoding="UTF-8" standalone="yes"?>
<Relationships xmlns="http://schemas.openxmlformats.org/package/2006/relationships"><Relationship Id="rId8" Type="http://schemas.openxmlformats.org/officeDocument/2006/relationships/hyperlink" Target="https://www.mncourts.gov/Find-Courts.aspx" TargetMode="External"/><Relationship Id="rId3" Type="http://schemas.openxmlformats.org/officeDocument/2006/relationships/hyperlink" Target="https://www.whitehouse.gov/" TargetMode="External"/><Relationship Id="rId7" Type="http://schemas.openxmlformats.org/officeDocument/2006/relationships/hyperlink" Target="https://www.hud.gov/" TargetMode="External"/><Relationship Id="rId2" Type="http://schemas.openxmlformats.org/officeDocument/2006/relationships/hyperlink" Target="https://www.mncourts.gov/SupremeCourt.aspx" TargetMode="External"/><Relationship Id="rId1" Type="http://schemas.openxmlformats.org/officeDocument/2006/relationships/slideLayout" Target="../slideLayouts/slideLayout2.xml"/><Relationship Id="rId6" Type="http://schemas.openxmlformats.org/officeDocument/2006/relationships/hyperlink" Target="https://www.cdc.gov/" TargetMode="External"/><Relationship Id="rId5" Type="http://schemas.openxmlformats.org/officeDocument/2006/relationships/hyperlink" Target="https://www.house.gov/" TargetMode="External"/><Relationship Id="rId4" Type="http://schemas.openxmlformats.org/officeDocument/2006/relationships/hyperlink" Target="https://www.senate.gov/"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mailto:mcdon056@umn.edu"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hyperlink" Target="https://homelinemn.org/staff/rachael-sterling/" TargetMode="External"/><Relationship Id="rId5" Type="http://schemas.openxmlformats.org/officeDocument/2006/relationships/hyperlink" Target="mailto:rachaels@homelinemn.org" TargetMode="External"/><Relationship Id="rId4" Type="http://schemas.openxmlformats.org/officeDocument/2006/relationships/hyperlink" Target="http://povertylaw.homestead.com/Biolarrymcdonough.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
          <p:cNvSpPr txBox="1">
            <a:spLocks noGrp="1"/>
          </p:cNvSpPr>
          <p:nvPr>
            <p:ph type="subTitle" idx="1"/>
          </p:nvPr>
        </p:nvSpPr>
        <p:spPr>
          <a:xfrm>
            <a:off x="1371600" y="2819400"/>
            <a:ext cx="6400800" cy="31242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360"/>
              <a:buNone/>
            </a:pPr>
            <a:endParaRPr dirty="0"/>
          </a:p>
          <a:p>
            <a:pPr marL="0" lvl="0" indent="0" algn="ctr" rtl="0">
              <a:spcBef>
                <a:spcPts val="320"/>
              </a:spcBef>
              <a:spcAft>
                <a:spcPts val="0"/>
              </a:spcAft>
              <a:buSzPts val="1360"/>
              <a:buNone/>
            </a:pPr>
            <a:endParaRPr dirty="0"/>
          </a:p>
          <a:p>
            <a:r>
              <a:rPr lang="en-US" dirty="0"/>
              <a:t>By Lawrence McDonough and Rachael Sterling</a:t>
            </a:r>
          </a:p>
          <a:p>
            <a:r>
              <a:rPr lang="en-US" dirty="0"/>
              <a:t>Attorneys at Law</a:t>
            </a:r>
          </a:p>
          <a:p>
            <a:endParaRPr lang="en-US" dirty="0"/>
          </a:p>
          <a:p>
            <a:r>
              <a:rPr lang="en-US" dirty="0"/>
              <a:t>Presented to </a:t>
            </a:r>
          </a:p>
          <a:p>
            <a:r>
              <a:rPr lang="en-US" dirty="0"/>
              <a:t>Presented to Mediation and Restorative Services (MARS)</a:t>
            </a:r>
          </a:p>
          <a:p>
            <a:endParaRPr lang="en-US" dirty="0"/>
          </a:p>
          <a:p>
            <a:r>
              <a:rPr lang="en-US" dirty="0"/>
              <a:t>April 27, 2021</a:t>
            </a:r>
          </a:p>
          <a:p>
            <a:pPr marL="0" lvl="0" indent="0" algn="ctr" rtl="0">
              <a:spcBef>
                <a:spcPts val="320"/>
              </a:spcBef>
              <a:spcAft>
                <a:spcPts val="0"/>
              </a:spcAft>
              <a:buSzPts val="1360"/>
              <a:buNone/>
            </a:pPr>
            <a:endParaRPr dirty="0"/>
          </a:p>
        </p:txBody>
      </p:sp>
      <p:sp>
        <p:nvSpPr>
          <p:cNvPr id="168" name="Google Shape;168;p1"/>
          <p:cNvSpPr txBox="1">
            <a:spLocks noGrp="1"/>
          </p:cNvSpPr>
          <p:nvPr>
            <p:ph type="ctrTitle"/>
          </p:nvPr>
        </p:nvSpPr>
        <p:spPr>
          <a:xfrm>
            <a:off x="685800" y="685800"/>
            <a:ext cx="7772400" cy="1524000"/>
          </a:xfrm>
          <a:prstGeom prst="rect">
            <a:avLst/>
          </a:prstGeom>
          <a:noFill/>
          <a:ln>
            <a:noFill/>
          </a:ln>
        </p:spPr>
        <p:txBody>
          <a:bodyPr spcFirstLastPara="1" wrap="square" lIns="91425" tIns="45700" rIns="91425" bIns="45700" anchor="b" anchorCtr="0">
            <a:normAutofit/>
          </a:bodyPr>
          <a:lstStyle/>
          <a:p>
            <a:pPr lvl="0">
              <a:buSzPts val="3780"/>
            </a:pPr>
            <a:r>
              <a:rPr lang="en-US" dirty="0"/>
              <a:t>Tenants - Know Your Rights During the Pandemic</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3300"/>
              <a:buFont typeface="Arial"/>
              <a:buNone/>
            </a:pPr>
            <a:r>
              <a:rPr lang="en-US" sz="2700" dirty="0"/>
              <a:t>Emergency Executive Order 20-79 - </a:t>
            </a:r>
            <a:endParaRPr sz="2700" dirty="0"/>
          </a:p>
          <a:p>
            <a:pPr marL="0" lvl="0" indent="0" algn="ctr" rtl="0">
              <a:spcBef>
                <a:spcPts val="0"/>
              </a:spcBef>
              <a:spcAft>
                <a:spcPts val="0"/>
              </a:spcAft>
              <a:buClr>
                <a:srgbClr val="7A9798"/>
              </a:buClr>
              <a:buSzPts val="3300"/>
              <a:buFont typeface="Arial"/>
              <a:buNone/>
            </a:pPr>
            <a:r>
              <a:rPr lang="en-US" sz="2700" dirty="0"/>
              <a:t>Notice Requirements</a:t>
            </a:r>
            <a:endParaRPr sz="2700" dirty="0"/>
          </a:p>
        </p:txBody>
      </p:sp>
      <p:sp>
        <p:nvSpPr>
          <p:cNvPr id="344" name="Google Shape;344;p2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Paragraph 6 added that all property owners, mortgage holders, or other persons seeking possession on grounds permitted by this Executive Order must provide a written notice of intent to file an eviction action to the tenant </a:t>
            </a:r>
            <a:endParaRPr dirty="0"/>
          </a:p>
          <a:p>
            <a:pPr marL="457200" lvl="0" indent="-374332" algn="l" rtl="0">
              <a:spcBef>
                <a:spcPts val="0"/>
              </a:spcBef>
              <a:spcAft>
                <a:spcPts val="0"/>
              </a:spcAft>
              <a:buSzPts val="2295"/>
              <a:buChar char="●"/>
            </a:pPr>
            <a:r>
              <a:rPr lang="en-US" dirty="0"/>
              <a:t>at least 7 days prior to filing the action, or</a:t>
            </a:r>
            <a:endParaRPr dirty="0"/>
          </a:p>
          <a:p>
            <a:pPr marL="457200" lvl="0" indent="-374332" algn="l" rtl="0">
              <a:spcBef>
                <a:spcPts val="0"/>
              </a:spcBef>
              <a:spcAft>
                <a:spcPts val="0"/>
              </a:spcAft>
              <a:buSzPts val="2295"/>
              <a:buChar char="●"/>
            </a:pPr>
            <a:r>
              <a:rPr lang="en-US" dirty="0"/>
              <a:t>the specified notice period included in the lease, </a:t>
            </a:r>
            <a:r>
              <a:rPr lang="en-US" b="1" dirty="0"/>
              <a:t>whichever is longer</a:t>
            </a:r>
            <a:r>
              <a:rPr lang="en-US" dirty="0"/>
              <a:t>.</a:t>
            </a:r>
            <a:endParaRPr dirty="0"/>
          </a:p>
          <a:p>
            <a:pPr marL="0" lvl="0" indent="0" algn="l" rtl="0">
              <a:spcBef>
                <a:spcPts val="540"/>
              </a:spcBef>
              <a:spcAft>
                <a:spcPts val="0"/>
              </a:spcAft>
              <a:buSzPts val="2295"/>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Emergency Executive Order 20-79 </a:t>
            </a:r>
            <a:endParaRPr dirty="0"/>
          </a:p>
        </p:txBody>
      </p:sp>
      <p:sp>
        <p:nvSpPr>
          <p:cNvPr id="350" name="Google Shape;350;p3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378"/>
              </a:spcBef>
              <a:spcAft>
                <a:spcPts val="0"/>
              </a:spcAft>
              <a:buSzPts val="1607"/>
              <a:buNone/>
            </a:pPr>
            <a:r>
              <a:rPr lang="en-US" sz="1800" dirty="0"/>
              <a:t>Violations: </a:t>
            </a:r>
            <a:endParaRPr sz="1800" dirty="0"/>
          </a:p>
          <a:p>
            <a:pPr marL="0" lvl="0" indent="0" algn="l" rtl="0">
              <a:lnSpc>
                <a:spcPct val="80000"/>
              </a:lnSpc>
              <a:spcBef>
                <a:spcPts val="1000"/>
              </a:spcBef>
              <a:spcAft>
                <a:spcPts val="0"/>
              </a:spcAft>
              <a:buSzPts val="1607"/>
              <a:buNone/>
            </a:pPr>
            <a:r>
              <a:rPr lang="en-US" sz="1800" dirty="0"/>
              <a:t>Pursuant to Minn. Stat. § 12.45, a person who willfully violates paragraphs 2, 3, and 5 of this Executive Order is guilty of a misdemeanor and upon conviction must be punished by a fine not to exceed $1,000, or by imprisonment for not more than 90 days. The Attorney General may also seek any relief available pursuant to Minn. Stat. § 8.31.</a:t>
            </a:r>
            <a:endParaRPr sz="1800" dirty="0"/>
          </a:p>
          <a:p>
            <a:pPr marL="0" lvl="0" indent="0" algn="l" rtl="0">
              <a:lnSpc>
                <a:spcPct val="80000"/>
              </a:lnSpc>
              <a:spcBef>
                <a:spcPts val="378"/>
              </a:spcBef>
              <a:spcAft>
                <a:spcPts val="0"/>
              </a:spcAft>
              <a:buSzPts val="1607"/>
              <a:buNone/>
            </a:pPr>
            <a:endParaRPr sz="1800" dirty="0"/>
          </a:p>
          <a:p>
            <a:pPr marL="0" lvl="0" indent="0" algn="l" rtl="0">
              <a:lnSpc>
                <a:spcPct val="80000"/>
              </a:lnSpc>
              <a:spcBef>
                <a:spcPts val="378"/>
              </a:spcBef>
              <a:spcAft>
                <a:spcPts val="0"/>
              </a:spcAft>
              <a:buSzPts val="1607"/>
              <a:buNone/>
            </a:pPr>
            <a:r>
              <a:rPr lang="en-US" sz="1800" dirty="0"/>
              <a:t>Application:</a:t>
            </a:r>
            <a:endParaRPr sz="1800" dirty="0"/>
          </a:p>
          <a:p>
            <a:pPr marL="285750" lvl="0" indent="-285750" algn="l" rtl="0">
              <a:lnSpc>
                <a:spcPct val="80000"/>
              </a:lnSpc>
              <a:spcBef>
                <a:spcPts val="1000"/>
              </a:spcBef>
              <a:spcAft>
                <a:spcPts val="0"/>
              </a:spcAft>
              <a:buSzPts val="1607"/>
              <a:buFont typeface="Courier New" panose="02070309020205020404" pitchFamily="49" charset="0"/>
              <a:buChar char="o"/>
            </a:pPr>
            <a:r>
              <a:rPr lang="en-US" sz="1800" dirty="0"/>
              <a:t>This Executive Order does not apply to properties on federal tribal trust land.</a:t>
            </a:r>
          </a:p>
          <a:p>
            <a:pPr marL="285750" lvl="0" indent="-285750" algn="l" rtl="0">
              <a:lnSpc>
                <a:spcPct val="80000"/>
              </a:lnSpc>
              <a:spcBef>
                <a:spcPts val="1000"/>
              </a:spcBef>
              <a:spcAft>
                <a:spcPts val="0"/>
              </a:spcAft>
              <a:buSzPts val="1607"/>
              <a:buFont typeface="Courier New" panose="02070309020205020404" pitchFamily="49" charset="0"/>
              <a:buChar char="o"/>
            </a:pPr>
            <a:r>
              <a:rPr lang="en-US" sz="1800" dirty="0"/>
              <a:t>Nothing in this Executive Order creates grounds for eviction or lease termination beyond what is provided for by Minnesota Statutes.</a:t>
            </a:r>
          </a:p>
          <a:p>
            <a:pPr marL="285750" lvl="0" indent="-285750" algn="l" rtl="0">
              <a:lnSpc>
                <a:spcPct val="80000"/>
              </a:lnSpc>
              <a:spcBef>
                <a:spcPts val="1000"/>
              </a:spcBef>
              <a:spcAft>
                <a:spcPts val="0"/>
              </a:spcAft>
              <a:buSzPts val="1607"/>
              <a:buFont typeface="Courier New" panose="02070309020205020404" pitchFamily="49" charset="0"/>
              <a:buChar char="o"/>
            </a:pPr>
            <a:r>
              <a:rPr lang="en-US" sz="1800" dirty="0"/>
              <a:t>Nothing in this Executive Order may in any way restrict state or local authority to order any quarantine, isolation, or other public health measure that may compel an individual to remain physically present in a particular residential real property.</a:t>
            </a:r>
          </a:p>
          <a:p>
            <a:pPr marL="285750" lvl="0" indent="-285750">
              <a:lnSpc>
                <a:spcPct val="80000"/>
              </a:lnSpc>
              <a:spcBef>
                <a:spcPts val="1000"/>
              </a:spcBef>
              <a:buSzPts val="1607"/>
              <a:buFont typeface="Courier New" panose="02070309020205020404" pitchFamily="49" charset="0"/>
              <a:buChar char="o"/>
            </a:pPr>
            <a:r>
              <a:rPr lang="en-US" sz="1800" dirty="0"/>
              <a:t>Emergency Executive Order 20-79 is Constitutional. </a:t>
            </a:r>
            <a:r>
              <a:rPr lang="en-US" sz="1800" i="1" dirty="0">
                <a:hlinkClick r:id="rId3"/>
              </a:rPr>
              <a:t>Heights Apartments, LLC, and Walnut Trails, LLLP v. Walz, </a:t>
            </a:r>
            <a:r>
              <a:rPr lang="en-US" sz="1800" dirty="0">
                <a:hlinkClick r:id="rId3"/>
              </a:rPr>
              <a:t>No. 20-CV-2051, 2020 WL 7828818, Order on Motion to Dismiss and Motion for Preliminary Injunction (D. Minn. Dec. 31, 2020) (Appendix PED-21) (Judge Brasel).</a:t>
            </a:r>
            <a:endParaRP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31"/>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Coronavirus Aid, Relief, and. Economic Security (CARES) Act § 4024</a:t>
            </a:r>
            <a:endParaRPr dirty="0"/>
          </a:p>
        </p:txBody>
      </p:sp>
      <p:sp>
        <p:nvSpPr>
          <p:cNvPr id="356" name="Google Shape;356;p3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378"/>
              </a:spcBef>
              <a:spcAft>
                <a:spcPts val="0"/>
              </a:spcAft>
              <a:buSzPts val="1607"/>
              <a:buNone/>
            </a:pPr>
            <a:r>
              <a:rPr lang="en-US" sz="2400" dirty="0"/>
              <a:t>Part of the Act remains in effect.</a:t>
            </a:r>
          </a:p>
          <a:p>
            <a:pPr marL="0" lvl="0" indent="0" algn="l" rtl="0">
              <a:lnSpc>
                <a:spcPct val="80000"/>
              </a:lnSpc>
              <a:spcBef>
                <a:spcPts val="378"/>
              </a:spcBef>
              <a:spcAft>
                <a:spcPts val="0"/>
              </a:spcAft>
              <a:buSzPts val="1607"/>
              <a:buNone/>
            </a:pPr>
            <a:endParaRPr lang="en-US" sz="2400" dirty="0"/>
          </a:p>
          <a:p>
            <a:pPr marL="0" lvl="0" indent="0"/>
            <a:r>
              <a:rPr lang="en-US" sz="2400" dirty="0"/>
              <a:t>A lessor (</a:t>
            </a:r>
            <a:r>
              <a:rPr lang="en-US" sz="2400" b="1" i="1" u="sng" dirty="0"/>
              <a:t>of a covered property</a:t>
            </a:r>
            <a:r>
              <a:rPr lang="en-US" sz="2400" dirty="0"/>
              <a:t>) may not evict a tenant after the moratorium expires except on 30 days’ notice that may not be given until after the moratorium period.  </a:t>
            </a:r>
          </a:p>
          <a:p>
            <a:pPr marL="0" lvl="0" indent="0"/>
            <a:endParaRPr lang="en-US" sz="2400" dirty="0"/>
          </a:p>
          <a:p>
            <a:pPr marL="0" lvl="0" indent="0"/>
            <a:r>
              <a:rPr lang="en-US" sz="2400" b="1" i="1" u="sng" dirty="0"/>
              <a:t>This provision is not limited to nonpayment of rent, and has no expiration date.</a:t>
            </a:r>
            <a:endParaRPr lang="en-US" sz="2400" dirty="0"/>
          </a:p>
          <a:p>
            <a:pPr marL="0" lvl="0" indent="0" algn="l" rtl="0">
              <a:lnSpc>
                <a:spcPct val="80000"/>
              </a:lnSpc>
              <a:spcBef>
                <a:spcPts val="378"/>
              </a:spcBef>
              <a:spcAft>
                <a:spcPts val="0"/>
              </a:spcAft>
              <a:buSzPts val="1607"/>
              <a:buNone/>
            </a:pPr>
            <a:endParaRPr sz="2400" dirty="0"/>
          </a:p>
          <a:p>
            <a:pPr marL="0" lvl="0" indent="0" algn="l" rtl="0">
              <a:lnSpc>
                <a:spcPct val="80000"/>
              </a:lnSpc>
              <a:spcBef>
                <a:spcPts val="0"/>
              </a:spcBef>
              <a:spcAft>
                <a:spcPts val="0"/>
              </a:spcAft>
              <a:buClr>
                <a:schemeClr val="dk1"/>
              </a:buClr>
              <a:buSzPts val="1607"/>
              <a:buFont typeface="Arial"/>
              <a:buNone/>
            </a:pPr>
            <a:r>
              <a:rPr lang="en-US" sz="1800" u="sng" dirty="0">
                <a:solidFill>
                  <a:schemeClr val="hlink"/>
                </a:solidFill>
                <a:hlinkClick r:id="rId3"/>
              </a:rPr>
              <a:t>https://library.nclc.org/sec-4024-temporary-moratorium-eviction-filings</a:t>
            </a:r>
            <a:endParaRPr sz="1800" dirty="0"/>
          </a:p>
          <a:p>
            <a:pPr marL="0" lvl="0" indent="0" algn="l" rtl="0">
              <a:lnSpc>
                <a:spcPct val="80000"/>
              </a:lnSpc>
              <a:spcBef>
                <a:spcPts val="378"/>
              </a:spcBef>
              <a:spcAft>
                <a:spcPts val="0"/>
              </a:spcAft>
              <a:buClr>
                <a:schemeClr val="dk1"/>
              </a:buClr>
              <a:buSzPts val="1607"/>
              <a:buFont typeface="Arial"/>
              <a:buNone/>
            </a:pPr>
            <a:r>
              <a:rPr lang="en-US" sz="1800" u="sng" dirty="0">
                <a:solidFill>
                  <a:schemeClr val="hlink"/>
                </a:solidFill>
                <a:hlinkClick r:id="rId4"/>
              </a:rPr>
              <a:t>https://library.nclc.org/major-consumer-protections-announced-response-covid-19#content-1</a:t>
            </a:r>
            <a:endParaRPr sz="1800" dirty="0"/>
          </a:p>
          <a:p>
            <a:pPr marL="0" lvl="0" indent="0" algn="l" rtl="0">
              <a:lnSpc>
                <a:spcPct val="80000"/>
              </a:lnSpc>
              <a:spcBef>
                <a:spcPts val="378"/>
              </a:spcBef>
              <a:spcAft>
                <a:spcPts val="0"/>
              </a:spcAft>
              <a:buSzPts val="1607"/>
              <a:buNone/>
            </a:pPr>
            <a:endParaRP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CARES Act § 4024 - Covered Properties</a:t>
            </a:r>
            <a:endParaRPr dirty="0"/>
          </a:p>
        </p:txBody>
      </p:sp>
      <p:sp>
        <p:nvSpPr>
          <p:cNvPr id="368" name="Google Shape;368;p3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499"/>
              </a:spcBef>
              <a:spcAft>
                <a:spcPts val="0"/>
              </a:spcAft>
              <a:buSzPts val="2122"/>
              <a:buNone/>
            </a:pPr>
            <a:r>
              <a:rPr lang="en-US" sz="2497" dirty="0"/>
              <a:t>The Act defines a “covered property” as a property that: </a:t>
            </a:r>
          </a:p>
          <a:p>
            <a:pPr marL="0" lvl="0" indent="0" algn="l" rtl="0">
              <a:lnSpc>
                <a:spcPct val="90000"/>
              </a:lnSpc>
              <a:spcBef>
                <a:spcPts val="499"/>
              </a:spcBef>
              <a:spcAft>
                <a:spcPts val="0"/>
              </a:spcAft>
              <a:buSzPts val="2122"/>
              <a:buNone/>
            </a:pPr>
            <a:endParaRPr lang="en-US" sz="2497" dirty="0"/>
          </a:p>
          <a:p>
            <a:pPr marL="342900" lvl="0" indent="-342900">
              <a:lnSpc>
                <a:spcPct val="90000"/>
              </a:lnSpc>
              <a:spcBef>
                <a:spcPts val="499"/>
              </a:spcBef>
              <a:buSzPts val="2122"/>
              <a:buFont typeface="Arial" panose="020B0604020202020204" pitchFamily="34" charset="0"/>
              <a:buChar char="•"/>
            </a:pPr>
            <a:r>
              <a:rPr lang="en-US" sz="2497" dirty="0"/>
              <a:t>participates in a “covered housing program” as defined by the Violence Against Women Act (VAWA) as amended through the 2013 reauthorization, or participates in the “rural housing voucher program under section 542 of the Housing Act of 1949” (HUD and Rural Housing Service public and subsidized housing programs)</a:t>
            </a:r>
          </a:p>
          <a:p>
            <a:pPr marL="342900" lvl="0" indent="-342900">
              <a:lnSpc>
                <a:spcPct val="90000"/>
              </a:lnSpc>
              <a:spcBef>
                <a:spcPts val="499"/>
              </a:spcBef>
              <a:buSzPts val="2122"/>
              <a:buFont typeface="Arial" panose="020B0604020202020204" pitchFamily="34" charset="0"/>
              <a:buChar char="•"/>
            </a:pPr>
            <a:r>
              <a:rPr lang="en-US" sz="2497" dirty="0"/>
              <a:t>has a federally backed mortgage loan or a federally backed multifamily mortgage loan</a:t>
            </a:r>
          </a:p>
          <a:p>
            <a:pPr marL="0" lvl="0" indent="0">
              <a:lnSpc>
                <a:spcPct val="90000"/>
              </a:lnSpc>
              <a:spcBef>
                <a:spcPts val="499"/>
              </a:spcBef>
              <a:buSzPts val="2122"/>
            </a:pPr>
            <a:endParaRPr lang="en-US" sz="2497" dirty="0"/>
          </a:p>
          <a:p>
            <a:pPr marL="0" lvl="0" indent="0" algn="l" rtl="0">
              <a:lnSpc>
                <a:spcPct val="90000"/>
              </a:lnSpc>
              <a:spcBef>
                <a:spcPts val="499"/>
              </a:spcBef>
              <a:spcAft>
                <a:spcPts val="0"/>
              </a:spcAft>
              <a:buSzPts val="2122"/>
              <a:buNone/>
            </a:pPr>
            <a:r>
              <a:rPr lang="en-US" sz="2497" dirty="0"/>
              <a:t>According to recent estimates, the CARES Act applies to as many as 50% of tenancies in Minnesota. </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3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CARES Act § 4024 - Covered Properties</a:t>
            </a:r>
            <a:endParaRPr dirty="0"/>
          </a:p>
        </p:txBody>
      </p:sp>
      <p:sp>
        <p:nvSpPr>
          <p:cNvPr id="374" name="Google Shape;374;p34"/>
          <p:cNvSpPr txBox="1">
            <a:spLocks noGrp="1"/>
          </p:cNvSpPr>
          <p:nvPr>
            <p:ph type="body" idx="1"/>
          </p:nvPr>
        </p:nvSpPr>
        <p:spPr>
          <a:xfrm>
            <a:off x="301752" y="1527048"/>
            <a:ext cx="8503800" cy="4572000"/>
          </a:xfrm>
          <a:prstGeom prst="rect">
            <a:avLst/>
          </a:prstGeom>
          <a:noFill/>
          <a:ln>
            <a:noFill/>
          </a:ln>
        </p:spPr>
        <p:txBody>
          <a:bodyPr spcFirstLastPara="1" wrap="square" lIns="91425" tIns="45700" rIns="91425" bIns="45700" anchor="t" anchorCtr="0">
            <a:noAutofit/>
          </a:bodyPr>
          <a:lstStyle/>
          <a:p>
            <a:pPr marL="457200" lvl="0" indent="-336550" algn="l" rtl="0">
              <a:lnSpc>
                <a:spcPct val="115000"/>
              </a:lnSpc>
              <a:spcBef>
                <a:spcPts val="0"/>
              </a:spcBef>
              <a:spcAft>
                <a:spcPts val="0"/>
              </a:spcAft>
              <a:buSzPts val="1700"/>
              <a:buChar char="●"/>
            </a:pPr>
            <a:r>
              <a:rPr lang="en-US" sz="1700" dirty="0"/>
              <a:t>Properties that “participate in” a subsidy program covered by the Violence Against Women Act (VAWA”):</a:t>
            </a:r>
            <a:endParaRPr sz="1700" dirty="0"/>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Section 8 Housing Choice Voucher (“HCV”) or VASH (HUD-Veterans Affairs) voucher</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Section 8 Project-Based Voucher (PBV)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Public housing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HOME (HOME Investment Partnership)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HOPWA (Housing Opportunities for Persons with AIDS)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Permanent Supportive Housing (PSH)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Tenants that use a PSH or Shelter Plus Care voucher</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Federal Low Income Housing Tax Credit (LIHTC or “tax credit”)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Property receives a project-based subsidy through HUD</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Property receive a project-based subsidy through the U.S. Department of Agriculture</a:t>
            </a:r>
            <a:endParaRPr sz="1700" dirty="0">
              <a:solidFill>
                <a:srgbClr val="000000"/>
              </a:solidFill>
            </a:endParaRPr>
          </a:p>
          <a:p>
            <a:pPr marL="457200" lvl="0" indent="-336550" algn="l" rtl="0">
              <a:lnSpc>
                <a:spcPct val="115000"/>
              </a:lnSpc>
              <a:spcBef>
                <a:spcPts val="0"/>
              </a:spcBef>
              <a:spcAft>
                <a:spcPts val="0"/>
              </a:spcAft>
              <a:buSzPts val="1700"/>
              <a:buChar char="●"/>
            </a:pPr>
            <a:r>
              <a:rPr lang="en-US" sz="1700" dirty="0"/>
              <a:t>Property participated in the Section 542 Rural Housing Voucher program</a:t>
            </a:r>
            <a:endParaRPr sz="1700" dirty="0"/>
          </a:p>
          <a:p>
            <a:pPr marL="457200" lvl="0" indent="-336550" algn="l" rtl="0">
              <a:lnSpc>
                <a:spcPct val="115000"/>
              </a:lnSpc>
              <a:spcBef>
                <a:spcPts val="0"/>
              </a:spcBef>
              <a:spcAft>
                <a:spcPts val="0"/>
              </a:spcAft>
              <a:buSzPts val="1700"/>
              <a:buChar char="●"/>
            </a:pPr>
            <a:r>
              <a:rPr lang="en-US" sz="1700" dirty="0"/>
              <a:t>Property has any tenant who uses a Rural Housing Voucher</a:t>
            </a:r>
            <a:endParaRPr sz="1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CARES Act § 4024 - Covered Properties</a:t>
            </a:r>
          </a:p>
        </p:txBody>
      </p:sp>
      <p:sp>
        <p:nvSpPr>
          <p:cNvPr id="3" name="Content Placeholder 2"/>
          <p:cNvSpPr>
            <a:spLocks noGrp="1"/>
          </p:cNvSpPr>
          <p:nvPr>
            <p:ph sz="quarter" idx="1"/>
          </p:nvPr>
        </p:nvSpPr>
        <p:spPr/>
        <p:txBody>
          <a:bodyPr>
            <a:normAutofit fontScale="92500" lnSpcReduction="20000"/>
          </a:bodyPr>
          <a:lstStyle/>
          <a:p>
            <a:pPr marL="0"/>
            <a:r>
              <a:rPr lang="en-US" dirty="0"/>
              <a:t>How to find out if it is a covered property (Covered by VAWA or USDA rural housing voucher):</a:t>
            </a:r>
          </a:p>
          <a:p>
            <a:pPr marL="0"/>
            <a:r>
              <a:rPr lang="en-US" dirty="0"/>
              <a:t> </a:t>
            </a:r>
          </a:p>
          <a:p>
            <a:pPr marL="0" indent="-457200">
              <a:buFont typeface="Arial" panose="020B0604020202020204" pitchFamily="34" charset="0"/>
              <a:buChar char="•"/>
            </a:pPr>
            <a:r>
              <a:rPr lang="en-US" dirty="0"/>
              <a:t>If the tenant must do an annual income recertification the property is likely a covered property</a:t>
            </a:r>
          </a:p>
          <a:p>
            <a:pPr marL="0" indent="-457200">
              <a:buFont typeface="Arial" panose="020B0604020202020204" pitchFamily="34" charset="0"/>
              <a:buChar char="•"/>
            </a:pPr>
            <a:r>
              <a:rPr lang="en-US" dirty="0"/>
              <a:t>If the tenant deals with a Public Housing Authority for matters related to their housing it is likely a covered property</a:t>
            </a:r>
          </a:p>
          <a:p>
            <a:pPr marL="0" indent="-457200">
              <a:buFont typeface="Arial" panose="020B0604020202020204" pitchFamily="34" charset="0"/>
              <a:buChar char="•"/>
            </a:pPr>
            <a:r>
              <a:rPr lang="en-US" dirty="0"/>
              <a:t>If the tenant’s rent adjusts based on their income the property is likely a covered property</a:t>
            </a:r>
          </a:p>
          <a:p>
            <a:pPr marL="0" indent="-457200">
              <a:buFont typeface="Arial" panose="020B0604020202020204" pitchFamily="34" charset="0"/>
              <a:buChar char="•"/>
            </a:pPr>
            <a:r>
              <a:rPr lang="en-US" dirty="0"/>
              <a:t>The tenant’s lease may reference a federal subsidy program</a:t>
            </a:r>
          </a:p>
          <a:p>
            <a:pPr marL="0" indent="-457200">
              <a:buFont typeface="Arial" panose="020B0604020202020204" pitchFamily="34" charset="0"/>
              <a:buChar char="•"/>
            </a:pPr>
            <a:r>
              <a:rPr lang="en-US" dirty="0"/>
              <a:t>Some subsidies are searchable on the National Housing Preservation Database: </a:t>
            </a:r>
            <a:r>
              <a:rPr lang="en-US" u="sng" dirty="0">
                <a:hlinkClick r:id="rId2"/>
              </a:rPr>
              <a:t>https://preservationdatabase.org/</a:t>
            </a:r>
            <a:endParaRPr lang="en-US" dirty="0"/>
          </a:p>
        </p:txBody>
      </p:sp>
    </p:spTree>
    <p:extLst>
      <p:ext uri="{BB962C8B-B14F-4D97-AF65-F5344CB8AC3E}">
        <p14:creationId xmlns:p14="http://schemas.microsoft.com/office/powerpoint/2010/main" val="789564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3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CARES Act § 4024 - Covered Properties</a:t>
            </a:r>
            <a:endParaRPr dirty="0"/>
          </a:p>
        </p:txBody>
      </p:sp>
      <p:sp>
        <p:nvSpPr>
          <p:cNvPr id="380" name="Google Shape;380;p3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459"/>
              </a:spcBef>
              <a:spcAft>
                <a:spcPts val="0"/>
              </a:spcAft>
              <a:buSzPts val="1951"/>
              <a:buNone/>
            </a:pPr>
            <a:r>
              <a:rPr lang="en-US" sz="2295" dirty="0"/>
              <a:t>Property has a federally backed single family (1-4 units) or multifamily mortgage:</a:t>
            </a:r>
            <a:endParaRPr dirty="0"/>
          </a:p>
          <a:p>
            <a:pPr marL="457200" lvl="0" indent="-457200" algn="l" rtl="0">
              <a:lnSpc>
                <a:spcPct val="90000"/>
              </a:lnSpc>
              <a:spcBef>
                <a:spcPts val="459"/>
              </a:spcBef>
              <a:spcAft>
                <a:spcPts val="0"/>
              </a:spcAft>
              <a:buSzPts val="1951"/>
              <a:buFont typeface="Arial"/>
              <a:buChar char="•"/>
            </a:pPr>
            <a:r>
              <a:rPr lang="en-US" sz="2295" dirty="0"/>
              <a:t>Mortgage insured by the Federal Housing Administration (FHA)</a:t>
            </a:r>
            <a:endParaRPr dirty="0"/>
          </a:p>
          <a:p>
            <a:pPr marL="457200" lvl="0" indent="-457200" algn="l" rtl="0">
              <a:lnSpc>
                <a:spcPct val="90000"/>
              </a:lnSpc>
              <a:spcBef>
                <a:spcPts val="459"/>
              </a:spcBef>
              <a:spcAft>
                <a:spcPts val="0"/>
              </a:spcAft>
              <a:buSzPts val="1951"/>
              <a:buFont typeface="Arial"/>
              <a:buChar char="•"/>
            </a:pPr>
            <a:r>
              <a:rPr lang="en-US" sz="2295" dirty="0"/>
              <a:t>Mortgage guaranteed, provided by, or insured by HUD, the Department of Veterans Affairs (VA), or Department of Agriculture (USDA)</a:t>
            </a:r>
            <a:endParaRPr dirty="0"/>
          </a:p>
          <a:p>
            <a:pPr marL="457200" lvl="0" indent="-457200" algn="l" rtl="0">
              <a:lnSpc>
                <a:spcPct val="90000"/>
              </a:lnSpc>
              <a:spcBef>
                <a:spcPts val="459"/>
              </a:spcBef>
              <a:spcAft>
                <a:spcPts val="0"/>
              </a:spcAft>
              <a:buSzPts val="1951"/>
              <a:buFont typeface="Arial"/>
              <a:buChar char="•"/>
            </a:pPr>
            <a:r>
              <a:rPr lang="en-US" sz="2295" dirty="0"/>
              <a:t>Mortgage owned by Fannie Mae or Freddie Mac</a:t>
            </a:r>
            <a:endParaRPr dirty="0"/>
          </a:p>
          <a:p>
            <a:pPr marL="0" lvl="0" indent="0" algn="l" rtl="0">
              <a:lnSpc>
                <a:spcPct val="90000"/>
              </a:lnSpc>
              <a:spcBef>
                <a:spcPts val="459"/>
              </a:spcBef>
              <a:spcAft>
                <a:spcPts val="0"/>
              </a:spcAft>
              <a:buSzPts val="1951"/>
              <a:buNone/>
            </a:pPr>
            <a:r>
              <a:rPr lang="en-US" sz="2295" dirty="0"/>
              <a:t> </a:t>
            </a:r>
            <a:endParaRPr dirty="0"/>
          </a:p>
          <a:p>
            <a:pPr marL="0" lvl="0" indent="0" algn="l" rtl="0">
              <a:lnSpc>
                <a:spcPct val="90000"/>
              </a:lnSpc>
              <a:spcBef>
                <a:spcPts val="459"/>
              </a:spcBef>
              <a:spcAft>
                <a:spcPts val="0"/>
              </a:spcAft>
              <a:buSzPts val="1951"/>
              <a:buNone/>
            </a:pPr>
            <a:r>
              <a:rPr lang="en-US" sz="2295" dirty="0"/>
              <a:t>Federally backed multifamily mortgage loan secured by a property with five or more dwelling units</a:t>
            </a:r>
            <a:endParaRPr dirty="0"/>
          </a:p>
          <a:p>
            <a:pPr marL="0" lvl="0" indent="0" algn="l" rtl="0">
              <a:lnSpc>
                <a:spcPct val="90000"/>
              </a:lnSpc>
              <a:spcBef>
                <a:spcPts val="459"/>
              </a:spcBef>
              <a:spcAft>
                <a:spcPts val="0"/>
              </a:spcAft>
              <a:buSzPts val="1951"/>
              <a:buNone/>
            </a:pPr>
            <a:endParaRPr sz="2295"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CARES Act § 4024 - Covered Properties</a:t>
            </a:r>
          </a:p>
        </p:txBody>
      </p:sp>
      <p:sp>
        <p:nvSpPr>
          <p:cNvPr id="3" name="Content Placeholder 2"/>
          <p:cNvSpPr>
            <a:spLocks noGrp="1"/>
          </p:cNvSpPr>
          <p:nvPr>
            <p:ph sz="quarter" idx="1"/>
          </p:nvPr>
        </p:nvSpPr>
        <p:spPr/>
        <p:txBody>
          <a:bodyPr>
            <a:normAutofit fontScale="62500" lnSpcReduction="20000"/>
          </a:bodyPr>
          <a:lstStyle/>
          <a:p>
            <a:pPr marL="0" indent="-457200"/>
            <a:r>
              <a:rPr lang="en-US" dirty="0"/>
              <a:t>Covered Properties</a:t>
            </a:r>
          </a:p>
          <a:p>
            <a:pPr marL="0" indent="-457200"/>
            <a:r>
              <a:rPr lang="en-US" dirty="0"/>
              <a:t> </a:t>
            </a:r>
          </a:p>
          <a:p>
            <a:pPr marL="0" indent="-457200"/>
            <a:r>
              <a:rPr lang="en-US" dirty="0"/>
              <a:t>How to find out if it is a covered property (Federally-backed mortgage):</a:t>
            </a:r>
          </a:p>
          <a:p>
            <a:pPr marL="0" indent="-457200">
              <a:buFont typeface="Arial" panose="020B0604020202020204" pitchFamily="34" charset="0"/>
              <a:buChar char="•"/>
            </a:pPr>
            <a:r>
              <a:rPr lang="en-US" dirty="0"/>
              <a:t>Sometimes this information is recorded in public records, but sometimes it is not.</a:t>
            </a:r>
          </a:p>
          <a:p>
            <a:pPr marL="0" indent="-457200">
              <a:buFont typeface="Arial" panose="020B0604020202020204" pitchFamily="34" charset="0"/>
              <a:buChar char="•"/>
            </a:pPr>
            <a:r>
              <a:rPr lang="en-US" dirty="0"/>
              <a:t>A non-exhaustive database of multifamily properties with HUD, FHA, USDA, Fannie Mae and Freddie Mac mortgages can be found at the National Low Income Housing Coalition:  </a:t>
            </a:r>
            <a:r>
              <a:rPr lang="en-US" u="sng" dirty="0">
                <a:hlinkClick r:id="rId2"/>
              </a:rPr>
              <a:t>https://nlihc.org/federal-moratoriums?ct=t%28update_041720%29</a:t>
            </a:r>
            <a:endParaRPr lang="en-US" u="sng" dirty="0"/>
          </a:p>
          <a:p>
            <a:pPr marL="0" indent="-457200">
              <a:buFont typeface="Arial" panose="020B0604020202020204" pitchFamily="34" charset="0"/>
              <a:buChar char="•"/>
            </a:pPr>
            <a:r>
              <a:rPr lang="en-US" dirty="0"/>
              <a:t>Properties that have multifamily FHA or USDA mortgages are searchable on the National Housing Preservation Database: </a:t>
            </a:r>
            <a:r>
              <a:rPr lang="en-US" u="sng" dirty="0">
                <a:hlinkClick r:id="rId3"/>
              </a:rPr>
              <a:t>https://preservationdatabase.org/</a:t>
            </a:r>
            <a:endParaRPr lang="en-US" u="sng" dirty="0"/>
          </a:p>
          <a:p>
            <a:pPr marL="0" indent="-457200">
              <a:buFont typeface="Arial" panose="020B0604020202020204" pitchFamily="34" charset="0"/>
              <a:buChar char="•"/>
            </a:pPr>
            <a:r>
              <a:rPr lang="en-US" dirty="0"/>
              <a:t>The landlord can call the FHA, VA, USDA, Fannie Mae or Freddie Mac escalation number listed on this website to inquire as to the status of their mortgage: </a:t>
            </a:r>
            <a:r>
              <a:rPr lang="en-US" u="sng" dirty="0">
                <a:hlinkClick r:id="rId4"/>
              </a:rPr>
              <a:t>https://www.hmpadmin.com/portal/resources/advisors/escalation.jsp</a:t>
            </a:r>
            <a:endParaRPr lang="en-US" dirty="0"/>
          </a:p>
          <a:p>
            <a:pPr marL="0" indent="-457200"/>
            <a:endParaRPr lang="en-US" dirty="0"/>
          </a:p>
          <a:p>
            <a:pPr marL="0" indent="-457200"/>
            <a:r>
              <a:rPr lang="en-US" dirty="0"/>
              <a:t>The landlord can look up if Fannie Mae or Freddie Mac own their mortgage on these sites: </a:t>
            </a:r>
          </a:p>
          <a:p>
            <a:pPr marL="0" indent="-457200"/>
            <a:r>
              <a:rPr lang="en-US" u="sng" dirty="0">
                <a:hlinkClick r:id="rId5"/>
              </a:rPr>
              <a:t>https://www.consumerfinance.gov/ask-cfpb/how-can-i-tell-who-owns-my-mortgage-en-214/</a:t>
            </a:r>
            <a:endParaRPr lang="en-US" dirty="0"/>
          </a:p>
          <a:p>
            <a:pPr marL="0" indent="-457200"/>
            <a:r>
              <a:rPr lang="en-US" u="sng" dirty="0">
                <a:hlinkClick r:id="rId6"/>
              </a:rPr>
              <a:t>https://www.knowyouroptions.com/loanlookup</a:t>
            </a:r>
            <a:endParaRPr lang="en-US" dirty="0"/>
          </a:p>
          <a:p>
            <a:pPr marL="0" indent="-457200"/>
            <a:r>
              <a:rPr lang="en-US" u="sng" dirty="0">
                <a:hlinkClick r:id="rId7"/>
              </a:rPr>
              <a:t>https://ww3.freddiemac.com/loanlookup/</a:t>
            </a:r>
            <a:endParaRPr lang="en-US" dirty="0"/>
          </a:p>
          <a:p>
            <a:pPr marL="0" indent="-457200"/>
            <a:endParaRPr lang="en-US" dirty="0"/>
          </a:p>
        </p:txBody>
      </p:sp>
    </p:spTree>
    <p:extLst>
      <p:ext uri="{BB962C8B-B14F-4D97-AF65-F5344CB8AC3E}">
        <p14:creationId xmlns:p14="http://schemas.microsoft.com/office/powerpoint/2010/main" val="2659302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3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CDC Eviction Suspension Order</a:t>
            </a:r>
            <a:endParaRPr dirty="0">
              <a:solidFill>
                <a:srgbClr val="FF0000"/>
              </a:solidFill>
            </a:endParaRPr>
          </a:p>
        </p:txBody>
      </p:sp>
      <p:sp>
        <p:nvSpPr>
          <p:cNvPr id="386" name="Google Shape;386;p3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80000"/>
              </a:lnSpc>
              <a:spcBef>
                <a:spcPts val="0"/>
              </a:spcBef>
              <a:spcAft>
                <a:spcPts val="0"/>
              </a:spcAft>
              <a:buSzPts val="1778"/>
              <a:buNone/>
            </a:pPr>
            <a:r>
              <a:rPr lang="en-US" sz="2100" dirty="0">
                <a:hlinkClick r:id="rId3"/>
              </a:rPr>
              <a:t>Centers for Disease Control and Prevention (CDC) Order - Temporary Halt in Residential Evictions to Prevent the Further Spread of COVID-19</a:t>
            </a:r>
            <a:endParaRPr lang="en-US" sz="2100" dirty="0"/>
          </a:p>
          <a:p>
            <a:pPr marL="0" lvl="0" indent="0" algn="l" rtl="0">
              <a:lnSpc>
                <a:spcPct val="80000"/>
              </a:lnSpc>
              <a:spcBef>
                <a:spcPts val="418"/>
              </a:spcBef>
              <a:spcAft>
                <a:spcPts val="0"/>
              </a:spcAft>
              <a:buSzPts val="1778"/>
              <a:buNone/>
            </a:pPr>
            <a:endParaRPr sz="2092" dirty="0"/>
          </a:p>
          <a:p>
            <a:pPr marL="0" lvl="0" indent="0">
              <a:lnSpc>
                <a:spcPct val="80000"/>
              </a:lnSpc>
              <a:spcBef>
                <a:spcPts val="418"/>
              </a:spcBef>
              <a:buSzPts val="1778"/>
            </a:pPr>
            <a:r>
              <a:rPr lang="en-US" sz="2092" dirty="0"/>
              <a:t>The original order was set to expire on December 31, 2020, but Congress extended the order to January 31, 2021 in Sec. 502 of the Consolidated Appropriations Act of 2021. See Pub. L. 116-260, §502 (Dec. 27, 2020). The CDC then extended the order to March 31, 2021, 86 Fed. Reg. 8020 (Feb. 3, 2021), and has now extended it again in new Order effective through </a:t>
            </a:r>
            <a:r>
              <a:rPr lang="en-US" sz="2092" b="1" i="1" dirty="0"/>
              <a:t>June 30, 2021.</a:t>
            </a:r>
          </a:p>
          <a:p>
            <a:pPr lvl="0" indent="0">
              <a:lnSpc>
                <a:spcPct val="80000"/>
              </a:lnSpc>
              <a:spcBef>
                <a:spcPts val="418"/>
              </a:spcBef>
              <a:buSzPts val="1778"/>
            </a:pPr>
            <a:r>
              <a:rPr lang="en-US" sz="1800" dirty="0">
                <a:hlinkClick r:id="rId4"/>
              </a:rPr>
              <a:t>CDC, HHS, Temporary Halt in Residential Evictions to Prevent the Spread of Covid-19 (Mar. 29, 2021). </a:t>
            </a:r>
            <a:endParaRPr lang="en-US" sz="1800" dirty="0"/>
          </a:p>
          <a:p>
            <a:pPr lvl="0" indent="0">
              <a:lnSpc>
                <a:spcPct val="80000"/>
              </a:lnSpc>
              <a:spcBef>
                <a:spcPts val="418"/>
              </a:spcBef>
              <a:buSzPts val="1778"/>
            </a:pPr>
            <a:r>
              <a:rPr lang="en-US" sz="1800" dirty="0">
                <a:hlinkClick r:id="rId5"/>
              </a:rPr>
              <a:t>CDC Eviction Moratorium –Revised Analysis (National Housing Law Project - downloaded March 30, 2021).</a:t>
            </a:r>
            <a:endParaRPr lang="en-US" sz="1800" dirty="0"/>
          </a:p>
          <a:p>
            <a:pPr marL="0" lvl="0" indent="0">
              <a:lnSpc>
                <a:spcPct val="80000"/>
              </a:lnSpc>
              <a:spcBef>
                <a:spcPts val="418"/>
              </a:spcBef>
              <a:buSzPts val="1778"/>
            </a:pPr>
            <a:endParaRPr lang="en-US" sz="2092" dirty="0"/>
          </a:p>
          <a:p>
            <a:pPr marL="0" lvl="0" indent="0">
              <a:lnSpc>
                <a:spcPct val="80000"/>
              </a:lnSpc>
              <a:spcBef>
                <a:spcPts val="418"/>
              </a:spcBef>
              <a:buSzPts val="1778"/>
            </a:pPr>
            <a:r>
              <a:rPr lang="en-US" sz="2100" dirty="0"/>
              <a:t>Congress is considering an extension through </a:t>
            </a:r>
            <a:r>
              <a:rPr lang="en-US" sz="2100" b="1" i="1" dirty="0"/>
              <a:t>September 2021.</a:t>
            </a:r>
          </a:p>
          <a:p>
            <a:pPr lvl="0" indent="0">
              <a:lnSpc>
                <a:spcPct val="80000"/>
              </a:lnSpc>
              <a:spcBef>
                <a:spcPts val="418"/>
              </a:spcBef>
              <a:buSzPts val="1778"/>
            </a:pPr>
            <a:r>
              <a:rPr lang="en-US" sz="1800" dirty="0">
                <a:hlinkClick r:id="rId6"/>
              </a:rPr>
              <a:t>Biden Extends Eviction Moratorium until March 31: What Renters Should Know, (CNET Jan. 21, 2021) (viewed Feb. 11, 2021)</a:t>
            </a:r>
            <a:endParaRPr lang="en-US" sz="1800" dirty="0"/>
          </a:p>
          <a:p>
            <a:pPr marL="0" lvl="0" indent="0">
              <a:lnSpc>
                <a:spcPct val="80000"/>
              </a:lnSpc>
              <a:spcBef>
                <a:spcPts val="418"/>
              </a:spcBef>
              <a:buSzPts val="1778"/>
            </a:pPr>
            <a:endParaRPr lang="en-US" sz="2092" dirty="0"/>
          </a:p>
          <a:p>
            <a:pPr marL="0" lvl="0" indent="0" algn="l" rtl="0">
              <a:lnSpc>
                <a:spcPct val="80000"/>
              </a:lnSpc>
              <a:spcBef>
                <a:spcPts val="418"/>
              </a:spcBef>
              <a:spcAft>
                <a:spcPts val="0"/>
              </a:spcAft>
              <a:buSzPts val="1778"/>
              <a:buNone/>
            </a:pPr>
            <a:r>
              <a:rPr lang="en-US" sz="2092" dirty="0"/>
              <a:t>It declares a national moratorium on certain residential evictions for nonpayment (of rent, as well as other fees or charges) under the authority of 42 C.F.R. § 70.2 </a:t>
            </a:r>
            <a:endParaRPr sz="2092" dirty="0"/>
          </a:p>
          <a:p>
            <a:pPr marL="457200" lvl="0" indent="0" algn="l" rtl="0">
              <a:lnSpc>
                <a:spcPct val="80000"/>
              </a:lnSpc>
              <a:spcBef>
                <a:spcPts val="418"/>
              </a:spcBef>
              <a:spcAft>
                <a:spcPts val="0"/>
              </a:spcAft>
              <a:buSzPts val="1778"/>
              <a:buNone/>
            </a:pPr>
            <a:r>
              <a:rPr lang="en-US" sz="1800" dirty="0">
                <a:solidFill>
                  <a:schemeClr val="dk2"/>
                </a:solidFill>
              </a:rPr>
              <a:t>authorizing the CDC Director, upon a finding that state health authorities have not taken sufficient measures to prevent the spread of a communicable disease, to "take such measures to prevent such spread of the diseases as he/she deems reasonably necessary."</a:t>
            </a:r>
            <a:endParaRPr sz="1800"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3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3300"/>
              <a:buFont typeface="Arial"/>
              <a:buNone/>
            </a:pPr>
            <a:r>
              <a:rPr lang="en-US" sz="2700" dirty="0"/>
              <a:t>CDC Eviction Suspension Order - </a:t>
            </a:r>
            <a:endParaRPr sz="2700" dirty="0"/>
          </a:p>
          <a:p>
            <a:pPr marL="0" lvl="0" indent="0" algn="ctr" rtl="0">
              <a:spcBef>
                <a:spcPts val="0"/>
              </a:spcBef>
              <a:spcAft>
                <a:spcPts val="0"/>
              </a:spcAft>
              <a:buClr>
                <a:srgbClr val="7A9798"/>
              </a:buClr>
              <a:buSzPts val="3300"/>
              <a:buFont typeface="Arial"/>
              <a:buNone/>
            </a:pPr>
            <a:r>
              <a:rPr lang="en-US" sz="2700" dirty="0"/>
              <a:t>Tenant Declaration</a:t>
            </a:r>
            <a:endParaRPr sz="2700" dirty="0"/>
          </a:p>
        </p:txBody>
      </p:sp>
      <p:sp>
        <p:nvSpPr>
          <p:cNvPr id="392" name="Google Shape;392;p3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sz="2000" dirty="0"/>
              <a:t>The moratorium applies only to tenants who present a signed form declaration, </a:t>
            </a:r>
            <a:endParaRPr sz="2000" dirty="0"/>
          </a:p>
          <a:p>
            <a:pPr marL="0" lvl="0" indent="0" algn="l" rtl="0">
              <a:spcBef>
                <a:spcPts val="0"/>
              </a:spcBef>
              <a:spcAft>
                <a:spcPts val="0"/>
              </a:spcAft>
              <a:buSzPts val="2295"/>
              <a:buNone/>
            </a:pPr>
            <a:r>
              <a:rPr lang="en-US" sz="2000" dirty="0"/>
              <a:t>text of which appears in the order, to their landlords.  </a:t>
            </a:r>
            <a:endParaRPr sz="2000" dirty="0"/>
          </a:p>
          <a:p>
            <a:pPr marL="0" lvl="0" indent="0" algn="l" rtl="0">
              <a:spcBef>
                <a:spcPts val="0"/>
              </a:spcBef>
              <a:spcAft>
                <a:spcPts val="0"/>
              </a:spcAft>
              <a:buSzPts val="2295"/>
              <a:buNone/>
            </a:pPr>
            <a:endParaRPr sz="2000" dirty="0"/>
          </a:p>
          <a:p>
            <a:pPr marL="457200" lvl="0" indent="-355600" algn="l" rtl="0">
              <a:spcBef>
                <a:spcPts val="0"/>
              </a:spcBef>
              <a:spcAft>
                <a:spcPts val="0"/>
              </a:spcAft>
              <a:buSzPts val="2000"/>
              <a:buChar char="●"/>
            </a:pPr>
            <a:r>
              <a:rPr lang="en-US" sz="2000" dirty="0"/>
              <a:t>To sign the declaration, a tenant must: </a:t>
            </a:r>
            <a:endParaRPr sz="2000" dirty="0"/>
          </a:p>
          <a:p>
            <a:pPr marL="914400" lvl="1" indent="-355600" algn="l" rtl="0">
              <a:spcBef>
                <a:spcPts val="0"/>
              </a:spcBef>
              <a:spcAft>
                <a:spcPts val="0"/>
              </a:spcAft>
              <a:buSzPts val="2000"/>
              <a:buChar char="○"/>
            </a:pPr>
            <a:r>
              <a:rPr lang="en-US" sz="2000" dirty="0">
                <a:solidFill>
                  <a:srgbClr val="000000"/>
                </a:solidFill>
              </a:rPr>
              <a:t>be able to meet certain financial criteria,</a:t>
            </a:r>
            <a:r>
              <a:rPr lang="en-US" sz="2000" dirty="0"/>
              <a:t> </a:t>
            </a:r>
            <a:endParaRPr sz="2000" dirty="0"/>
          </a:p>
          <a:p>
            <a:pPr marL="914400" lvl="1" indent="-355600" algn="l" rtl="0">
              <a:spcBef>
                <a:spcPts val="0"/>
              </a:spcBef>
              <a:spcAft>
                <a:spcPts val="0"/>
              </a:spcAft>
              <a:buSzPts val="2000"/>
              <a:buChar char="○"/>
            </a:pPr>
            <a:r>
              <a:rPr lang="en-US" sz="2000" dirty="0">
                <a:solidFill>
                  <a:srgbClr val="000000"/>
                </a:solidFill>
              </a:rPr>
              <a:t>be unable to pay full rent due to</a:t>
            </a:r>
            <a:r>
              <a:rPr lang="en-US" sz="2000" dirty="0"/>
              <a:t> </a:t>
            </a:r>
            <a:endParaRPr sz="2000" dirty="0"/>
          </a:p>
          <a:p>
            <a:pPr marL="1371600" lvl="2" indent="-355600" algn="l" rtl="0">
              <a:spcBef>
                <a:spcPts val="0"/>
              </a:spcBef>
              <a:spcAft>
                <a:spcPts val="0"/>
              </a:spcAft>
              <a:buSzPts val="2000"/>
              <a:buChar char="■"/>
            </a:pPr>
            <a:r>
              <a:rPr lang="en-US" sz="2000" dirty="0"/>
              <a:t>an income loss or </a:t>
            </a:r>
            <a:endParaRPr sz="2000" dirty="0"/>
          </a:p>
          <a:p>
            <a:pPr marL="1371600" lvl="2" indent="-355600" algn="l" rtl="0">
              <a:spcBef>
                <a:spcPts val="0"/>
              </a:spcBef>
              <a:spcAft>
                <a:spcPts val="0"/>
              </a:spcAft>
              <a:buSzPts val="2000"/>
              <a:buChar char="■"/>
            </a:pPr>
            <a:r>
              <a:rPr lang="en-US" sz="2000" dirty="0"/>
              <a:t>"extraordinary" medical bills, </a:t>
            </a:r>
            <a:endParaRPr sz="2000" dirty="0"/>
          </a:p>
          <a:p>
            <a:pPr marL="914400" lvl="1" indent="-355600" algn="l" rtl="0">
              <a:spcBef>
                <a:spcPts val="0"/>
              </a:spcBef>
              <a:spcAft>
                <a:spcPts val="0"/>
              </a:spcAft>
              <a:buSzPts val="2000"/>
              <a:buChar char="○"/>
            </a:pPr>
            <a:r>
              <a:rPr lang="en-US" sz="2000" dirty="0">
                <a:solidFill>
                  <a:srgbClr val="000000"/>
                </a:solidFill>
              </a:rPr>
              <a:t>have used best efforts to obtain governmental rent assistance,</a:t>
            </a:r>
            <a:r>
              <a:rPr lang="en-US" sz="2000" dirty="0"/>
              <a:t> </a:t>
            </a:r>
            <a:endParaRPr sz="2000" dirty="0"/>
          </a:p>
          <a:p>
            <a:pPr marL="914400" lvl="1" indent="-355600" algn="l" rtl="0">
              <a:spcBef>
                <a:spcPts val="0"/>
              </a:spcBef>
              <a:spcAft>
                <a:spcPts val="0"/>
              </a:spcAft>
              <a:buSzPts val="2000"/>
              <a:buChar char="○"/>
            </a:pPr>
            <a:r>
              <a:rPr lang="en-US" sz="2000" dirty="0">
                <a:solidFill>
                  <a:srgbClr val="000000"/>
                </a:solidFill>
              </a:rPr>
              <a:t>likely become homeless or forced to "live in close quarters" in another residence if evicted, and</a:t>
            </a:r>
            <a:r>
              <a:rPr lang="en-US" sz="2000" dirty="0"/>
              <a:t> </a:t>
            </a:r>
            <a:endParaRPr sz="2000" dirty="0"/>
          </a:p>
          <a:p>
            <a:pPr marL="914400" lvl="1" indent="-355600" algn="l" rtl="0">
              <a:spcBef>
                <a:spcPts val="0"/>
              </a:spcBef>
              <a:spcAft>
                <a:spcPts val="0"/>
              </a:spcAft>
              <a:buSzPts val="2000"/>
              <a:buChar char="○"/>
            </a:pPr>
            <a:r>
              <a:rPr lang="en-US" sz="2000" dirty="0">
                <a:solidFill>
                  <a:srgbClr val="000000"/>
                </a:solidFill>
              </a:rPr>
              <a:t>promise to "make timely partial payments that are as close to the full payment as the individual's circumstances may permit</a:t>
            </a:r>
            <a:r>
              <a:rPr lang="en-US" sz="2000" dirty="0">
                <a:solidFill>
                  <a:schemeClr val="dk1"/>
                </a:solidFill>
              </a:rPr>
              <a:t>.</a:t>
            </a:r>
            <a:r>
              <a:rPr lang="en-US" sz="2000" dirty="0"/>
              <a:t>"</a:t>
            </a:r>
            <a:endParaRPr sz="2000" dirty="0"/>
          </a:p>
          <a:p>
            <a:pPr marL="0" lvl="0" indent="0" algn="l" rtl="0">
              <a:spcBef>
                <a:spcPts val="540"/>
              </a:spcBef>
              <a:spcAft>
                <a:spcPts val="0"/>
              </a:spcAft>
              <a:buSzPts val="2295"/>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lvl="0"/>
            <a:r>
              <a:rPr lang="en-US" dirty="0"/>
              <a:t>Presenters</a:t>
            </a:r>
            <a:endParaRPr dirty="0"/>
          </a:p>
        </p:txBody>
      </p:sp>
      <p:sp>
        <p:nvSpPr>
          <p:cNvPr id="174" name="Google Shape;174;p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360"/>
              <a:buNone/>
            </a:pPr>
            <a:r>
              <a:rPr lang="en-US" sz="2000" dirty="0"/>
              <a:t>Lawrence McDonough</a:t>
            </a:r>
            <a:endParaRPr sz="2000" dirty="0"/>
          </a:p>
          <a:p>
            <a:pPr marL="0" lvl="0" indent="0" algn="l" rtl="0">
              <a:spcBef>
                <a:spcPts val="0"/>
              </a:spcBef>
              <a:spcAft>
                <a:spcPts val="0"/>
              </a:spcAft>
              <a:buSzPts val="1360"/>
              <a:buNone/>
            </a:pPr>
            <a:r>
              <a:rPr lang="en-US" sz="2000" dirty="0"/>
              <a:t>Attorney at Law </a:t>
            </a:r>
            <a:endParaRPr sz="2000" dirty="0"/>
          </a:p>
          <a:p>
            <a:pPr marL="0" lvl="0" indent="0" algn="l" rtl="0">
              <a:spcBef>
                <a:spcPts val="0"/>
              </a:spcBef>
              <a:spcAft>
                <a:spcPts val="0"/>
              </a:spcAft>
              <a:buSzPts val="1360"/>
              <a:buNone/>
            </a:pPr>
            <a:r>
              <a:rPr lang="en-US" sz="2000" dirty="0"/>
              <a:t>Adjunct Professor of Law, University of Minnesota School of Law </a:t>
            </a:r>
            <a:endParaRPr sz="2000" dirty="0"/>
          </a:p>
          <a:p>
            <a:pPr marL="0" lvl="0" indent="0" algn="l" rtl="0">
              <a:spcBef>
                <a:spcPts val="0"/>
              </a:spcBef>
              <a:spcAft>
                <a:spcPts val="0"/>
              </a:spcAft>
              <a:buSzPts val="1360"/>
              <a:buNone/>
            </a:pPr>
            <a:r>
              <a:rPr lang="en-US" sz="2000" dirty="0"/>
              <a:t>Senior Minnesota Counsel, Lawyers' Committee for Civil Rights Under Law</a:t>
            </a:r>
            <a:endParaRPr sz="2000" dirty="0"/>
          </a:p>
          <a:p>
            <a:pPr marL="0" lvl="0" indent="0" algn="l" rtl="0">
              <a:spcBef>
                <a:spcPts val="0"/>
              </a:spcBef>
              <a:spcAft>
                <a:spcPts val="0"/>
              </a:spcAft>
              <a:buSzPts val="1360"/>
              <a:buNone/>
            </a:pPr>
            <a:r>
              <a:rPr lang="en-US" sz="2000" dirty="0"/>
              <a:t>651-398-8053</a:t>
            </a:r>
            <a:endParaRPr sz="2000" dirty="0"/>
          </a:p>
          <a:p>
            <a:pPr marL="0" lvl="0" indent="0" algn="l" rtl="0">
              <a:spcBef>
                <a:spcPts val="0"/>
              </a:spcBef>
              <a:spcAft>
                <a:spcPts val="0"/>
              </a:spcAft>
              <a:buSzPts val="1360"/>
              <a:buNone/>
            </a:pPr>
            <a:r>
              <a:rPr lang="en-US" sz="2000" u="sng" dirty="0">
                <a:solidFill>
                  <a:schemeClr val="hlink"/>
                </a:solidFill>
                <a:hlinkClick r:id="rId3"/>
              </a:rPr>
              <a:t>mcdon056@umn.edu</a:t>
            </a:r>
            <a:endParaRPr sz="2000" dirty="0"/>
          </a:p>
          <a:p>
            <a:pPr marL="0" lvl="0" indent="0" algn="l" rtl="0">
              <a:spcBef>
                <a:spcPts val="0"/>
              </a:spcBef>
              <a:spcAft>
                <a:spcPts val="0"/>
              </a:spcAft>
              <a:buSzPts val="1360"/>
              <a:buNone/>
            </a:pPr>
            <a:r>
              <a:rPr lang="en-US" sz="2000" u="sng" dirty="0">
                <a:solidFill>
                  <a:schemeClr val="hlink"/>
                </a:solidFill>
                <a:hlinkClick r:id="rId4"/>
              </a:rPr>
              <a:t>http://povertylaw.homestead.com/Biolarrymcdonough.html</a:t>
            </a:r>
            <a:endParaRPr sz="2000" dirty="0"/>
          </a:p>
          <a:p>
            <a:pPr marL="0" lvl="0" indent="0" algn="l" rtl="0">
              <a:spcBef>
                <a:spcPts val="0"/>
              </a:spcBef>
              <a:spcAft>
                <a:spcPts val="0"/>
              </a:spcAft>
              <a:buSzPts val="1360"/>
              <a:buNone/>
            </a:pPr>
            <a:endParaRPr sz="2000" dirty="0"/>
          </a:p>
          <a:p>
            <a:pPr marL="0" lvl="0" indent="0" algn="l" rtl="0">
              <a:spcBef>
                <a:spcPts val="0"/>
              </a:spcBef>
              <a:spcAft>
                <a:spcPts val="0"/>
              </a:spcAft>
              <a:buSzPts val="1360"/>
              <a:buNone/>
            </a:pPr>
            <a:r>
              <a:rPr lang="en-US" sz="2000" dirty="0"/>
              <a:t>Rachael Sterling</a:t>
            </a:r>
            <a:endParaRPr sz="2000" dirty="0"/>
          </a:p>
          <a:p>
            <a:pPr marL="0" lvl="0" indent="0" algn="l" rtl="0">
              <a:spcBef>
                <a:spcPts val="0"/>
              </a:spcBef>
              <a:spcAft>
                <a:spcPts val="0"/>
              </a:spcAft>
              <a:buSzPts val="1360"/>
              <a:buNone/>
            </a:pPr>
            <a:r>
              <a:rPr lang="en-US" sz="2000" dirty="0"/>
              <a:t>Attorney at Law </a:t>
            </a:r>
            <a:endParaRPr sz="2000" dirty="0"/>
          </a:p>
          <a:p>
            <a:pPr marL="0" lvl="0" indent="0" algn="l" rtl="0">
              <a:spcBef>
                <a:spcPts val="0"/>
              </a:spcBef>
              <a:spcAft>
                <a:spcPts val="0"/>
              </a:spcAft>
              <a:buSzPts val="1360"/>
              <a:buNone/>
            </a:pPr>
            <a:r>
              <a:rPr lang="en-US" sz="2000" dirty="0"/>
              <a:t>COVID-19 Eviction Response Coordinator &amp; Housing Attorney</a:t>
            </a:r>
            <a:endParaRPr sz="2000" dirty="0"/>
          </a:p>
          <a:p>
            <a:pPr marL="0" lvl="0" indent="0" algn="l" rtl="0">
              <a:spcBef>
                <a:spcPts val="0"/>
              </a:spcBef>
              <a:spcAft>
                <a:spcPts val="0"/>
              </a:spcAft>
              <a:buSzPts val="1360"/>
              <a:buNone/>
            </a:pPr>
            <a:r>
              <a:rPr lang="en-US" sz="2000" dirty="0"/>
              <a:t>HOME Line </a:t>
            </a:r>
            <a:endParaRPr sz="2000" dirty="0"/>
          </a:p>
          <a:p>
            <a:pPr marL="0" lvl="0" indent="0" algn="l" rtl="0">
              <a:spcBef>
                <a:spcPts val="0"/>
              </a:spcBef>
              <a:spcAft>
                <a:spcPts val="0"/>
              </a:spcAft>
              <a:buSzPts val="1360"/>
              <a:buNone/>
            </a:pPr>
            <a:r>
              <a:rPr lang="en-US" sz="2000" dirty="0"/>
              <a:t>(612) 255-8859</a:t>
            </a:r>
            <a:endParaRPr sz="2000" dirty="0"/>
          </a:p>
          <a:p>
            <a:pPr marL="0" lvl="0" indent="0" algn="l" rtl="0">
              <a:spcBef>
                <a:spcPts val="0"/>
              </a:spcBef>
              <a:spcAft>
                <a:spcPts val="0"/>
              </a:spcAft>
              <a:buSzPts val="1360"/>
              <a:buNone/>
            </a:pPr>
            <a:r>
              <a:rPr lang="en-US" sz="2000" u="sng" dirty="0">
                <a:solidFill>
                  <a:schemeClr val="hlink"/>
                </a:solidFill>
                <a:hlinkClick r:id="rId5"/>
              </a:rPr>
              <a:t>rachaels@homelinemn.org</a:t>
            </a:r>
            <a:endParaRPr sz="2000" u="sng" dirty="0">
              <a:solidFill>
                <a:schemeClr val="hlink"/>
              </a:solidFill>
              <a:hlinkClick r:id="rId5"/>
            </a:endParaRPr>
          </a:p>
          <a:p>
            <a:pPr marL="0" lvl="0" indent="0" algn="l" rtl="0">
              <a:spcBef>
                <a:spcPts val="0"/>
              </a:spcBef>
              <a:spcAft>
                <a:spcPts val="0"/>
              </a:spcAft>
              <a:buSzPts val="1360"/>
              <a:buNone/>
            </a:pPr>
            <a:r>
              <a:rPr lang="en-US" sz="2000" u="sng" dirty="0">
                <a:solidFill>
                  <a:schemeClr val="hlink"/>
                </a:solidFill>
                <a:hlinkClick r:id="rId6"/>
              </a:rPr>
              <a:t>https://homelinemn.org/staff/rachael-sterling/</a:t>
            </a:r>
            <a:endParaRPr sz="2000" u="sng" dirty="0">
              <a:solidFill>
                <a:schemeClr val="hlink"/>
              </a:solidFill>
              <a:hlinkClick r:id="rId6"/>
            </a:endParaRPr>
          </a:p>
          <a:p>
            <a:pPr marL="0" lvl="0" indent="0" algn="l" rtl="0">
              <a:spcBef>
                <a:spcPts val="0"/>
              </a:spcBef>
              <a:spcAft>
                <a:spcPts val="0"/>
              </a:spcAft>
              <a:buSzPts val="1360"/>
              <a:buNone/>
            </a:pPr>
            <a:endParaRP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3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3200" dirty="0"/>
              <a:t>CDC Eviction Suspension Order - Resources</a:t>
            </a:r>
            <a:endParaRPr sz="3200" dirty="0"/>
          </a:p>
        </p:txBody>
      </p:sp>
      <p:sp>
        <p:nvSpPr>
          <p:cNvPr id="398" name="Google Shape;398;p3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78"/>
              <a:buNone/>
            </a:pPr>
            <a:r>
              <a:rPr lang="en-US" sz="2092" dirty="0"/>
              <a:t>CDC Eviction Suspension Order</a:t>
            </a:r>
            <a:endParaRPr dirty="0"/>
          </a:p>
          <a:p>
            <a:pPr marL="0" lvl="0" indent="0" algn="l" rtl="0">
              <a:lnSpc>
                <a:spcPct val="80000"/>
              </a:lnSpc>
              <a:spcBef>
                <a:spcPts val="418"/>
              </a:spcBef>
              <a:spcAft>
                <a:spcPts val="0"/>
              </a:spcAft>
              <a:buSzPts val="1778"/>
              <a:buNone/>
            </a:pPr>
            <a:r>
              <a:rPr lang="en-US" sz="2092" u="sng" dirty="0">
                <a:solidFill>
                  <a:schemeClr val="hlink"/>
                </a:solidFill>
                <a:hlinkClick r:id="rId3"/>
              </a:rPr>
              <a:t>https://www.cdc.gov/coronavirus/2019-ncov/covid-eviction-declaration.html</a:t>
            </a:r>
            <a:endParaRPr sz="2092" dirty="0"/>
          </a:p>
          <a:p>
            <a:pPr marL="0" lvl="0" indent="0" algn="l" rtl="0">
              <a:lnSpc>
                <a:spcPct val="80000"/>
              </a:lnSpc>
              <a:spcBef>
                <a:spcPts val="418"/>
              </a:spcBef>
              <a:spcAft>
                <a:spcPts val="0"/>
              </a:spcAft>
              <a:buSzPts val="1778"/>
              <a:buNone/>
            </a:pPr>
            <a:r>
              <a:rPr lang="en-US" sz="2092" u="sng" dirty="0">
                <a:solidFill>
                  <a:schemeClr val="hlink"/>
                </a:solidFill>
                <a:hlinkClick r:id="rId4"/>
              </a:rPr>
              <a:t>https://www.cdc.gov/coronavirus/2019-ncov/downloads/eviction-moratoria-order-faqs.pdf</a:t>
            </a:r>
            <a:endParaRPr sz="2092"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National Housing Law Project </a:t>
            </a:r>
            <a:endParaRPr dirty="0"/>
          </a:p>
          <a:p>
            <a:pPr marL="0" lvl="0" indent="0" algn="l" rtl="0">
              <a:lnSpc>
                <a:spcPct val="80000"/>
              </a:lnSpc>
              <a:spcBef>
                <a:spcPts val="418"/>
              </a:spcBef>
              <a:spcAft>
                <a:spcPts val="0"/>
              </a:spcAft>
              <a:buSzPts val="1778"/>
              <a:buNone/>
            </a:pPr>
            <a:r>
              <a:rPr lang="en-US" sz="2092" u="sng" dirty="0">
                <a:solidFill>
                  <a:schemeClr val="hlink"/>
                </a:solidFill>
                <a:hlinkClick r:id="rId5"/>
              </a:rPr>
              <a:t>https://www.nhlp.org/campaign/protecting-renter-and-homeowner-rights-during-our-national-health-crisis-2/</a:t>
            </a:r>
            <a:endParaRPr sz="2092" dirty="0"/>
          </a:p>
          <a:p>
            <a:pPr marL="0" lvl="0" indent="0" algn="l" rtl="0">
              <a:lnSpc>
                <a:spcPct val="80000"/>
              </a:lnSpc>
              <a:spcBef>
                <a:spcPts val="418"/>
              </a:spcBef>
              <a:spcAft>
                <a:spcPts val="0"/>
              </a:spcAft>
              <a:buSzPts val="1778"/>
              <a:buNone/>
            </a:pPr>
            <a:r>
              <a:rPr lang="en-US" sz="2092" u="sng" dirty="0">
                <a:solidFill>
                  <a:schemeClr val="hlink"/>
                </a:solidFill>
                <a:hlinkClick r:id="rId6"/>
              </a:rPr>
              <a:t>https://www.nhlp.org/wp-content/uploads/CDC-FAQ-for-Renters.pdf</a:t>
            </a:r>
            <a:endParaRPr sz="2092" u="sng" dirty="0">
              <a:solidFill>
                <a:schemeClr val="hlink"/>
              </a:solidFill>
              <a:hlinkClick r:id="rId6"/>
            </a:endParaRPr>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National Low Income Housing Coalition </a:t>
            </a:r>
            <a:endParaRPr dirty="0"/>
          </a:p>
          <a:p>
            <a:pPr marL="0" lvl="0" indent="0" algn="l" rtl="0">
              <a:lnSpc>
                <a:spcPct val="80000"/>
              </a:lnSpc>
              <a:spcBef>
                <a:spcPts val="418"/>
              </a:spcBef>
              <a:spcAft>
                <a:spcPts val="0"/>
              </a:spcAft>
              <a:buSzPts val="1778"/>
              <a:buNone/>
            </a:pPr>
            <a:r>
              <a:rPr lang="en-US" sz="2092" u="sng" dirty="0">
                <a:solidFill>
                  <a:schemeClr val="hlink"/>
                </a:solidFill>
                <a:hlinkClick r:id="rId7"/>
              </a:rPr>
              <a:t>https://nlihc.org/coronavirus-and-housing-homelessness/national-eviction-moratorium</a:t>
            </a:r>
            <a:endParaRPr sz="2092" dirty="0"/>
          </a:p>
          <a:p>
            <a:pPr marL="0" lvl="0" indent="0" algn="l" rtl="0">
              <a:lnSpc>
                <a:spcPct val="80000"/>
              </a:lnSpc>
              <a:spcBef>
                <a:spcPts val="418"/>
              </a:spcBef>
              <a:spcAft>
                <a:spcPts val="0"/>
              </a:spcAft>
              <a:buSzPts val="1778"/>
              <a:buNone/>
            </a:pPr>
            <a:r>
              <a:rPr lang="en-US" sz="2092" u="sng" dirty="0">
                <a:solidFill>
                  <a:schemeClr val="hlink"/>
                </a:solidFill>
                <a:hlinkClick r:id="rId8"/>
              </a:rPr>
              <a:t>https://nlihc.org/sites/default/files/Overview-of-National-Eviction-Moratorium.pdf</a:t>
            </a:r>
            <a:endParaRPr sz="2092"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3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3300"/>
              <a:buFont typeface="Arial"/>
              <a:buNone/>
            </a:pPr>
            <a:r>
              <a:rPr lang="en-US" sz="3000" dirty="0"/>
              <a:t>CDC Eviction Suspension Order - Considerations</a:t>
            </a:r>
            <a:endParaRPr sz="2100" dirty="0"/>
          </a:p>
        </p:txBody>
      </p:sp>
      <p:sp>
        <p:nvSpPr>
          <p:cNvPr id="404" name="Google Shape;404;p3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418"/>
              </a:spcBef>
              <a:spcAft>
                <a:spcPts val="0"/>
              </a:spcAft>
              <a:buSzPts val="1778"/>
              <a:buNone/>
            </a:pPr>
            <a:endParaRPr lang="en-US" sz="2092" dirty="0"/>
          </a:p>
          <a:p>
            <a:pPr marL="0" lvl="0" indent="0" algn="l" rtl="0">
              <a:lnSpc>
                <a:spcPct val="80000"/>
              </a:lnSpc>
              <a:spcBef>
                <a:spcPts val="418"/>
              </a:spcBef>
              <a:spcAft>
                <a:spcPts val="0"/>
              </a:spcAft>
              <a:buSzPts val="1778"/>
              <a:buNone/>
            </a:pPr>
            <a:r>
              <a:rPr lang="en-US" sz="2092" dirty="0"/>
              <a:t>It might not apply while Executive Order 20-79 is in effect, since Executive Order 20-79 generally provides greater level of public health protection (i.e. more than just nonpayment of rent cases).</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However, one of the Executive Order 20-79 exceptions provides less protection by allowing the property owner to evict tenants to allow property owner or owner’s family member(s) to move into the property.</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If the courts interpret the CDC order as providing a "floor" of eviction protection, local moratorium provisions could be considered on a case-by-case basis and applied in addition to the CDC order where the local provision is more favorable to tenants.</a:t>
            </a:r>
            <a:endParaRPr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32ED2-FF61-4396-AB1A-B7BE1FE6EA23}"/>
              </a:ext>
            </a:extLst>
          </p:cNvPr>
          <p:cNvSpPr>
            <a:spLocks noGrp="1"/>
          </p:cNvSpPr>
          <p:nvPr>
            <p:ph type="title"/>
          </p:nvPr>
        </p:nvSpPr>
        <p:spPr/>
        <p:txBody>
          <a:bodyPr/>
          <a:lstStyle/>
          <a:p>
            <a:r>
              <a:rPr lang="en-US" dirty="0">
                <a:extLst>
                  <a:ext uri="http://customooxmlschemas.google.com/">
                    <go:slidesCustomData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Mortgage Foreclosures</a:t>
            </a:r>
            <a:endParaRPr lang="en-US" dirty="0"/>
          </a:p>
        </p:txBody>
      </p:sp>
      <p:sp>
        <p:nvSpPr>
          <p:cNvPr id="3" name="Text Placeholder 2">
            <a:extLst>
              <a:ext uri="{FF2B5EF4-FFF2-40B4-BE49-F238E27FC236}">
                <a16:creationId xmlns:a16="http://schemas.microsoft.com/office/drawing/2014/main" id="{711F072A-B34C-4623-95CB-53ED57EA40ED}"/>
              </a:ext>
            </a:extLst>
          </p:cNvPr>
          <p:cNvSpPr>
            <a:spLocks noGrp="1"/>
          </p:cNvSpPr>
          <p:nvPr>
            <p:ph type="body" idx="1"/>
          </p:nvPr>
        </p:nvSpPr>
        <p:spPr/>
        <p:txBody>
          <a:bodyPr>
            <a:normAutofit fontScale="55000" lnSpcReduction="20000"/>
          </a:bodyPr>
          <a:lstStyle/>
          <a:p>
            <a:pPr marL="0"/>
            <a:r>
              <a:rPr lang="en-US" sz="3600" dirty="0"/>
              <a:t>On January 21, 2021, the United States Department of Housing and Urban Development (HUD) announced extension of its foreclosure and eviction moratorium for single family mortgages insured by the FHA or guaranteed by the Office of Native American Programs’ Section 184 and 184A loan guarantee programs through March 31, 2021.</a:t>
            </a:r>
          </a:p>
          <a:p>
            <a:pPr indent="0"/>
            <a:r>
              <a:rPr lang="en-US" dirty="0">
                <a:hlinkClick r:id="rId2"/>
              </a:rPr>
              <a:t>https://www.hud.gov/press/press_releases_media_advisories/HUD_No_21_008</a:t>
            </a:r>
            <a:endParaRPr lang="en-US" dirty="0"/>
          </a:p>
          <a:p>
            <a:pPr marL="0"/>
            <a:endParaRPr lang="en-US" dirty="0"/>
          </a:p>
          <a:p>
            <a:pPr marL="0"/>
            <a:r>
              <a:rPr lang="en-US" sz="3600" dirty="0"/>
              <a:t>On February 16, 2021, President Biden announced a coordinated Department of Housing and Urban Development, Department of Veterans Affairs, and Department of Agriculture extension and expansion of forbearance and foreclosure relief programs through June 30, 2021.</a:t>
            </a:r>
          </a:p>
          <a:p>
            <a:pPr marL="0"/>
            <a:r>
              <a:rPr lang="en-US" dirty="0">
                <a:hlinkClick r:id="rId3"/>
              </a:rPr>
              <a:t>https://www.whitehouse.gov/briefing-room/statements-releases/2021/02/16/fact-sheet-biden-administration-announces-extension-of-covid-19-forbearance-and-foreclosure-protections-for-homeowners/</a:t>
            </a:r>
            <a:endParaRPr lang="en-US" dirty="0"/>
          </a:p>
          <a:p>
            <a:pPr marL="0"/>
            <a:endParaRPr lang="en-US" dirty="0"/>
          </a:p>
          <a:p>
            <a:pPr marL="0"/>
            <a:r>
              <a:rPr lang="en-US" sz="3600" b="1" i="1" dirty="0"/>
              <a:t>State executive orders did not suspend mortgage foreclosures or contract for deed cancellations, but they suspended eviction court actions based on foreclosures and cancellations unless they meet the exceptions.</a:t>
            </a:r>
          </a:p>
          <a:p>
            <a:endParaRPr lang="en-US" dirty="0"/>
          </a:p>
        </p:txBody>
      </p:sp>
    </p:spTree>
    <p:extLst>
      <p:ext uri="{BB962C8B-B14F-4D97-AF65-F5344CB8AC3E}">
        <p14:creationId xmlns:p14="http://schemas.microsoft.com/office/powerpoint/2010/main" val="3029831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41"/>
          <p:cNvSpPr txBox="1">
            <a:spLocks noGrp="1"/>
          </p:cNvSpPr>
          <p:nvPr>
            <p:ph type="title"/>
          </p:nvPr>
        </p:nvSpPr>
        <p:spPr>
          <a:xfrm>
            <a:off x="301752" y="228600"/>
            <a:ext cx="8534400"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3300"/>
              <a:buFont typeface="Arial"/>
              <a:buNone/>
            </a:pPr>
            <a:r>
              <a:rPr lang="en-US" dirty="0"/>
              <a:t>Court Orders on Operations of the Minnesota Judicial Branch</a:t>
            </a:r>
            <a:endParaRPr dirty="0"/>
          </a:p>
        </p:txBody>
      </p:sp>
      <p:sp>
        <p:nvSpPr>
          <p:cNvPr id="416" name="Google Shape;416;p4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42900" algn="l" rtl="0">
              <a:lnSpc>
                <a:spcPct val="80000"/>
              </a:lnSpc>
              <a:spcBef>
                <a:spcPts val="0"/>
              </a:spcBef>
              <a:spcAft>
                <a:spcPts val="0"/>
              </a:spcAft>
              <a:buSzPts val="1800"/>
              <a:buChar char="●"/>
            </a:pPr>
            <a:r>
              <a:rPr lang="en-US" sz="1800" dirty="0"/>
              <a:t>The Minnesota Judicial Branch continues to be in a transitional phase </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Hearings across all case types will be conducted remotely. </a:t>
            </a:r>
            <a:endParaRPr sz="1800" dirty="0"/>
          </a:p>
          <a:p>
            <a:pPr marL="914400" lvl="1" indent="-342900" algn="l" rtl="0">
              <a:lnSpc>
                <a:spcPct val="80000"/>
              </a:lnSpc>
              <a:spcBef>
                <a:spcPts val="0"/>
              </a:spcBef>
              <a:spcAft>
                <a:spcPts val="0"/>
              </a:spcAft>
              <a:buSzPts val="1800"/>
              <a:buChar char="○"/>
            </a:pPr>
            <a:r>
              <a:rPr lang="en-US" sz="1800" dirty="0">
                <a:solidFill>
                  <a:srgbClr val="000000"/>
                </a:solidFill>
              </a:rPr>
              <a:t>Exceptions may be granted for in-person proceedings under limited circumstances</a:t>
            </a:r>
            <a:r>
              <a:rPr lang="en-US" sz="1800" dirty="0"/>
              <a:t> </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At least one counter service window must be open in each county and for the appellate courts during normal business hours </a:t>
            </a:r>
            <a:endParaRPr sz="1800" dirty="0"/>
          </a:p>
          <a:p>
            <a:pPr marL="914400" lvl="1" indent="-342900" algn="l" rtl="0">
              <a:lnSpc>
                <a:spcPct val="80000"/>
              </a:lnSpc>
              <a:spcBef>
                <a:spcPts val="0"/>
              </a:spcBef>
              <a:spcAft>
                <a:spcPts val="0"/>
              </a:spcAft>
              <a:buSzPts val="1800"/>
              <a:buChar char="○"/>
            </a:pPr>
            <a:r>
              <a:rPr lang="en-US" sz="1800" dirty="0">
                <a:solidFill>
                  <a:srgbClr val="000000"/>
                </a:solidFill>
              </a:rPr>
              <a:t>Some services may be provided remotely or by appointment only</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Face coverings are required in all court facilities </a:t>
            </a:r>
            <a:endParaRPr sz="1800" dirty="0"/>
          </a:p>
          <a:p>
            <a:pPr marL="914400" lvl="1" indent="-342900" algn="l" rtl="0">
              <a:lnSpc>
                <a:spcPct val="80000"/>
              </a:lnSpc>
              <a:spcBef>
                <a:spcPts val="0"/>
              </a:spcBef>
              <a:spcAft>
                <a:spcPts val="0"/>
              </a:spcAft>
              <a:buSzPts val="1800"/>
              <a:buChar char="○"/>
            </a:pPr>
            <a:r>
              <a:rPr lang="en-US" sz="1800" dirty="0">
                <a:solidFill>
                  <a:schemeClr val="dk1"/>
                </a:solidFill>
              </a:rPr>
              <a:t>Visitors who do not have access to a face covering will be provided one</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Everyone in a court facility is required to maintain 6 feet social distancing</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All Minnesota Supreme Court and District Court pandemic orders are posted here:</a:t>
            </a:r>
            <a:endParaRPr sz="1800" u="sng" dirty="0">
              <a:solidFill>
                <a:schemeClr val="hlink"/>
              </a:solidFill>
              <a:hlinkClick r:id="rId3"/>
            </a:endParaRPr>
          </a:p>
          <a:p>
            <a:pPr marL="457200" lvl="0" indent="0" algn="l" rtl="0">
              <a:lnSpc>
                <a:spcPct val="80000"/>
              </a:lnSpc>
              <a:spcBef>
                <a:spcPts val="337"/>
              </a:spcBef>
              <a:spcAft>
                <a:spcPts val="0"/>
              </a:spcAft>
              <a:buNone/>
            </a:pPr>
            <a:r>
              <a:rPr lang="en-US" sz="1800" u="sng" dirty="0">
                <a:solidFill>
                  <a:schemeClr val="hlink"/>
                </a:solidFill>
                <a:hlinkClick r:id="rId3"/>
              </a:rPr>
              <a:t>http://www.mncourts.gov/Emergency.aspx</a:t>
            </a:r>
            <a:endParaRPr sz="1800" dirty="0"/>
          </a:p>
          <a:p>
            <a:pPr marL="0" lvl="0" indent="0" algn="l" rtl="0">
              <a:lnSpc>
                <a:spcPct val="80000"/>
              </a:lnSpc>
              <a:spcBef>
                <a:spcPts val="337"/>
              </a:spcBef>
              <a:spcAft>
                <a:spcPts val="0"/>
              </a:spcAft>
              <a:buSzPts val="1434"/>
              <a:buNone/>
            </a:pPr>
            <a:endParaRPr sz="1687"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60"/>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Health Impact of Renewed Evictions </a:t>
            </a:r>
            <a:br>
              <a:rPr lang="en-US" sz="2970" dirty="0"/>
            </a:br>
            <a:r>
              <a:rPr lang="en-US" sz="2970" dirty="0"/>
              <a:t>During the Pandemic </a:t>
            </a:r>
            <a:endParaRPr dirty="0"/>
          </a:p>
        </p:txBody>
      </p:sp>
      <p:sp>
        <p:nvSpPr>
          <p:cNvPr id="530" name="Google Shape;530;p6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78"/>
              <a:buNone/>
            </a:pPr>
            <a:r>
              <a:rPr lang="en-US" sz="2000" dirty="0"/>
              <a:t>A recent study tested whether lifting eviction moratoriums was associated with COVID-19 incidence and mortality. It concluded that: </a:t>
            </a:r>
            <a:endParaRPr sz="2000" dirty="0"/>
          </a:p>
          <a:p>
            <a:pPr marL="914400" marR="914400" lvl="0" indent="0" algn="l" rtl="0">
              <a:lnSpc>
                <a:spcPct val="80000"/>
              </a:lnSpc>
              <a:spcBef>
                <a:spcPts val="1000"/>
              </a:spcBef>
              <a:spcAft>
                <a:spcPts val="0"/>
              </a:spcAft>
              <a:buSzPts val="1778"/>
              <a:buNone/>
            </a:pPr>
            <a:r>
              <a:rPr lang="en-US" sz="2000" dirty="0"/>
              <a:t>[l]ifting eviction moratoriums was associated with significant increases in COVID-19 incidence and mortality in U.S. states, supporting the public health rationale for use of eviction moratoriums to prevent the spread of COVID-19. Lifting moratoriums amounted to an estimated 433,700 excess cases and 10,700 excess deaths during the study period (March 13-September 3).</a:t>
            </a:r>
            <a:endParaRPr sz="2000" dirty="0"/>
          </a:p>
          <a:p>
            <a:pPr marL="0" lvl="0" indent="0" algn="l" rtl="0">
              <a:lnSpc>
                <a:spcPct val="80000"/>
              </a:lnSpc>
              <a:spcBef>
                <a:spcPts val="418"/>
              </a:spcBef>
              <a:spcAft>
                <a:spcPts val="0"/>
              </a:spcAft>
              <a:buSzPts val="1778"/>
              <a:buNone/>
            </a:pPr>
            <a:endParaRPr lang="en-US" sz="2000" dirty="0"/>
          </a:p>
          <a:p>
            <a:pPr marL="0" lvl="0" indent="0">
              <a:lnSpc>
                <a:spcPct val="80000"/>
              </a:lnSpc>
              <a:spcBef>
                <a:spcPts val="418"/>
              </a:spcBef>
              <a:buSzPts val="1778"/>
            </a:pPr>
            <a:r>
              <a:rPr lang="en-US" sz="2000" dirty="0"/>
              <a:t>Texas topped the list with estimates of 148,530 infections and 4,456 deaths</a:t>
            </a:r>
            <a:r>
              <a:rPr lang="en-US" sz="2000" i="1" dirty="0"/>
              <a:t>. </a:t>
            </a:r>
          </a:p>
          <a:p>
            <a:pPr marL="0" lvl="0" indent="0">
              <a:lnSpc>
                <a:spcPct val="80000"/>
              </a:lnSpc>
              <a:spcBef>
                <a:spcPts val="418"/>
              </a:spcBef>
              <a:buSzPts val="1778"/>
            </a:pPr>
            <a:endParaRPr sz="2092" dirty="0"/>
          </a:p>
          <a:p>
            <a:pPr marL="0" lvl="0" indent="0" algn="l" rtl="0">
              <a:lnSpc>
                <a:spcPct val="80000"/>
              </a:lnSpc>
              <a:spcBef>
                <a:spcPts val="418"/>
              </a:spcBef>
              <a:spcAft>
                <a:spcPts val="0"/>
              </a:spcAft>
              <a:buSzPts val="1778"/>
              <a:buNone/>
            </a:pPr>
            <a:r>
              <a:rPr lang="en-US" sz="1300" dirty="0"/>
              <a:t>K. Leifheit, S. Linton, J. Raifman, G. Schwartz, E. Benfer, F. Zimmerman, &amp; C. Pollack, </a:t>
            </a:r>
            <a:r>
              <a:rPr lang="en-US" sz="1300" i="1" dirty="0"/>
              <a:t>Expiring Eviction Moratoriums and COVID-19 Incidence and Mortality </a:t>
            </a:r>
            <a:r>
              <a:rPr lang="en-US" sz="1300" dirty="0"/>
              <a:t>Abstract (November 30, 2020). The authors include professors from University of California, Los Angeles (UCLA), Johns Hopkins University Bloomberg School of Public Health, </a:t>
            </a:r>
            <a:endParaRPr sz="1300" dirty="0"/>
          </a:p>
          <a:p>
            <a:pPr marL="0" lvl="0" indent="0" algn="l" rtl="0">
              <a:lnSpc>
                <a:spcPct val="80000"/>
              </a:lnSpc>
              <a:spcBef>
                <a:spcPts val="418"/>
              </a:spcBef>
              <a:spcAft>
                <a:spcPts val="0"/>
              </a:spcAft>
              <a:buSzPts val="1778"/>
              <a:buNone/>
            </a:pPr>
            <a:r>
              <a:rPr lang="en-US" sz="1300" dirty="0"/>
              <a:t>Boston University, University of California, San Francisco (UCSF) Institute for Health Policy Studies, and Wake Forest University School of Law. </a:t>
            </a:r>
            <a:endParaRPr sz="1300" dirty="0"/>
          </a:p>
          <a:p>
            <a:pPr marL="0" lvl="0" indent="0" algn="l" rtl="0">
              <a:lnSpc>
                <a:spcPct val="80000"/>
              </a:lnSpc>
              <a:spcBef>
                <a:spcPts val="418"/>
              </a:spcBef>
              <a:spcAft>
                <a:spcPts val="0"/>
              </a:spcAft>
              <a:buSzPts val="1778"/>
              <a:buNone/>
            </a:pPr>
            <a:r>
              <a:rPr lang="en-US" sz="1300" u="sng" dirty="0">
                <a:solidFill>
                  <a:schemeClr val="hlink"/>
                </a:solidFill>
                <a:hlinkClick r:id="rId3"/>
              </a:rPr>
              <a:t>https://ssrn.com/abstract=3739576</a:t>
            </a:r>
            <a:endParaRPr sz="1300" dirty="0"/>
          </a:p>
          <a:p>
            <a:pPr marL="0" lvl="0" indent="0" algn="l" rtl="0">
              <a:lnSpc>
                <a:spcPct val="80000"/>
              </a:lnSpc>
              <a:spcBef>
                <a:spcPts val="418"/>
              </a:spcBef>
              <a:spcAft>
                <a:spcPts val="0"/>
              </a:spcAft>
              <a:buSzPts val="1778"/>
              <a:buNone/>
            </a:pPr>
            <a:endParaRPr sz="2092" dirty="0"/>
          </a:p>
        </p:txBody>
      </p:sp>
    </p:spTree>
    <p:extLst>
      <p:ext uri="{BB962C8B-B14F-4D97-AF65-F5344CB8AC3E}">
        <p14:creationId xmlns:p14="http://schemas.microsoft.com/office/powerpoint/2010/main" val="2413290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63"/>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lvl="0">
              <a:buSzPts val="2970"/>
            </a:pPr>
            <a:r>
              <a:rPr lang="en-US" dirty="0"/>
              <a:t>Health Impact of </a:t>
            </a:r>
            <a:br>
              <a:rPr lang="en-US" dirty="0"/>
            </a:br>
            <a:r>
              <a:rPr lang="en-US" dirty="0"/>
              <a:t>Emergency Executive Order 20-79 </a:t>
            </a:r>
            <a:endParaRPr dirty="0"/>
          </a:p>
        </p:txBody>
      </p:sp>
      <p:sp>
        <p:nvSpPr>
          <p:cNvPr id="548" name="Google Shape;548;p6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spcBef>
                <a:spcPts val="0"/>
              </a:spcBef>
              <a:buSzPts val="1360"/>
            </a:pPr>
            <a:r>
              <a:rPr lang="en-US" sz="2400" dirty="0"/>
              <a:t>Study co-author Dr. Leifheit has estimated infections prevented and lives saved between May and September in states that maintained their eviction suspensions. She estimated 22,200 cases prevented and 680 lives saved in Minnesota.</a:t>
            </a:r>
            <a:endParaRPr sz="2400" dirty="0"/>
          </a:p>
          <a:p>
            <a:pPr marL="0" lvl="0" indent="0">
              <a:spcBef>
                <a:spcPts val="320"/>
              </a:spcBef>
              <a:buSzPts val="1360"/>
            </a:pPr>
            <a:r>
              <a:rPr lang="en-US" sz="1600" dirty="0"/>
              <a:t>K. Leifheit, </a:t>
            </a:r>
            <a:r>
              <a:rPr lang="en-US" sz="1600" i="1" dirty="0"/>
              <a:t>State-level COVID-19 Cases and Deaths Associated with Eviction Moratoriums </a:t>
            </a:r>
            <a:r>
              <a:rPr lang="en-US" sz="1600" dirty="0"/>
              <a:t>(Dec. 2020) </a:t>
            </a:r>
            <a:r>
              <a:rPr lang="en-US" sz="1600" u="sng" dirty="0">
                <a:solidFill>
                  <a:schemeClr val="hlink"/>
                </a:solidFill>
                <a:hlinkClick r:id="rId3"/>
              </a:rPr>
              <a:t>https://drive.google.com/file/d/1x8qezy_mXiaw7eKsU_D9zQnQYY0YMfgP/view</a:t>
            </a:r>
            <a:r>
              <a:rPr lang="en-US" sz="1600" dirty="0"/>
              <a:t> (viewed Feb. 25, 2121) </a:t>
            </a:r>
          </a:p>
          <a:p>
            <a:pPr marL="0" lvl="0" indent="0" algn="l" rtl="0">
              <a:spcBef>
                <a:spcPts val="320"/>
              </a:spcBef>
              <a:spcAft>
                <a:spcPts val="0"/>
              </a:spcAft>
              <a:buSzPts val="1360"/>
              <a:buNone/>
            </a:pPr>
            <a:endParaRPr lang="en-US" sz="1300" dirty="0"/>
          </a:p>
          <a:p>
            <a:pPr marL="0" lvl="0" indent="0">
              <a:lnSpc>
                <a:spcPct val="80000"/>
              </a:lnSpc>
              <a:spcBef>
                <a:spcPts val="0"/>
              </a:spcBef>
              <a:buSzPts val="1951"/>
            </a:pPr>
            <a:r>
              <a:rPr lang="en-US" sz="2400" dirty="0"/>
              <a:t>The estimated 22,200 cases prevented and 680 lives saved in Minnesota does not cover the fall of 2020 when many states saw dramatic increases in infections and deaths. </a:t>
            </a:r>
          </a:p>
          <a:p>
            <a:pPr marL="0" lvl="0" indent="0">
              <a:lnSpc>
                <a:spcPct val="80000"/>
              </a:lnSpc>
              <a:spcBef>
                <a:spcPts val="0"/>
              </a:spcBef>
              <a:buSzPts val="1951"/>
            </a:pPr>
            <a:r>
              <a:rPr lang="en-US" sz="1600" i="1" dirty="0"/>
              <a:t>Coronavirus in the U.S.: Latest Map and Case Count </a:t>
            </a:r>
            <a:r>
              <a:rPr lang="en-US" sz="1600" dirty="0"/>
              <a:t>(New York Times Dec. 15, 2020) </a:t>
            </a:r>
            <a:r>
              <a:rPr lang="en-US" sz="1600" u="sng" dirty="0">
                <a:solidFill>
                  <a:schemeClr val="hlink"/>
                </a:solidFill>
                <a:hlinkClick r:id="rId4"/>
              </a:rPr>
              <a:t>https://www.nytimes.com/interactive/2020/us/coronavirus-us-cases.html</a:t>
            </a:r>
            <a:r>
              <a:rPr lang="en-US" sz="1600" dirty="0"/>
              <a:t> (viewed Feb. 25, 2121) </a:t>
            </a:r>
          </a:p>
          <a:p>
            <a:pPr marL="0" lvl="0" indent="0" algn="l" rtl="0">
              <a:spcBef>
                <a:spcPts val="320"/>
              </a:spcBef>
              <a:spcAft>
                <a:spcPts val="0"/>
              </a:spcAft>
              <a:buSzPts val="1360"/>
              <a:buNone/>
            </a:pPr>
            <a:endParaRPr sz="1300" dirty="0"/>
          </a:p>
          <a:p>
            <a:pPr marL="0" lvl="0" indent="0" algn="l" rtl="0">
              <a:spcBef>
                <a:spcPts val="320"/>
              </a:spcBef>
              <a:spcAft>
                <a:spcPts val="0"/>
              </a:spcAft>
              <a:buSzPts val="1360"/>
              <a:buNone/>
            </a:pPr>
            <a:endParaRPr sz="1600" dirty="0"/>
          </a:p>
        </p:txBody>
      </p:sp>
    </p:spTree>
    <p:extLst>
      <p:ext uri="{BB962C8B-B14F-4D97-AF65-F5344CB8AC3E}">
        <p14:creationId xmlns:p14="http://schemas.microsoft.com/office/powerpoint/2010/main" val="2454116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58"/>
        <p:cNvGrpSpPr/>
        <p:nvPr/>
      </p:nvGrpSpPr>
      <p:grpSpPr>
        <a:xfrm>
          <a:off x="0" y="0"/>
          <a:ext cx="0" cy="0"/>
          <a:chOff x="0" y="0"/>
          <a:chExt cx="0" cy="0"/>
        </a:xfrm>
      </p:grpSpPr>
      <p:sp>
        <p:nvSpPr>
          <p:cNvPr id="559" name="Google Shape;559;p65"/>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lvl="0">
              <a:buSzPts val="2970"/>
            </a:pPr>
            <a:r>
              <a:rPr lang="en-US" dirty="0"/>
              <a:t>Health Impact of </a:t>
            </a:r>
            <a:br>
              <a:rPr lang="en-US" dirty="0"/>
            </a:br>
            <a:r>
              <a:rPr lang="en-US" dirty="0"/>
              <a:t>Emergency Executive Order 20-79 </a:t>
            </a:r>
            <a:endParaRPr dirty="0"/>
          </a:p>
        </p:txBody>
      </p:sp>
      <p:sp>
        <p:nvSpPr>
          <p:cNvPr id="560" name="Google Shape;560;p65"/>
          <p:cNvSpPr txBox="1">
            <a:spLocks noGrp="1"/>
          </p:cNvSpPr>
          <p:nvPr>
            <p:ph type="body" idx="1"/>
          </p:nvPr>
        </p:nvSpPr>
        <p:spPr>
          <a:xfrm>
            <a:off x="301752" y="1527048"/>
            <a:ext cx="8503800" cy="4572000"/>
          </a:xfrm>
          <a:prstGeom prst="rect">
            <a:avLst/>
          </a:prstGeom>
          <a:noFill/>
          <a:ln>
            <a:noFill/>
          </a:ln>
        </p:spPr>
        <p:txBody>
          <a:bodyPr spcFirstLastPara="1" wrap="square" lIns="91425" tIns="45700" rIns="91425" bIns="45700" anchor="t" anchorCtr="0">
            <a:normAutofit fontScale="92500"/>
          </a:bodyPr>
          <a:lstStyle/>
          <a:p>
            <a:pPr marL="0" lvl="0" indent="0" algn="l" rtl="0">
              <a:lnSpc>
                <a:spcPct val="80000"/>
              </a:lnSpc>
              <a:spcBef>
                <a:spcPts val="459"/>
              </a:spcBef>
              <a:spcAft>
                <a:spcPts val="0"/>
              </a:spcAft>
              <a:buSzPts val="1951"/>
              <a:buNone/>
            </a:pPr>
            <a:r>
              <a:rPr lang="en-US" sz="2295" dirty="0"/>
              <a:t>During the time span of the study, in Minnesota, from March 24, when the first Emergency Executive Order suspending evictions began, through September 3, Minnesota saw 1,834 deaths and 80,704 positive cases in just over 5 months. </a:t>
            </a:r>
            <a:endParaRPr sz="2295" dirty="0"/>
          </a:p>
          <a:p>
            <a:pPr marL="0" indent="0">
              <a:lnSpc>
                <a:spcPct val="80000"/>
              </a:lnSpc>
              <a:spcBef>
                <a:spcPts val="459"/>
              </a:spcBef>
              <a:buSzPts val="1951"/>
            </a:pPr>
            <a:r>
              <a:rPr lang="en-US" sz="1500" dirty="0"/>
              <a:t>Situation Update for COVID-19 (Minnesota Department of Health - viewed Feb. 25, 2121)  </a:t>
            </a:r>
            <a:r>
              <a:rPr lang="en-US" sz="1500" u="sng" dirty="0">
                <a:solidFill>
                  <a:schemeClr val="hlink"/>
                </a:solidFill>
                <a:hlinkClick r:id="rId3"/>
              </a:rPr>
              <a:t>https://www.health.state.mn.us/diseases/coronavirus/situation.html</a:t>
            </a:r>
            <a:endParaRPr lang="en-US" sz="1500"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dirty="0"/>
              <a:t>From September 4 through January 4, Minnesota saw another 3608 deaths and 342,455 positive cases in 4 months</a:t>
            </a:r>
            <a:r>
              <a:rPr lang="en-US" sz="2295" b="1" i="1" dirty="0"/>
              <a:t>, or twice as many deaths and over four times as many positive cases, for a total of 5,443 deaths and 429,022 positive cases.</a:t>
            </a:r>
            <a:endParaRPr sz="2295" b="1" i="1" dirty="0"/>
          </a:p>
          <a:p>
            <a:pPr marL="0" lvl="0" indent="0">
              <a:lnSpc>
                <a:spcPct val="80000"/>
              </a:lnSpc>
              <a:spcBef>
                <a:spcPts val="459"/>
              </a:spcBef>
              <a:buSzPts val="1951"/>
            </a:pPr>
            <a:r>
              <a:rPr lang="en-US" sz="1500" dirty="0"/>
              <a:t>Situation Update for COVID-19 (Minnesota Department of Health - viewed Feb. 25, 2121)  </a:t>
            </a:r>
            <a:r>
              <a:rPr lang="en-US" sz="1500" u="sng" dirty="0">
                <a:solidFill>
                  <a:schemeClr val="hlink"/>
                </a:solidFill>
                <a:hlinkClick r:id="rId3"/>
              </a:rPr>
              <a:t>https://www.health.state.mn.us/diseases/coronavirus/situation.html</a:t>
            </a:r>
            <a:endParaRPr sz="1500" dirty="0"/>
          </a:p>
          <a:p>
            <a:pPr marL="0" lvl="0" indent="0" algn="l" rtl="0">
              <a:lnSpc>
                <a:spcPct val="80000"/>
              </a:lnSpc>
              <a:spcBef>
                <a:spcPts val="459"/>
              </a:spcBef>
              <a:spcAft>
                <a:spcPts val="0"/>
              </a:spcAft>
              <a:buSzPts val="1951"/>
              <a:buNone/>
            </a:pPr>
            <a:endParaRPr lang="en-US" sz="2295" dirty="0"/>
          </a:p>
          <a:p>
            <a:pPr marL="0" lvl="0" indent="0">
              <a:lnSpc>
                <a:spcPct val="80000"/>
              </a:lnSpc>
              <a:spcBef>
                <a:spcPts val="459"/>
              </a:spcBef>
              <a:buSzPts val="1951"/>
            </a:pPr>
            <a:r>
              <a:rPr lang="en-US" sz="2300" b="1" i="1" dirty="0"/>
              <a:t>It is reasonable to add twice as many saved lives and four times as many positive cases prevented to the summer estimate, totaling potentially 2,040 lives saved and 111,000 positive cases prevented through January 4, 2021.</a:t>
            </a:r>
            <a:endParaRPr sz="2300" dirty="0"/>
          </a:p>
          <a:p>
            <a:pPr marL="0" lvl="0" indent="0" algn="l" rtl="0">
              <a:lnSpc>
                <a:spcPct val="80000"/>
              </a:lnSpc>
              <a:spcBef>
                <a:spcPts val="459"/>
              </a:spcBef>
              <a:spcAft>
                <a:spcPts val="0"/>
              </a:spcAft>
              <a:buSzPts val="1951"/>
              <a:buNone/>
            </a:pPr>
            <a:endParaRPr sz="2295" dirty="0"/>
          </a:p>
        </p:txBody>
      </p:sp>
    </p:spTree>
    <p:extLst>
      <p:ext uri="{BB962C8B-B14F-4D97-AF65-F5344CB8AC3E}">
        <p14:creationId xmlns:p14="http://schemas.microsoft.com/office/powerpoint/2010/main" val="3004488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a:t>
            </a:r>
            <a:endParaRPr dirty="0"/>
          </a:p>
        </p:txBody>
      </p:sp>
      <p:sp>
        <p:nvSpPr>
          <p:cNvPr id="192" name="Google Shape;192;p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Eviction actions are summary proceedings in that they move quickly before and after trial, although trials are no different than other civil trials.</a:t>
            </a:r>
            <a:endParaRPr dirty="0"/>
          </a:p>
          <a:p>
            <a:pPr marL="0" lvl="0" indent="0" algn="l" rtl="0">
              <a:spcBef>
                <a:spcPts val="540"/>
              </a:spcBef>
              <a:spcAft>
                <a:spcPts val="0"/>
              </a:spcAft>
              <a:buSzPts val="2295"/>
              <a:buNone/>
            </a:pPr>
            <a:endParaRPr dirty="0"/>
          </a:p>
          <a:p>
            <a:pPr marL="0" lvl="0" indent="0" algn="l" rtl="0">
              <a:spcBef>
                <a:spcPts val="540"/>
              </a:spcBef>
              <a:spcAft>
                <a:spcPts val="0"/>
              </a:spcAft>
              <a:buSzPts val="2295"/>
              <a:buNone/>
            </a:pPr>
            <a:r>
              <a:rPr lang="en-US" dirty="0"/>
              <a:t>They are governed by Minn. Stat. Chapter 504B </a:t>
            </a:r>
            <a:r>
              <a:rPr lang="en-US" u="sng" dirty="0">
                <a:solidFill>
                  <a:schemeClr val="hlink"/>
                </a:solidFill>
                <a:hlinkClick r:id="rId3"/>
              </a:rPr>
              <a:t>https://www.revisor.mn.gov/statutes/cite/504b as well as the common law of contracts and property.</a:t>
            </a:r>
            <a:endParaRPr dirty="0"/>
          </a:p>
          <a:p>
            <a:pPr marL="0" lvl="0" indent="0" algn="l" rtl="0">
              <a:spcBef>
                <a:spcPts val="540"/>
              </a:spcBef>
              <a:spcAft>
                <a:spcPts val="0"/>
              </a:spcAft>
              <a:buSzPts val="2295"/>
              <a:buNone/>
            </a:pPr>
            <a:endParaRPr dirty="0"/>
          </a:p>
        </p:txBody>
      </p:sp>
    </p:spTree>
    <p:extLst>
      <p:ext uri="{BB962C8B-B14F-4D97-AF65-F5344CB8AC3E}">
        <p14:creationId xmlns:p14="http://schemas.microsoft.com/office/powerpoint/2010/main" val="3502610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Appearances</a:t>
            </a:r>
            <a:endParaRPr dirty="0"/>
          </a:p>
        </p:txBody>
      </p:sp>
      <p:sp>
        <p:nvSpPr>
          <p:cNvPr id="198" name="Google Shape;198;p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35756" algn="l" rtl="0">
              <a:lnSpc>
                <a:spcPct val="80000"/>
              </a:lnSpc>
              <a:spcBef>
                <a:spcPts val="337"/>
              </a:spcBef>
              <a:spcAft>
                <a:spcPts val="0"/>
              </a:spcAft>
              <a:buSzPts val="1688"/>
              <a:buChar char="●"/>
            </a:pPr>
            <a:r>
              <a:rPr lang="en-US" sz="1687" dirty="0"/>
              <a:t>Artificial entities like corporations and LLCs must be represented by counsel, except in housing courts in the 2</a:t>
            </a:r>
            <a:r>
              <a:rPr lang="en-US" sz="1687" baseline="30000" dirty="0"/>
              <a:t>nd</a:t>
            </a:r>
            <a:r>
              <a:rPr lang="en-US" sz="1687" dirty="0"/>
              <a:t> and 4</a:t>
            </a:r>
            <a:r>
              <a:rPr lang="en-US" sz="1687" baseline="30000" dirty="0"/>
              <a:t>th</a:t>
            </a:r>
            <a:r>
              <a:rPr lang="en-US" sz="1687" dirty="0"/>
              <a:t> district courts.</a:t>
            </a:r>
            <a:endParaRPr sz="1687" dirty="0"/>
          </a:p>
          <a:p>
            <a:pPr marL="914400" lvl="1" indent="-335756" algn="l" rtl="0">
              <a:lnSpc>
                <a:spcPct val="80000"/>
              </a:lnSpc>
              <a:spcBef>
                <a:spcPts val="0"/>
              </a:spcBef>
              <a:spcAft>
                <a:spcPts val="0"/>
              </a:spcAft>
              <a:buSzPts val="1688"/>
              <a:buChar char="○"/>
            </a:pPr>
            <a:r>
              <a:rPr lang="en-US" sz="1687" i="1" dirty="0"/>
              <a:t>Hinckley Square Associates v. Cervene, </a:t>
            </a:r>
            <a:r>
              <a:rPr lang="en-US" sz="1687" dirty="0"/>
              <a:t>871 N.W.2d 426 (Minn. Ct. App. 2015); </a:t>
            </a:r>
            <a:r>
              <a:rPr lang="en-US" sz="1687" i="1" dirty="0"/>
              <a:t>Walnut Towers v. Schwan, </a:t>
            </a:r>
            <a:r>
              <a:rPr lang="en-US" sz="1687" dirty="0"/>
              <a:t>No. A07-1311, 2008 WL 4224462 (Minn. Ct. App. Sept. 16, 2008) (unpublished); </a:t>
            </a:r>
            <a:endParaRPr sz="1687" dirty="0"/>
          </a:p>
          <a:p>
            <a:pPr marL="914400" lvl="1" indent="-335756" algn="l" rtl="0">
              <a:lnSpc>
                <a:spcPct val="80000"/>
              </a:lnSpc>
              <a:spcBef>
                <a:spcPts val="0"/>
              </a:spcBef>
              <a:spcAft>
                <a:spcPts val="0"/>
              </a:spcAft>
              <a:buSzPts val="1688"/>
              <a:buChar char="○"/>
            </a:pPr>
            <a:r>
              <a:rPr lang="en-US" sz="1687" dirty="0"/>
              <a:t>Minn. Gen. R. Prac. 603; </a:t>
            </a:r>
            <a:r>
              <a:rPr lang="en-US" sz="1687" i="1" dirty="0"/>
              <a:t>The Community Cares v. Faulkner, </a:t>
            </a:r>
            <a:r>
              <a:rPr lang="en-US" sz="1687" dirty="0"/>
              <a:t>949 N.W.2d 296 (Minn. 2020).</a:t>
            </a:r>
            <a:endParaRPr dirty="0"/>
          </a:p>
          <a:p>
            <a:pPr marL="457200" lvl="0" indent="-335756" algn="l" rtl="0">
              <a:lnSpc>
                <a:spcPct val="80000"/>
              </a:lnSpc>
              <a:spcBef>
                <a:spcPts val="1000"/>
              </a:spcBef>
              <a:spcAft>
                <a:spcPts val="0"/>
              </a:spcAft>
              <a:buSzPts val="1688"/>
              <a:buChar char="●"/>
            </a:pPr>
            <a:r>
              <a:rPr lang="en-US" sz="1687" dirty="0"/>
              <a:t>Unincorporated businesses and individual can appear pro se. </a:t>
            </a:r>
            <a:endParaRPr dirty="0"/>
          </a:p>
          <a:p>
            <a:pPr marL="457200" lvl="0" indent="0" algn="l" rtl="0">
              <a:lnSpc>
                <a:spcPct val="80000"/>
              </a:lnSpc>
              <a:spcBef>
                <a:spcPts val="337"/>
              </a:spcBef>
              <a:spcAft>
                <a:spcPts val="0"/>
              </a:spcAft>
              <a:buNone/>
            </a:pPr>
            <a:endParaRPr sz="1687" dirty="0"/>
          </a:p>
          <a:p>
            <a:pPr marL="457200" lvl="0" indent="-335756" algn="l" rtl="0">
              <a:lnSpc>
                <a:spcPct val="80000"/>
              </a:lnSpc>
              <a:spcBef>
                <a:spcPts val="337"/>
              </a:spcBef>
              <a:spcAft>
                <a:spcPts val="0"/>
              </a:spcAft>
              <a:buSzPts val="1688"/>
              <a:buChar char="●"/>
            </a:pPr>
            <a:r>
              <a:rPr lang="en-US" sz="1687" dirty="0"/>
              <a:t>The action may be commenced only by the person entitled to the premises, </a:t>
            </a:r>
            <a:r>
              <a:rPr lang="en-US" sz="1687" dirty="0">
                <a:solidFill>
                  <a:srgbClr val="000000"/>
                </a:solidFill>
              </a:rPr>
              <a:t>or the authorized management company or agent for the owner of the premises.</a:t>
            </a:r>
            <a:endParaRPr sz="1687" dirty="0">
              <a:solidFill>
                <a:srgbClr val="000000"/>
              </a:solidFill>
            </a:endParaRPr>
          </a:p>
          <a:p>
            <a:pPr marL="914400" lvl="1" indent="-335756" algn="l" rtl="0">
              <a:lnSpc>
                <a:spcPct val="80000"/>
              </a:lnSpc>
              <a:spcBef>
                <a:spcPts val="0"/>
              </a:spcBef>
              <a:spcAft>
                <a:spcPts val="0"/>
              </a:spcAft>
              <a:buSzPts val="1688"/>
              <a:buChar char="○"/>
            </a:pPr>
            <a:r>
              <a:rPr lang="en-US" sz="1687" dirty="0"/>
              <a:t>Minn. Stat. § 504B.285, subd. 1; Minn. Stat. § 481.02, subd. 3(13).</a:t>
            </a:r>
            <a:endParaRPr dirty="0"/>
          </a:p>
          <a:p>
            <a:pPr marL="457200" lvl="0" indent="0" algn="l" rtl="0">
              <a:lnSpc>
                <a:spcPct val="80000"/>
              </a:lnSpc>
              <a:spcBef>
                <a:spcPts val="337"/>
              </a:spcBef>
              <a:spcAft>
                <a:spcPts val="0"/>
              </a:spcAft>
              <a:buNone/>
            </a:pPr>
            <a:endParaRPr sz="1687" dirty="0"/>
          </a:p>
          <a:p>
            <a:pPr lvl="0" indent="-335756">
              <a:lnSpc>
                <a:spcPct val="80000"/>
              </a:lnSpc>
              <a:spcBef>
                <a:spcPts val="337"/>
              </a:spcBef>
              <a:buSzPts val="1688"/>
              <a:buChar char="●"/>
            </a:pPr>
            <a:r>
              <a:rPr lang="en-US" sz="1687" dirty="0"/>
              <a:t>The tenant or landlord may be represented by a person who is not a licensed attorney, except that person cannot conduct a jury trial or appeal and cannot charge or collect a separate fee for services rendered</a:t>
            </a:r>
            <a:r>
              <a:rPr lang="en-US" sz="1687" dirty="0">
                <a:solidFill>
                  <a:srgbClr val="000000"/>
                </a:solidFill>
              </a:rPr>
              <a:t>.</a:t>
            </a:r>
          </a:p>
          <a:p>
            <a:pPr lvl="1" indent="-335756">
              <a:lnSpc>
                <a:spcPct val="80000"/>
              </a:lnSpc>
              <a:spcBef>
                <a:spcPts val="0"/>
              </a:spcBef>
              <a:buSzPts val="1688"/>
              <a:buChar char="○"/>
            </a:pPr>
            <a:r>
              <a:rPr lang="en-US" sz="1687" dirty="0"/>
              <a:t>Minn. Stat. § 481.02, subd. 3(13).</a:t>
            </a:r>
            <a:endParaRPr lang="en-US" dirty="0"/>
          </a:p>
          <a:p>
            <a:pPr indent="-335756">
              <a:lnSpc>
                <a:spcPct val="80000"/>
              </a:lnSpc>
              <a:spcBef>
                <a:spcPts val="337"/>
              </a:spcBef>
              <a:buSzPts val="1688"/>
              <a:buFont typeface="Noto Sans Symbols"/>
              <a:buChar char="●"/>
            </a:pPr>
            <a:endParaRPr lang="en-US" sz="1687" dirty="0">
              <a:solidFill>
                <a:srgbClr val="000000"/>
              </a:solidFill>
            </a:endParaRPr>
          </a:p>
        </p:txBody>
      </p:sp>
    </p:spTree>
    <p:extLst>
      <p:ext uri="{BB962C8B-B14F-4D97-AF65-F5344CB8AC3E}">
        <p14:creationId xmlns:p14="http://schemas.microsoft.com/office/powerpoint/2010/main" val="3869830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1E8C-F264-4109-AD7A-F3085AC93DE9}"/>
              </a:ext>
            </a:extLst>
          </p:cNvPr>
          <p:cNvSpPr>
            <a:spLocks noGrp="1"/>
          </p:cNvSpPr>
          <p:nvPr>
            <p:ph type="title"/>
          </p:nvPr>
        </p:nvSpPr>
        <p:spPr/>
        <p:txBody>
          <a:bodyPr/>
          <a:lstStyle/>
          <a:p>
            <a:r>
              <a:rPr lang="en-US" dirty="0"/>
              <a:t>Eviction Action Basics - Appearances</a:t>
            </a:r>
          </a:p>
        </p:txBody>
      </p:sp>
      <p:sp>
        <p:nvSpPr>
          <p:cNvPr id="3" name="Text Placeholder 2">
            <a:extLst>
              <a:ext uri="{FF2B5EF4-FFF2-40B4-BE49-F238E27FC236}">
                <a16:creationId xmlns:a16="http://schemas.microsoft.com/office/drawing/2014/main" id="{8AE5BA87-FD11-4F07-8237-EC1D0B328FC7}"/>
              </a:ext>
            </a:extLst>
          </p:cNvPr>
          <p:cNvSpPr>
            <a:spLocks noGrp="1"/>
          </p:cNvSpPr>
          <p:nvPr>
            <p:ph type="body" idx="1"/>
          </p:nvPr>
        </p:nvSpPr>
        <p:spPr/>
        <p:txBody>
          <a:bodyPr>
            <a:normAutofit fontScale="77500" lnSpcReduction="20000"/>
          </a:bodyPr>
          <a:lstStyle/>
          <a:p>
            <a:pPr marL="0"/>
            <a:r>
              <a:rPr lang="en-US" dirty="0"/>
              <a:t>Effective March 1, 2021, eligible legal paraprofessionals under the supervision of a member of the bar, may provide advice to and appear in court on behalf of tenants in housing disputes as defined in Minn. Stat. Chapter 504B and§ 484.014 (expungements) </a:t>
            </a:r>
            <a:r>
              <a:rPr lang="en-US"/>
              <a:t>in district </a:t>
            </a:r>
            <a:r>
              <a:rPr lang="en-US" dirty="0"/>
              <a:t>courts that have established a Housing Court or a dedicated calendar for housing disputes, except the Housing Court in the Fourth Judicial District.</a:t>
            </a:r>
          </a:p>
          <a:p>
            <a:pPr marL="0"/>
            <a:endParaRPr lang="en-US" dirty="0"/>
          </a:p>
          <a:p>
            <a:pPr marL="0"/>
            <a:r>
              <a:rPr lang="en-US" sz="2000" i="1" dirty="0"/>
              <a:t>Order Implementing Legal Paraprofessional Pilot Project, </a:t>
            </a:r>
            <a:r>
              <a:rPr lang="en-US" sz="2000" dirty="0"/>
              <a:t>No. ADM19-8002 (Minn. Sep. 29, 2020); Minn. Supervised Prac. R. 12. </a:t>
            </a:r>
          </a:p>
          <a:p>
            <a:pPr marL="0"/>
            <a:r>
              <a:rPr lang="en-US" sz="2000" dirty="0">
                <a:hlinkClick r:id="rId2"/>
              </a:rPr>
              <a:t>https://mncourts.gov/mncourtsgov/media/Appellate/Supreme%20Court/RecentRulesOrders/Administrative-Order-Implementing-Legal-Paraprofessional-Pilot-Project.pdf</a:t>
            </a:r>
            <a:endParaRPr lang="en-US" sz="2000" dirty="0"/>
          </a:p>
          <a:p>
            <a:pPr marL="0"/>
            <a:endParaRPr lang="en-US" sz="2000" dirty="0"/>
          </a:p>
          <a:p>
            <a:pPr marL="0"/>
            <a:r>
              <a:rPr lang="en-US" sz="2000" i="1" dirty="0"/>
              <a:t>See Report and Recommendations to the Minnesota Supreme Court Implementation Committee for Proposed Legal Paraprofessional Pilot Project, </a:t>
            </a:r>
            <a:r>
              <a:rPr lang="en-US" sz="2000" dirty="0"/>
              <a:t>No. ADM19-8002 (Mar. 2, 2020).</a:t>
            </a:r>
          </a:p>
          <a:p>
            <a:pPr marL="0"/>
            <a:r>
              <a:rPr lang="en-US" sz="2000" dirty="0">
                <a:hlinkClick r:id="rId3"/>
              </a:rPr>
              <a:t>https://www.mncourts.gov/mncourtsgov/media/Implementation-Committee/Report-and-Recommendations-to-Minnesota-Supreme-Court-reduced-size.pdf</a:t>
            </a:r>
            <a:endParaRPr lang="en-US" sz="2000" dirty="0"/>
          </a:p>
          <a:p>
            <a:pPr marL="0"/>
            <a:endParaRPr lang="en-US" dirty="0"/>
          </a:p>
          <a:p>
            <a:endParaRPr lang="en-US" dirty="0"/>
          </a:p>
        </p:txBody>
      </p:sp>
    </p:spTree>
    <p:extLst>
      <p:ext uri="{BB962C8B-B14F-4D97-AF65-F5344CB8AC3E}">
        <p14:creationId xmlns:p14="http://schemas.microsoft.com/office/powerpoint/2010/main" val="388043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A391A-C81B-4F6A-91B5-8F9CD5927AD8}"/>
              </a:ext>
            </a:extLst>
          </p:cNvPr>
          <p:cNvSpPr>
            <a:spLocks noGrp="1"/>
          </p:cNvSpPr>
          <p:nvPr>
            <p:ph type="title"/>
          </p:nvPr>
        </p:nvSpPr>
        <p:spPr/>
        <p:txBody>
          <a:bodyPr/>
          <a:lstStyle/>
          <a:p>
            <a:r>
              <a:rPr lang="en-US" dirty="0"/>
              <a:t>Prior Presentations</a:t>
            </a:r>
          </a:p>
        </p:txBody>
      </p:sp>
      <p:sp>
        <p:nvSpPr>
          <p:cNvPr id="3" name="Text Placeholder 2">
            <a:extLst>
              <a:ext uri="{FF2B5EF4-FFF2-40B4-BE49-F238E27FC236}">
                <a16:creationId xmlns:a16="http://schemas.microsoft.com/office/drawing/2014/main" id="{4F537FE2-FC58-4AD5-AEA2-51993FEDBC5A}"/>
              </a:ext>
            </a:extLst>
          </p:cNvPr>
          <p:cNvSpPr>
            <a:spLocks noGrp="1"/>
          </p:cNvSpPr>
          <p:nvPr>
            <p:ph type="body" idx="1"/>
          </p:nvPr>
        </p:nvSpPr>
        <p:spPr/>
        <p:txBody>
          <a:bodyPr>
            <a:normAutofit fontScale="62500" lnSpcReduction="20000"/>
          </a:bodyPr>
          <a:lstStyle/>
          <a:p>
            <a:pPr marL="0" indent="0">
              <a:spcBef>
                <a:spcPts val="0"/>
              </a:spcBef>
            </a:pPr>
            <a:r>
              <a:rPr lang="en-US" dirty="0"/>
              <a:t>Revised from Prior Presentations:</a:t>
            </a:r>
          </a:p>
          <a:p>
            <a:pPr marL="0" indent="0">
              <a:spcBef>
                <a:spcPts val="0"/>
              </a:spcBef>
            </a:pPr>
            <a:endParaRPr lang="en-US" dirty="0"/>
          </a:p>
          <a:p>
            <a:pPr indent="-457200">
              <a:spcBef>
                <a:spcPts val="0"/>
              </a:spcBef>
              <a:buFont typeface="Arial" panose="020B0604020202020204" pitchFamily="34" charset="0"/>
              <a:buChar char="•"/>
            </a:pPr>
            <a:r>
              <a:rPr lang="en-US" dirty="0"/>
              <a:t>Mitchell Hamline School of Law Institute to Transform Child Protection - April 15, 2021</a:t>
            </a:r>
          </a:p>
          <a:p>
            <a:pPr indent="-457200">
              <a:spcBef>
                <a:spcPts val="0"/>
              </a:spcBef>
              <a:buFont typeface="Arial" panose="020B0604020202020204" pitchFamily="34" charset="0"/>
              <a:buChar char="•"/>
            </a:pPr>
            <a:r>
              <a:rPr lang="en-US" dirty="0"/>
              <a:t>Volunteer Lawyers Network - April 2, 2021</a:t>
            </a:r>
          </a:p>
          <a:p>
            <a:pPr indent="-457200">
              <a:spcBef>
                <a:spcPts val="0"/>
              </a:spcBef>
              <a:buFont typeface="Arial" panose="020B0604020202020204" pitchFamily="34" charset="0"/>
              <a:buChar char="•"/>
            </a:pPr>
            <a:r>
              <a:rPr lang="en-US" dirty="0"/>
              <a:t>Eighth Judicial District - March 26, 2021</a:t>
            </a:r>
          </a:p>
          <a:p>
            <a:pPr indent="-457200">
              <a:spcBef>
                <a:spcPts val="0"/>
              </a:spcBef>
              <a:buFont typeface="Arial" panose="020B0604020202020204" pitchFamily="34" charset="0"/>
              <a:buChar char="•"/>
            </a:pPr>
            <a:r>
              <a:rPr lang="en-US" dirty="0"/>
              <a:t>Judicare of Anoka County - March 4, 2021</a:t>
            </a:r>
          </a:p>
          <a:p>
            <a:pPr indent="-457200">
              <a:spcBef>
                <a:spcPts val="0"/>
              </a:spcBef>
              <a:buFont typeface="Arial" panose="020B0604020202020204" pitchFamily="34" charset="0"/>
              <a:buChar char="•"/>
            </a:pPr>
            <a:r>
              <a:rPr lang="en-US" dirty="0"/>
              <a:t>Seventh District Court - February 26, 2021</a:t>
            </a:r>
          </a:p>
          <a:p>
            <a:pPr indent="-457200">
              <a:spcBef>
                <a:spcPts val="0"/>
              </a:spcBef>
              <a:buFont typeface="Arial" panose="020B0604020202020204" pitchFamily="34" charset="0"/>
              <a:buChar char="•"/>
            </a:pPr>
            <a:r>
              <a:rPr lang="en-US" dirty="0"/>
              <a:t>Law Enforcement Training Services, LLC, and The Minnesota Sheriffs' Association - February 16, 2021</a:t>
            </a:r>
          </a:p>
          <a:p>
            <a:pPr indent="-457200">
              <a:spcBef>
                <a:spcPts val="0"/>
              </a:spcBef>
              <a:buFont typeface="Arial" panose="020B0604020202020204" pitchFamily="34" charset="0"/>
              <a:buChar char="•"/>
            </a:pPr>
            <a:r>
              <a:rPr lang="en-US" dirty="0"/>
              <a:t>Third District Court - January 29, 2021</a:t>
            </a:r>
          </a:p>
          <a:p>
            <a:pPr indent="-457200">
              <a:spcBef>
                <a:spcPts val="0"/>
              </a:spcBef>
              <a:buFont typeface="Arial" panose="020B0604020202020204" pitchFamily="34" charset="0"/>
              <a:buChar char="•"/>
            </a:pPr>
            <a:r>
              <a:rPr lang="en-US" dirty="0"/>
              <a:t>Ninth District Court - January 8, 2021</a:t>
            </a:r>
          </a:p>
          <a:p>
            <a:pPr indent="-457200">
              <a:spcBef>
                <a:spcPts val="0"/>
              </a:spcBef>
              <a:buFont typeface="Arial" panose="020B0604020202020204" pitchFamily="34" charset="0"/>
              <a:buChar char="•"/>
            </a:pPr>
            <a:r>
              <a:rPr lang="en-US" dirty="0"/>
              <a:t>Hennepin County Bar Association Landlord Tenant Law Section - December 14, 2020</a:t>
            </a:r>
          </a:p>
          <a:p>
            <a:pPr indent="-457200">
              <a:spcBef>
                <a:spcPts val="0"/>
              </a:spcBef>
              <a:buFont typeface="Arial" panose="020B0604020202020204" pitchFamily="34" charset="0"/>
              <a:buChar char="•"/>
            </a:pPr>
            <a:r>
              <a:rPr lang="en-US" dirty="0"/>
              <a:t>HOME Line - November 18, 2020</a:t>
            </a:r>
          </a:p>
          <a:p>
            <a:pPr indent="-457200">
              <a:spcBef>
                <a:spcPts val="0"/>
              </a:spcBef>
              <a:buFont typeface="Arial" panose="020B0604020202020204" pitchFamily="34" charset="0"/>
              <a:buChar char="•"/>
            </a:pPr>
            <a:r>
              <a:rPr lang="en-US" dirty="0"/>
              <a:t>Minnesota Justice Foundation - October 5, 2020</a:t>
            </a:r>
          </a:p>
          <a:p>
            <a:pPr indent="-457200">
              <a:spcBef>
                <a:spcPts val="0"/>
              </a:spcBef>
              <a:buFont typeface="Arial" panose="020B0604020202020204" pitchFamily="34" charset="0"/>
              <a:buChar char="•"/>
            </a:pPr>
            <a:r>
              <a:rPr lang="en-US" dirty="0"/>
              <a:t>University of Saint Thomas School of Law - October 5, 2020</a:t>
            </a:r>
          </a:p>
          <a:p>
            <a:pPr indent="-457200">
              <a:spcBef>
                <a:spcPts val="0"/>
              </a:spcBef>
              <a:buFont typeface="Arial" panose="020B0604020202020204" pitchFamily="34" charset="0"/>
              <a:buChar char="•"/>
            </a:pPr>
            <a:r>
              <a:rPr lang="en-US" dirty="0"/>
              <a:t>University of Minnesota School of Law - September 8, 2020</a:t>
            </a:r>
          </a:p>
          <a:p>
            <a:pPr indent="-457200">
              <a:spcBef>
                <a:spcPts val="0"/>
              </a:spcBef>
              <a:buFont typeface="Arial" panose="020B0604020202020204" pitchFamily="34" charset="0"/>
              <a:buChar char="•"/>
            </a:pPr>
            <a:r>
              <a:rPr lang="en-US" dirty="0"/>
              <a:t>Law Enforcement Training Services, LLC and the Minnesota Sheriffs' Association - July 20, 2020</a:t>
            </a:r>
          </a:p>
          <a:p>
            <a:pPr indent="-457200">
              <a:spcBef>
                <a:spcPts val="0"/>
              </a:spcBef>
              <a:buFont typeface="Arial" panose="020B0604020202020204" pitchFamily="34" charset="0"/>
              <a:buChar char="•"/>
            </a:pPr>
            <a:r>
              <a:rPr lang="en-US" dirty="0"/>
              <a:t>Legal Services State Support - May 1, 2020</a:t>
            </a:r>
          </a:p>
          <a:p>
            <a:pPr marL="0" indent="0">
              <a:spcBef>
                <a:spcPts val="0"/>
              </a:spcBef>
            </a:pPr>
            <a:endParaRPr lang="en-US" dirty="0"/>
          </a:p>
        </p:txBody>
      </p:sp>
    </p:spTree>
    <p:extLst>
      <p:ext uri="{BB962C8B-B14F-4D97-AF65-F5344CB8AC3E}">
        <p14:creationId xmlns:p14="http://schemas.microsoft.com/office/powerpoint/2010/main" val="1143860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Proof and Findings</a:t>
            </a:r>
            <a:endParaRPr dirty="0"/>
          </a:p>
        </p:txBody>
      </p:sp>
      <p:sp>
        <p:nvSpPr>
          <p:cNvPr id="204" name="Google Shape;204;p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457200" lvl="0" indent="-348615" algn="l" rtl="0">
              <a:lnSpc>
                <a:spcPct val="80000"/>
              </a:lnSpc>
              <a:spcBef>
                <a:spcPts val="378"/>
              </a:spcBef>
              <a:spcAft>
                <a:spcPts val="0"/>
              </a:spcAft>
              <a:buSzPts val="1890"/>
              <a:buChar char="●"/>
            </a:pPr>
            <a:r>
              <a:rPr lang="en-US" sz="1890" dirty="0"/>
              <a:t>The plaintiff must prove claims supporting eviction by a preponderance of the evidence, and the court must make specific findings on the claims of the plaintiff. </a:t>
            </a:r>
          </a:p>
          <a:p>
            <a:pPr marL="914400" lvl="1" indent="-348615" algn="l" rtl="0">
              <a:lnSpc>
                <a:spcPct val="80000"/>
              </a:lnSpc>
              <a:spcBef>
                <a:spcPts val="0"/>
              </a:spcBef>
              <a:spcAft>
                <a:spcPts val="0"/>
              </a:spcAft>
              <a:buSzPts val="1890"/>
              <a:buChar char="○"/>
            </a:pPr>
            <a:r>
              <a:rPr lang="en-US" sz="1890" i="1" dirty="0"/>
              <a:t>Chancellor Manor v. Thibodeaux, </a:t>
            </a:r>
            <a:r>
              <a:rPr lang="en-US" sz="1890" dirty="0"/>
              <a:t>628 N.W.2d 193, 197 (Minn. Ct. App. 2001).</a:t>
            </a:r>
            <a:endParaRPr dirty="0"/>
          </a:p>
          <a:p>
            <a:pPr marL="0" lvl="0" indent="0" algn="l" rtl="0">
              <a:lnSpc>
                <a:spcPct val="80000"/>
              </a:lnSpc>
              <a:spcBef>
                <a:spcPts val="378"/>
              </a:spcBef>
              <a:spcAft>
                <a:spcPts val="0"/>
              </a:spcAft>
              <a:buSzPts val="1607"/>
              <a:buNone/>
            </a:pPr>
            <a:endParaRPr sz="1890" dirty="0"/>
          </a:p>
          <a:p>
            <a:pPr lvl="0" indent="-348615">
              <a:lnSpc>
                <a:spcPct val="80000"/>
              </a:lnSpc>
              <a:spcBef>
                <a:spcPts val="378"/>
              </a:spcBef>
              <a:buSzPts val="1890"/>
              <a:buChar char="●"/>
            </a:pPr>
            <a:r>
              <a:rPr lang="en-US" sz="1890" dirty="0"/>
              <a:t>The Minnesota Rules of Evidence, Civil Procedure, and General Rules of Practice apply to eviction actions</a:t>
            </a:r>
          </a:p>
          <a:p>
            <a:pPr lvl="1" indent="-348615">
              <a:lnSpc>
                <a:spcPct val="80000"/>
              </a:lnSpc>
              <a:spcBef>
                <a:spcPts val="0"/>
              </a:spcBef>
              <a:buSzPts val="1890"/>
              <a:buChar char="○"/>
            </a:pPr>
            <a:r>
              <a:rPr lang="en-US" sz="1890" dirty="0">
                <a:solidFill>
                  <a:schemeClr val="bg2"/>
                </a:solidFill>
              </a:rPr>
              <a:t>Housing Court rules of the General Rules of Practice apply only to the 2</a:t>
            </a:r>
            <a:r>
              <a:rPr lang="en-US" sz="1890" baseline="30000" dirty="0">
                <a:solidFill>
                  <a:schemeClr val="bg2"/>
                </a:solidFill>
              </a:rPr>
              <a:t>nd</a:t>
            </a:r>
            <a:r>
              <a:rPr lang="en-US" sz="1890" dirty="0">
                <a:solidFill>
                  <a:schemeClr val="bg2"/>
                </a:solidFill>
              </a:rPr>
              <a:t> and 4</a:t>
            </a:r>
            <a:r>
              <a:rPr lang="en-US" sz="1890" baseline="30000" dirty="0">
                <a:solidFill>
                  <a:schemeClr val="bg2"/>
                </a:solidFill>
              </a:rPr>
              <a:t>th</a:t>
            </a:r>
            <a:r>
              <a:rPr lang="en-US" sz="1890" dirty="0">
                <a:solidFill>
                  <a:schemeClr val="bg2"/>
                </a:solidFill>
              </a:rPr>
              <a:t> district courts.</a:t>
            </a:r>
          </a:p>
          <a:p>
            <a:pPr marL="565785" lvl="1" indent="0" algn="l" rtl="0">
              <a:lnSpc>
                <a:spcPct val="80000"/>
              </a:lnSpc>
              <a:spcBef>
                <a:spcPts val="0"/>
              </a:spcBef>
              <a:spcAft>
                <a:spcPts val="0"/>
              </a:spcAft>
              <a:buClr>
                <a:srgbClr val="000000"/>
              </a:buClr>
              <a:buSzPts val="1890"/>
              <a:buNone/>
            </a:pPr>
            <a:endParaRPr lang="en-US" sz="1890" dirty="0">
              <a:solidFill>
                <a:srgbClr val="000000"/>
              </a:solidFill>
            </a:endParaRPr>
          </a:p>
          <a:p>
            <a:pPr indent="-348615">
              <a:lnSpc>
                <a:spcPct val="80000"/>
              </a:lnSpc>
              <a:spcBef>
                <a:spcPts val="0"/>
              </a:spcBef>
              <a:buSzPct val="150000"/>
              <a:buFont typeface="Arial" panose="020B0604020202020204" pitchFamily="34" charset="0"/>
              <a:buChar char="•"/>
            </a:pPr>
            <a:r>
              <a:rPr lang="en-US" sz="189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Hearsay statements in testimony or within documents should be excluded unless they meet an exception to the hearsay rule.</a:t>
            </a:r>
          </a:p>
          <a:p>
            <a:pPr lvl="1" indent="-348615">
              <a:lnSpc>
                <a:spcPct val="80000"/>
              </a:lnSpc>
              <a:spcBef>
                <a:spcPts val="0"/>
              </a:spcBef>
              <a:buSzPts val="1890"/>
              <a:buChar char="○"/>
            </a:pPr>
            <a:r>
              <a:rPr lang="en-US" sz="1800" i="1"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Countryview Mobile Home Park v. Oliveras,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No. A04-160, 2004 WL 20049986 (Minn. Ct. App. Sept. 14, 2004) (unpublished).</a:t>
            </a:r>
            <a:endParaRPr sz="1800" dirty="0"/>
          </a:p>
          <a:p>
            <a:pPr marL="0" lvl="0" indent="0" algn="l" rtl="0">
              <a:lnSpc>
                <a:spcPct val="80000"/>
              </a:lnSpc>
              <a:spcBef>
                <a:spcPts val="378"/>
              </a:spcBef>
              <a:spcAft>
                <a:spcPts val="0"/>
              </a:spcAft>
              <a:buSzPts val="1607"/>
              <a:buNone/>
            </a:pPr>
            <a:endParaRPr sz="1890" dirty="0"/>
          </a:p>
          <a:p>
            <a:pPr marL="457200" lvl="0" indent="-348615" algn="l" rtl="0">
              <a:lnSpc>
                <a:spcPct val="80000"/>
              </a:lnSpc>
              <a:spcBef>
                <a:spcPts val="378"/>
              </a:spcBef>
              <a:spcAft>
                <a:spcPts val="0"/>
              </a:spcAft>
              <a:buSzPts val="1890"/>
              <a:buChar char="●"/>
            </a:pPr>
            <a:r>
              <a:rPr lang="en-US" sz="1890" dirty="0"/>
              <a:t>The parties and other lay witnesses have the right to testify about their observations without being experts.</a:t>
            </a:r>
            <a:endParaRPr sz="1890" dirty="0"/>
          </a:p>
          <a:p>
            <a:pPr marL="914400" lvl="1" indent="-348615" algn="l" rtl="0">
              <a:lnSpc>
                <a:spcPct val="80000"/>
              </a:lnSpc>
              <a:spcBef>
                <a:spcPts val="0"/>
              </a:spcBef>
              <a:spcAft>
                <a:spcPts val="0"/>
              </a:spcAft>
              <a:buSzPts val="1890"/>
              <a:buChar char="○"/>
            </a:pPr>
            <a:r>
              <a:rPr lang="en-US" sz="1890" dirty="0"/>
              <a:t> </a:t>
            </a:r>
            <a:r>
              <a:rPr lang="en-US" sz="1890" i="1" dirty="0"/>
              <a:t>Stewart v. Anderson, </a:t>
            </a:r>
            <a:r>
              <a:rPr lang="en-US" sz="1890" dirty="0"/>
              <a:t>No. A06-1878, 2007 WL 2366528 (Minn. Ct. App. Aug. 21, 2007) (unpublished).</a:t>
            </a:r>
            <a:endParaRPr dirty="0"/>
          </a:p>
          <a:p>
            <a:pPr marL="0" lvl="0" indent="0" algn="l" rtl="0">
              <a:lnSpc>
                <a:spcPct val="80000"/>
              </a:lnSpc>
              <a:spcBef>
                <a:spcPts val="378"/>
              </a:spcBef>
              <a:spcAft>
                <a:spcPts val="0"/>
              </a:spcAft>
              <a:buSzPts val="1607"/>
              <a:buNone/>
            </a:pPr>
            <a:endParaRPr sz="1890" dirty="0"/>
          </a:p>
        </p:txBody>
      </p:sp>
    </p:spTree>
    <p:extLst>
      <p:ext uri="{BB962C8B-B14F-4D97-AF65-F5344CB8AC3E}">
        <p14:creationId xmlns:p14="http://schemas.microsoft.com/office/powerpoint/2010/main" val="1356652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Complaint</a:t>
            </a:r>
            <a:endParaRPr dirty="0"/>
          </a:p>
        </p:txBody>
      </p:sp>
      <p:sp>
        <p:nvSpPr>
          <p:cNvPr id="216" name="Google Shape;216;p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55600" algn="l" rtl="0">
              <a:lnSpc>
                <a:spcPct val="80000"/>
              </a:lnSpc>
              <a:spcBef>
                <a:spcPts val="418"/>
              </a:spcBef>
              <a:spcAft>
                <a:spcPts val="0"/>
              </a:spcAft>
              <a:buSzPts val="2000"/>
              <a:buChar char="●"/>
            </a:pPr>
            <a:r>
              <a:rPr lang="en-US" sz="2000" dirty="0"/>
              <a:t>The plaintiff must plead in the complaint "the facts which authorize the recovery of possession.” </a:t>
            </a:r>
            <a:endParaRPr sz="2000" dirty="0"/>
          </a:p>
          <a:p>
            <a:pPr marL="914400" lvl="1" indent="-355600" algn="l" rtl="0">
              <a:lnSpc>
                <a:spcPct val="80000"/>
              </a:lnSpc>
              <a:spcBef>
                <a:spcPts val="0"/>
              </a:spcBef>
              <a:spcAft>
                <a:spcPts val="0"/>
              </a:spcAft>
              <a:buSzPts val="2000"/>
              <a:buChar char="○"/>
            </a:pPr>
            <a:r>
              <a:rPr lang="en-US" sz="2000" dirty="0"/>
              <a:t>Minn. Stat. § 504B.321; </a:t>
            </a:r>
            <a:r>
              <a:rPr lang="en-US" sz="2000" i="1" dirty="0"/>
              <a:t>Mac-Du Properties v. LaBresh, </a:t>
            </a:r>
            <a:r>
              <a:rPr lang="en-US" sz="2000" dirty="0"/>
              <a:t>392 N.W.2d 315, 317, 318 (Minn. Ct. App. 1986).</a:t>
            </a:r>
            <a:endParaRPr sz="2000" dirty="0"/>
          </a:p>
          <a:p>
            <a:pPr marL="457200" lvl="0" indent="-355600" algn="l" rtl="0">
              <a:lnSpc>
                <a:spcPct val="80000"/>
              </a:lnSpc>
              <a:spcBef>
                <a:spcPts val="0"/>
              </a:spcBef>
              <a:spcAft>
                <a:spcPts val="0"/>
              </a:spcAft>
              <a:buSzPts val="2000"/>
              <a:buChar char="●"/>
            </a:pPr>
            <a:r>
              <a:rPr lang="en-US" sz="2000" dirty="0"/>
              <a:t>The state complaint form requires the landlord to plead compliance with Minn. Stat. § 504B.181, in that the landlord has disclosed:</a:t>
            </a:r>
            <a:endParaRPr sz="2000" dirty="0"/>
          </a:p>
          <a:p>
            <a:pPr marL="914400" lvl="1" indent="-355600" algn="l" rtl="0">
              <a:lnSpc>
                <a:spcPct val="80000"/>
              </a:lnSpc>
              <a:spcBef>
                <a:spcPts val="0"/>
              </a:spcBef>
              <a:spcAft>
                <a:spcPts val="0"/>
              </a:spcAft>
              <a:buSzPts val="2000"/>
              <a:buChar char="○"/>
            </a:pPr>
            <a:r>
              <a:rPr lang="en-US" sz="2000" dirty="0"/>
              <a:t>the names and addresses of the authorized manager of the premises and, </a:t>
            </a:r>
            <a:endParaRPr sz="2000" dirty="0"/>
          </a:p>
          <a:p>
            <a:pPr marL="914400" lvl="1" indent="-355600" algn="l" rtl="0">
              <a:lnSpc>
                <a:spcPct val="80000"/>
              </a:lnSpc>
              <a:spcBef>
                <a:spcPts val="0"/>
              </a:spcBef>
              <a:spcAft>
                <a:spcPts val="0"/>
              </a:spcAft>
              <a:buSzPts val="2000"/>
              <a:buChar char="○"/>
            </a:pPr>
            <a:r>
              <a:rPr lang="en-US" sz="2000" dirty="0"/>
              <a:t>the owner or agent authorized to accept service, and</a:t>
            </a:r>
            <a:endParaRPr sz="2000" dirty="0"/>
          </a:p>
          <a:p>
            <a:pPr marL="914400" lvl="1" indent="-355600" algn="l" rtl="0">
              <a:lnSpc>
                <a:spcPct val="80000"/>
              </a:lnSpc>
              <a:spcBef>
                <a:spcPts val="0"/>
              </a:spcBef>
              <a:spcAft>
                <a:spcPts val="0"/>
              </a:spcAft>
              <a:buSzPts val="2000"/>
              <a:buChar char="○"/>
            </a:pPr>
            <a:r>
              <a:rPr lang="en-US" sz="2000" dirty="0"/>
              <a:t>posted said information in an obvious place on the property</a:t>
            </a:r>
            <a:endParaRPr sz="2000" dirty="0"/>
          </a:p>
          <a:p>
            <a:pPr marL="457200" lvl="0" indent="-355600" algn="l" rtl="0">
              <a:lnSpc>
                <a:spcPct val="80000"/>
              </a:lnSpc>
              <a:spcBef>
                <a:spcPts val="0"/>
              </a:spcBef>
              <a:spcAft>
                <a:spcPts val="0"/>
              </a:spcAft>
              <a:buSzPts val="2000"/>
              <a:buChar char="●"/>
            </a:pPr>
            <a:r>
              <a:rPr lang="en-US" sz="2000" dirty="0"/>
              <a:t>If  names and addresses are not disclosed as required by the statute, the landlord must show that the tenant knew such information at least 30 days before the issuance of the summons. </a:t>
            </a:r>
            <a:endParaRPr sz="2000" dirty="0"/>
          </a:p>
          <a:p>
            <a:pPr marL="0" lvl="0" indent="0" algn="l" rtl="0">
              <a:lnSpc>
                <a:spcPct val="80000"/>
              </a:lnSpc>
              <a:spcBef>
                <a:spcPts val="418"/>
              </a:spcBef>
              <a:spcAft>
                <a:spcPts val="0"/>
              </a:spcAft>
              <a:buSzPts val="1778"/>
              <a:buNone/>
            </a:pPr>
            <a:endParaRPr sz="2000" dirty="0"/>
          </a:p>
          <a:p>
            <a:pPr marL="0" lvl="0" indent="0" algn="l" rtl="0">
              <a:lnSpc>
                <a:spcPct val="80000"/>
              </a:lnSpc>
              <a:spcBef>
                <a:spcPts val="418"/>
              </a:spcBef>
              <a:spcAft>
                <a:spcPts val="0"/>
              </a:spcAft>
              <a:buSzPts val="1778"/>
              <a:buNone/>
            </a:pPr>
            <a:r>
              <a:rPr lang="en-US" sz="2000" dirty="0"/>
              <a:t>Eviction Action Complaint form instructions</a:t>
            </a:r>
            <a:endParaRPr sz="2000" dirty="0"/>
          </a:p>
          <a:p>
            <a:pPr marL="0" lvl="0" indent="0" algn="l" rtl="0">
              <a:lnSpc>
                <a:spcPct val="80000"/>
              </a:lnSpc>
              <a:spcBef>
                <a:spcPts val="418"/>
              </a:spcBef>
              <a:spcAft>
                <a:spcPts val="0"/>
              </a:spcAft>
              <a:buSzPts val="1778"/>
              <a:buNone/>
            </a:pPr>
            <a:r>
              <a:rPr lang="en-US" sz="2000" u="sng" dirty="0">
                <a:solidFill>
                  <a:schemeClr val="hlink"/>
                </a:solidFill>
                <a:hlinkClick r:id="rId3"/>
              </a:rPr>
              <a:t>https://www.mncourts.gov/mncourtsgov/media/CourtForms/HOU101.pdf?ext=.pdf</a:t>
            </a:r>
            <a:endParaRPr sz="2000" u="sng" dirty="0">
              <a:solidFill>
                <a:schemeClr val="hlink"/>
              </a:solidFill>
              <a:hlinkClick r:id="rId3"/>
            </a:endParaRPr>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endParaRPr sz="2092" dirty="0"/>
          </a:p>
        </p:txBody>
      </p:sp>
    </p:spTree>
    <p:extLst>
      <p:ext uri="{BB962C8B-B14F-4D97-AF65-F5344CB8AC3E}">
        <p14:creationId xmlns:p14="http://schemas.microsoft.com/office/powerpoint/2010/main" val="4236848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0"/>
          <p:cNvSpPr txBox="1">
            <a:spLocks noGrp="1"/>
          </p:cNvSpPr>
          <p:nvPr>
            <p:ph type="title"/>
          </p:nvPr>
        </p:nvSpPr>
        <p:spPr>
          <a:xfrm>
            <a:off x="301752" y="228600"/>
            <a:ext cx="8534400" cy="7590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Methods of Service</a:t>
            </a:r>
            <a:endParaRPr dirty="0"/>
          </a:p>
        </p:txBody>
      </p:sp>
      <p:sp>
        <p:nvSpPr>
          <p:cNvPr id="222" name="Google Shape;222;p1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337"/>
              </a:spcBef>
              <a:spcAft>
                <a:spcPts val="0"/>
              </a:spcAft>
              <a:buNone/>
            </a:pPr>
            <a:r>
              <a:rPr lang="en-US" sz="1687" b="1" dirty="0"/>
              <a:t>Service must be complete at least 7 days before the first hearing</a:t>
            </a:r>
            <a:endParaRPr sz="1687" dirty="0"/>
          </a:p>
          <a:p>
            <a:pPr marL="0" lvl="0" indent="0" algn="l" rtl="0">
              <a:lnSpc>
                <a:spcPct val="80000"/>
              </a:lnSpc>
              <a:spcBef>
                <a:spcPts val="337"/>
              </a:spcBef>
              <a:spcAft>
                <a:spcPts val="0"/>
              </a:spcAft>
              <a:buSzPts val="1434"/>
              <a:buNone/>
            </a:pPr>
            <a:endParaRPr sz="1687" dirty="0"/>
          </a:p>
          <a:p>
            <a:pPr marL="0" lvl="0" indent="0" algn="l" rtl="0">
              <a:lnSpc>
                <a:spcPct val="80000"/>
              </a:lnSpc>
              <a:spcBef>
                <a:spcPts val="337"/>
              </a:spcBef>
              <a:spcAft>
                <a:spcPts val="0"/>
              </a:spcAft>
              <a:buSzPts val="1434"/>
              <a:buNone/>
            </a:pPr>
            <a:r>
              <a:rPr lang="en-US" sz="1687" dirty="0"/>
              <a:t>Minn. Stat. § 504B.331 (formerly § 566.06) provides:</a:t>
            </a:r>
            <a:endParaRPr dirty="0"/>
          </a:p>
          <a:p>
            <a:pPr marL="457200" lvl="0" indent="-457200" algn="l" rtl="0">
              <a:lnSpc>
                <a:spcPct val="80000"/>
              </a:lnSpc>
              <a:spcBef>
                <a:spcPts val="337"/>
              </a:spcBef>
              <a:spcAft>
                <a:spcPts val="0"/>
              </a:spcAft>
              <a:buSzPts val="1434"/>
              <a:buFont typeface="Arial"/>
              <a:buChar char="•"/>
            </a:pPr>
            <a:r>
              <a:rPr lang="en-US" sz="1687" dirty="0"/>
              <a:t>Personal service</a:t>
            </a:r>
            <a:endParaRPr dirty="0"/>
          </a:p>
          <a:p>
            <a:pPr marL="457200" lvl="0" indent="-457200" algn="l" rtl="0">
              <a:lnSpc>
                <a:spcPct val="80000"/>
              </a:lnSpc>
              <a:spcBef>
                <a:spcPts val="337"/>
              </a:spcBef>
              <a:spcAft>
                <a:spcPts val="0"/>
              </a:spcAft>
              <a:buSzPts val="1434"/>
              <a:buFont typeface="Arial"/>
              <a:buChar char="•"/>
            </a:pPr>
            <a:r>
              <a:rPr lang="en-US" sz="1687" dirty="0"/>
              <a:t>If the defendant cannot be found in the county, the summons may be served at least seven days before the date of the court appearance by leaving a copy at the defendant's last usual place of abode with a person of suitable age and discretion residing there</a:t>
            </a:r>
            <a:endParaRPr dirty="0"/>
          </a:p>
          <a:p>
            <a:pPr marL="457200" lvl="0" indent="-457199" algn="l" rtl="0">
              <a:lnSpc>
                <a:spcPct val="80000"/>
              </a:lnSpc>
              <a:spcBef>
                <a:spcPts val="337"/>
              </a:spcBef>
              <a:spcAft>
                <a:spcPts val="0"/>
              </a:spcAft>
              <a:buSzPts val="1434"/>
              <a:buFont typeface="Arial"/>
              <a:buChar char="•"/>
            </a:pPr>
            <a:r>
              <a:rPr lang="en-US" sz="1687" dirty="0"/>
              <a:t>Mail and posting sequence: </a:t>
            </a:r>
            <a:endParaRPr sz="1687" dirty="0"/>
          </a:p>
          <a:p>
            <a:pPr marL="457200" lvl="0" indent="0" algn="l" rtl="0">
              <a:lnSpc>
                <a:spcPct val="80000"/>
              </a:lnSpc>
              <a:spcBef>
                <a:spcPts val="337"/>
              </a:spcBef>
              <a:spcAft>
                <a:spcPts val="0"/>
              </a:spcAft>
              <a:buNone/>
            </a:pPr>
            <a:r>
              <a:rPr lang="en-US" sz="1687" dirty="0"/>
              <a:t>(1) Defendants cannot be found in the county, </a:t>
            </a:r>
            <a:endParaRPr sz="1687" dirty="0"/>
          </a:p>
          <a:p>
            <a:pPr marL="457200" lvl="0" indent="0" algn="l" rtl="0">
              <a:lnSpc>
                <a:spcPct val="80000"/>
              </a:lnSpc>
              <a:spcBef>
                <a:spcPts val="337"/>
              </a:spcBef>
              <a:spcAft>
                <a:spcPts val="0"/>
              </a:spcAft>
              <a:buNone/>
            </a:pPr>
            <a:r>
              <a:rPr lang="en-US" sz="1687" dirty="0"/>
              <a:t>(2a) For residential property, service has been attempted at least twice on different days, with at least one of the attempts between 6:00 p.m. and 10:00 p.m., </a:t>
            </a:r>
            <a:endParaRPr sz="1687" dirty="0"/>
          </a:p>
          <a:p>
            <a:pPr marL="457200" lvl="0" indent="0" algn="l" rtl="0">
              <a:lnSpc>
                <a:spcPct val="80000"/>
              </a:lnSpc>
              <a:spcBef>
                <a:spcPts val="337"/>
              </a:spcBef>
              <a:spcAft>
                <a:spcPts val="0"/>
              </a:spcAft>
              <a:buNone/>
            </a:pPr>
            <a:r>
              <a:rPr lang="en-US" sz="1687" dirty="0"/>
              <a:t>(2b) For nonresidential property, no person actually occupies the property, </a:t>
            </a:r>
            <a:endParaRPr sz="1687" dirty="0"/>
          </a:p>
          <a:p>
            <a:pPr marL="457200" lvl="0" indent="0" algn="l" rtl="0">
              <a:lnSpc>
                <a:spcPct val="80000"/>
              </a:lnSpc>
              <a:spcBef>
                <a:spcPts val="337"/>
              </a:spcBef>
              <a:spcAft>
                <a:spcPts val="0"/>
              </a:spcAft>
              <a:buNone/>
            </a:pPr>
            <a:r>
              <a:rPr lang="en-US" sz="1687" dirty="0"/>
              <a:t>(3) A copy of the summons has been mailed to the defendant at the defendant's last address known to the plaintiff, </a:t>
            </a:r>
            <a:endParaRPr sz="1687" dirty="0"/>
          </a:p>
          <a:p>
            <a:pPr marL="457200" lvl="0" indent="0" algn="l" rtl="0">
              <a:lnSpc>
                <a:spcPct val="80000"/>
              </a:lnSpc>
              <a:spcBef>
                <a:spcPts val="337"/>
              </a:spcBef>
              <a:spcAft>
                <a:spcPts val="0"/>
              </a:spcAft>
              <a:buNone/>
            </a:pPr>
            <a:r>
              <a:rPr lang="en-US" sz="1687" dirty="0"/>
              <a:t>(4) The plaintiff or counsel files an affidavit (a) stating that the defendant cannot be found, or the affiant believes that the defendant is not in the state, and (b) that a copy of the summons has been mailed to the defendant at the defendant's last address known to the plaintiff, and </a:t>
            </a:r>
            <a:endParaRPr sz="1687" dirty="0"/>
          </a:p>
          <a:p>
            <a:pPr marL="457200" lvl="0" indent="0" algn="l" rtl="0">
              <a:lnSpc>
                <a:spcPct val="80000"/>
              </a:lnSpc>
              <a:spcBef>
                <a:spcPts val="337"/>
              </a:spcBef>
              <a:spcAft>
                <a:spcPts val="0"/>
              </a:spcAft>
              <a:buNone/>
            </a:pPr>
            <a:r>
              <a:rPr lang="en-US" sz="1687" dirty="0"/>
              <a:t>(5) Posting the summons in a conspicuous place on the property for not less than one week.</a:t>
            </a:r>
            <a:endParaRPr dirty="0"/>
          </a:p>
          <a:p>
            <a:pPr marL="0" lvl="0" indent="0" algn="l" rtl="0">
              <a:lnSpc>
                <a:spcPct val="80000"/>
              </a:lnSpc>
              <a:spcBef>
                <a:spcPts val="337"/>
              </a:spcBef>
              <a:spcAft>
                <a:spcPts val="0"/>
              </a:spcAft>
              <a:buSzPts val="1434"/>
              <a:buNone/>
            </a:pPr>
            <a:endParaRPr sz="1687" dirty="0"/>
          </a:p>
        </p:txBody>
      </p:sp>
    </p:spTree>
    <p:extLst>
      <p:ext uri="{BB962C8B-B14F-4D97-AF65-F5344CB8AC3E}">
        <p14:creationId xmlns:p14="http://schemas.microsoft.com/office/powerpoint/2010/main" val="22800178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1"/>
          <p:cNvSpPr txBox="1">
            <a:spLocks noGrp="1"/>
          </p:cNvSpPr>
          <p:nvPr>
            <p:ph type="title"/>
          </p:nvPr>
        </p:nvSpPr>
        <p:spPr>
          <a:xfrm>
            <a:off x="304802" y="219075"/>
            <a:ext cx="8534400" cy="7590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3300"/>
              <a:buFont typeface="Arial"/>
              <a:buNone/>
            </a:pPr>
            <a:r>
              <a:rPr lang="en-US" sz="2500" dirty="0"/>
              <a:t>Eviction Action Basics - </a:t>
            </a:r>
            <a:endParaRPr sz="2500" dirty="0"/>
          </a:p>
          <a:p>
            <a:pPr marL="0" lvl="0" indent="0" algn="ctr" rtl="0">
              <a:spcBef>
                <a:spcPts val="0"/>
              </a:spcBef>
              <a:spcAft>
                <a:spcPts val="0"/>
              </a:spcAft>
              <a:buClr>
                <a:srgbClr val="7A9798"/>
              </a:buClr>
              <a:buSzPts val="3300"/>
              <a:buFont typeface="Arial"/>
              <a:buNone/>
            </a:pPr>
            <a:r>
              <a:rPr lang="en-US" sz="2500" dirty="0"/>
              <a:t>Service for Expedited Eviction Actions</a:t>
            </a:r>
            <a:endParaRPr sz="2500" dirty="0"/>
          </a:p>
        </p:txBody>
      </p:sp>
      <p:sp>
        <p:nvSpPr>
          <p:cNvPr id="228" name="Google Shape;228;p1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499"/>
              </a:spcBef>
              <a:spcAft>
                <a:spcPts val="0"/>
              </a:spcAft>
              <a:buSzPts val="2122"/>
              <a:buNone/>
            </a:pPr>
            <a:r>
              <a:rPr lang="en-US" sz="2497" dirty="0"/>
              <a:t>Minn. Stat. § 504B.321 </a:t>
            </a:r>
            <a:endParaRPr sz="2497" dirty="0"/>
          </a:p>
          <a:p>
            <a:pPr marL="457200" lvl="0" indent="-387191" algn="l" rtl="0">
              <a:lnSpc>
                <a:spcPct val="80000"/>
              </a:lnSpc>
              <a:spcBef>
                <a:spcPts val="499"/>
              </a:spcBef>
              <a:spcAft>
                <a:spcPts val="0"/>
              </a:spcAft>
              <a:buSzPts val="2498"/>
              <a:buChar char="●"/>
            </a:pPr>
            <a:r>
              <a:rPr lang="en-US" sz="2497" dirty="0"/>
              <a:t>Plaintiff requests an expedited procedure by affidavit </a:t>
            </a:r>
          </a:p>
          <a:p>
            <a:pPr marL="914400" lvl="1" indent="-387191" algn="l" rtl="0">
              <a:lnSpc>
                <a:spcPct val="80000"/>
              </a:lnSpc>
              <a:spcBef>
                <a:spcPts val="0"/>
              </a:spcBef>
              <a:spcAft>
                <a:spcPts val="0"/>
              </a:spcAft>
              <a:buSzPts val="2498"/>
              <a:buChar char="○"/>
            </a:pPr>
            <a:r>
              <a:rPr lang="en-US" sz="2497" dirty="0"/>
              <a:t>stating specific facts and instances under Minn. Stat. § 504B.171 (certain types of illegal activity), or </a:t>
            </a:r>
            <a:endParaRPr sz="2497" dirty="0"/>
          </a:p>
          <a:p>
            <a:pPr marL="914400" lvl="1" indent="-387191" algn="l" rtl="0">
              <a:lnSpc>
                <a:spcPct val="80000"/>
              </a:lnSpc>
              <a:spcBef>
                <a:spcPts val="0"/>
              </a:spcBef>
              <a:spcAft>
                <a:spcPts val="0"/>
              </a:spcAft>
              <a:buSzPts val="2498"/>
              <a:buChar char="○"/>
            </a:pPr>
            <a:r>
              <a:rPr lang="en-US" sz="2497" dirty="0"/>
              <a:t>on the basis that the tenant is causing a nuisance or other illegal behavior that seriously endangers the safety of other residents, their property, or the landlord's property, </a:t>
            </a:r>
          </a:p>
          <a:p>
            <a:pPr marL="527209" lvl="1" indent="0" algn="l" rtl="0">
              <a:lnSpc>
                <a:spcPct val="80000"/>
              </a:lnSpc>
              <a:spcBef>
                <a:spcPts val="0"/>
              </a:spcBef>
              <a:spcAft>
                <a:spcPts val="0"/>
              </a:spcAft>
              <a:buSzPts val="2498"/>
              <a:buNone/>
            </a:pPr>
            <a:endParaRPr sz="2497" dirty="0"/>
          </a:p>
          <a:p>
            <a:pPr marL="457200" lvl="0" indent="-387191" algn="l" rtl="0">
              <a:lnSpc>
                <a:spcPct val="80000"/>
              </a:lnSpc>
              <a:spcBef>
                <a:spcPts val="0"/>
              </a:spcBef>
              <a:spcAft>
                <a:spcPts val="0"/>
              </a:spcAft>
              <a:buSzPts val="2498"/>
              <a:buChar char="●"/>
            </a:pPr>
            <a:r>
              <a:rPr lang="en-US" sz="2497" dirty="0"/>
              <a:t>Then the summons shall be served upon the tenant within 24 hours of issuance unless the court orders otherwise for good cause shown.</a:t>
            </a:r>
            <a:endParaRPr dirty="0"/>
          </a:p>
          <a:p>
            <a:pPr marL="0" lvl="0" indent="0" algn="l" rtl="0">
              <a:lnSpc>
                <a:spcPct val="80000"/>
              </a:lnSpc>
              <a:spcBef>
                <a:spcPts val="499"/>
              </a:spcBef>
              <a:spcAft>
                <a:spcPts val="0"/>
              </a:spcAft>
              <a:buNone/>
            </a:pPr>
            <a:endParaRPr sz="2497" dirty="0"/>
          </a:p>
        </p:txBody>
      </p:sp>
    </p:spTree>
    <p:extLst>
      <p:ext uri="{BB962C8B-B14F-4D97-AF65-F5344CB8AC3E}">
        <p14:creationId xmlns:p14="http://schemas.microsoft.com/office/powerpoint/2010/main" val="11204186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2"/>
          <p:cNvSpPr txBox="1">
            <a:spLocks noGrp="1"/>
          </p:cNvSpPr>
          <p:nvPr>
            <p:ph type="title"/>
          </p:nvPr>
        </p:nvSpPr>
        <p:spPr>
          <a:xfrm>
            <a:off x="301752" y="228600"/>
            <a:ext cx="8534400" cy="889986"/>
          </a:xfrm>
          <a:prstGeom prst="rect">
            <a:avLst/>
          </a:prstGeom>
          <a:noFill/>
          <a:ln>
            <a:noFill/>
          </a:ln>
        </p:spPr>
        <p:txBody>
          <a:bodyPr spcFirstLastPara="1" wrap="square" lIns="91425" tIns="45700" rIns="91425" bIns="45700" anchor="b" anchorCtr="0">
            <a:normAutofit fontScale="90000"/>
          </a:bodyPr>
          <a:lstStyle/>
          <a:p>
            <a:pPr lvl="0"/>
            <a:r>
              <a:rPr lang="en-US" dirty="0"/>
              <a:t>Eviction Action Basics –</a:t>
            </a:r>
            <a:br>
              <a:rPr lang="en-US" dirty="0"/>
            </a:br>
            <a:r>
              <a:rPr lang="en-US" dirty="0"/>
              <a:t>Strict Compliance and Server Requirements</a:t>
            </a:r>
            <a:endParaRPr dirty="0">
              <a:solidFill>
                <a:srgbClr val="FF0000"/>
              </a:solidFill>
            </a:endParaRPr>
          </a:p>
        </p:txBody>
      </p:sp>
      <p:sp>
        <p:nvSpPr>
          <p:cNvPr id="234" name="Google Shape;234;p1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78"/>
              <a:buNone/>
            </a:pPr>
            <a:r>
              <a:rPr lang="en-US" sz="2092" dirty="0"/>
              <a:t>Personal Jurisdiction and Proper Service of the Summons and Complaint</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Strict compliance with service requirements, rather than mere substantial compliance, is a precondition to personal jurisdiction. </a:t>
            </a:r>
            <a:r>
              <a:rPr lang="en-US" sz="2092" i="1" dirty="0"/>
              <a:t>Koski v. Johnson, </a:t>
            </a:r>
            <a:r>
              <a:rPr lang="en-US" sz="2092" dirty="0"/>
              <a:t>837 N.W.2d 739 (Minn. Ct. App. 2013).</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Service by the plaintiff is improper. Minn. R. Civ. P. 4.02. In </a:t>
            </a:r>
            <a:r>
              <a:rPr lang="en-US" sz="2092" i="1" dirty="0"/>
              <a:t>Lewis v. Contracting Northwest, Inc., </a:t>
            </a:r>
            <a:r>
              <a:rPr lang="en-US" sz="2092" dirty="0"/>
              <a:t>413 N.W.2d 154 (Minn. Ct. App. 1987), the court explained the reason for precluding parties from serving process: “The law has wisely entrusted the decision of disputes between citizens to persons wholly disinterested and free from bias and the acrimony of feeling so frequently, if not uniformly, engendered by litigation; and the same is equally true of the persons selected to execute the process necessary to the adjustment of such disputes.” </a:t>
            </a:r>
            <a:r>
              <a:rPr lang="en-US" sz="2092" i="1" dirty="0"/>
              <a:t>Id. </a:t>
            </a:r>
            <a:r>
              <a:rPr lang="en-US" sz="2092" dirty="0"/>
              <a:t>at 155.</a:t>
            </a:r>
            <a:endParaRPr dirty="0"/>
          </a:p>
        </p:txBody>
      </p:sp>
    </p:spTree>
    <p:extLst>
      <p:ext uri="{BB962C8B-B14F-4D97-AF65-F5344CB8AC3E}">
        <p14:creationId xmlns:p14="http://schemas.microsoft.com/office/powerpoint/2010/main" val="4203651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Scheduling</a:t>
            </a:r>
            <a:endParaRPr dirty="0"/>
          </a:p>
        </p:txBody>
      </p:sp>
      <p:sp>
        <p:nvSpPr>
          <p:cNvPr id="240" name="Google Shape;240;p1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457200" lvl="0" indent="-374332" algn="l" rtl="0">
              <a:lnSpc>
                <a:spcPct val="80000"/>
              </a:lnSpc>
              <a:spcBef>
                <a:spcPts val="459"/>
              </a:spcBef>
              <a:spcAft>
                <a:spcPts val="0"/>
              </a:spcAft>
              <a:buSzPts val="2295"/>
              <a:buChar char="●"/>
            </a:pPr>
            <a:r>
              <a:rPr lang="en-US" sz="2400" dirty="0"/>
              <a:t>Minn. Stat. § 504B.321</a:t>
            </a:r>
            <a:endParaRPr sz="2400" dirty="0"/>
          </a:p>
          <a:p>
            <a:pPr marL="914400" lvl="1" indent="-374332" algn="l" rtl="0">
              <a:lnSpc>
                <a:spcPct val="80000"/>
              </a:lnSpc>
              <a:spcBef>
                <a:spcPts val="0"/>
              </a:spcBef>
              <a:spcAft>
                <a:spcPts val="0"/>
              </a:spcAft>
              <a:buSzPts val="2295"/>
              <a:buChar char="○"/>
            </a:pPr>
            <a:r>
              <a:rPr lang="en-US" sz="2400"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The first appearance shall be between 7 and 14 days from the day of issuing the summons.</a:t>
            </a:r>
            <a:endParaRPr sz="2400" dirty="0">
              <a:solidFill>
                <a:srgbClr val="000000"/>
              </a:solidFill>
            </a:endParaRPr>
          </a:p>
          <a:p>
            <a:pPr marL="0" lvl="0" indent="0" algn="l" rtl="0">
              <a:lnSpc>
                <a:spcPct val="80000"/>
              </a:lnSpc>
              <a:spcBef>
                <a:spcPts val="459"/>
              </a:spcBef>
              <a:spcAft>
                <a:spcPts val="0"/>
              </a:spcAft>
              <a:buSzPts val="1951"/>
              <a:buNone/>
            </a:pPr>
            <a:endParaRPr sz="2400" dirty="0"/>
          </a:p>
          <a:p>
            <a:pPr marL="457200" lvl="0" indent="-374332" algn="l" rtl="0">
              <a:lnSpc>
                <a:spcPct val="80000"/>
              </a:lnSpc>
              <a:spcBef>
                <a:spcPts val="459"/>
              </a:spcBef>
              <a:spcAft>
                <a:spcPts val="0"/>
              </a:spcAft>
              <a:buSzPts val="2295"/>
              <a:buChar char="●"/>
            </a:pPr>
            <a:r>
              <a:rPr lang="en-US" sz="2400" dirty="0"/>
              <a:t>Expedited eviction action </a:t>
            </a:r>
            <a:endParaRPr sz="2400" dirty="0"/>
          </a:p>
          <a:p>
            <a:pPr marL="914400" lvl="1" indent="-374332" algn="l" rtl="0">
              <a:lnSpc>
                <a:spcPct val="80000"/>
              </a:lnSpc>
              <a:spcBef>
                <a:spcPts val="0"/>
              </a:spcBef>
              <a:spcAft>
                <a:spcPts val="0"/>
              </a:spcAft>
              <a:buSzPts val="2295"/>
              <a:buChar char="○"/>
            </a:pPr>
            <a:r>
              <a:rPr lang="en-US" sz="2400" dirty="0">
                <a:solidFill>
                  <a:srgbClr val="000000"/>
                </a:solidFill>
              </a:rPr>
              <a:t>the complaint and affidavit shall be reviewed by a referee or judge and scheduled for an expedited hearing only if </a:t>
            </a:r>
            <a:endParaRPr sz="2400" dirty="0">
              <a:solidFill>
                <a:srgbClr val="000000"/>
              </a:solidFill>
            </a:endParaRPr>
          </a:p>
          <a:p>
            <a:pPr marL="1371600" lvl="2" indent="-374332" algn="l" rtl="0">
              <a:lnSpc>
                <a:spcPct val="80000"/>
              </a:lnSpc>
              <a:spcBef>
                <a:spcPts val="0"/>
              </a:spcBef>
              <a:spcAft>
                <a:spcPts val="0"/>
              </a:spcAft>
              <a:buSzPts val="2295"/>
              <a:buChar char="■"/>
            </a:pPr>
            <a:r>
              <a:rPr lang="en-US" sz="2400" dirty="0"/>
              <a:t>sufficient supporting facts are stated and </a:t>
            </a:r>
            <a:endParaRPr sz="2400" dirty="0"/>
          </a:p>
          <a:p>
            <a:pPr marL="1371600" lvl="2" indent="-374332" algn="l" rtl="0">
              <a:lnSpc>
                <a:spcPct val="80000"/>
              </a:lnSpc>
              <a:spcBef>
                <a:spcPts val="0"/>
              </a:spcBef>
              <a:spcAft>
                <a:spcPts val="0"/>
              </a:spcAft>
              <a:buSzPts val="2295"/>
              <a:buChar char="■"/>
            </a:pPr>
            <a:r>
              <a:rPr lang="en-US" sz="2400" dirty="0"/>
              <a:t>they meet the requirements of this paragraph, and </a:t>
            </a:r>
            <a:endParaRPr sz="2400" dirty="0"/>
          </a:p>
          <a:p>
            <a:pPr marL="914400" lvl="1" indent="-374332" algn="l" rtl="0">
              <a:lnSpc>
                <a:spcPct val="80000"/>
              </a:lnSpc>
              <a:spcBef>
                <a:spcPts val="0"/>
              </a:spcBef>
              <a:spcAft>
                <a:spcPts val="0"/>
              </a:spcAft>
              <a:buSzPts val="2295"/>
              <a:buChar char="○"/>
            </a:pPr>
            <a:r>
              <a:rPr lang="en-US" sz="2400" dirty="0">
                <a:solidFill>
                  <a:srgbClr val="000000"/>
                </a:solidFill>
              </a:rPr>
              <a:t>if so, the appearance in an expedited hearing shall be not less than five days nor more than seven days from the date the summons is issued. </a:t>
            </a:r>
          </a:p>
          <a:p>
            <a:pPr marL="914400" lvl="1" indent="-374332" algn="l" rtl="0">
              <a:lnSpc>
                <a:spcPct val="80000"/>
              </a:lnSpc>
              <a:spcBef>
                <a:spcPts val="0"/>
              </a:spcBef>
              <a:spcAft>
                <a:spcPts val="0"/>
              </a:spcAft>
              <a:buSzPts val="2295"/>
              <a:buChar char="○"/>
            </a:pPr>
            <a:endParaRPr lang="en-US" sz="2400" dirty="0">
              <a:solidFill>
                <a:srgbClr val="000000"/>
              </a:solidFill>
            </a:endParaRPr>
          </a:p>
          <a:p>
            <a:pPr marL="82868" indent="0">
              <a:lnSpc>
                <a:spcPct val="80000"/>
              </a:lnSpc>
              <a:spcBef>
                <a:spcPts val="0"/>
              </a:spcBef>
            </a:pPr>
            <a:r>
              <a:rPr lang="en-US" sz="2400" dirty="0">
                <a:solidFill>
                  <a:srgbClr val="000000"/>
                </a:solidFill>
              </a:rPr>
              <a:t>Courts can relax these deadlines.</a:t>
            </a:r>
          </a:p>
          <a:p>
            <a:pPr marL="82868" indent="0">
              <a:lnSpc>
                <a:spcPct val="80000"/>
              </a:lnSpc>
              <a:spcBef>
                <a:spcPts val="0"/>
              </a:spcBef>
            </a:pPr>
            <a:r>
              <a:rPr lang="en-US" sz="1700" i="1" dirty="0">
                <a:solidFill>
                  <a:srgbClr val="000000"/>
                </a:solidFill>
              </a:rPr>
              <a:t>Rice Park Properties v. Robins, Kaplan, Miller and </a:t>
            </a:r>
            <a:r>
              <a:rPr lang="en-US" sz="1700" i="1" dirty="0" err="1">
                <a:solidFill>
                  <a:srgbClr val="000000"/>
                </a:solidFill>
              </a:rPr>
              <a:t>Cieresi</a:t>
            </a:r>
            <a:r>
              <a:rPr lang="en-US" sz="1700" i="1" dirty="0">
                <a:solidFill>
                  <a:srgbClr val="000000"/>
                </a:solidFill>
              </a:rPr>
              <a:t>, </a:t>
            </a:r>
            <a:r>
              <a:rPr lang="en-US" sz="1700" dirty="0">
                <a:solidFill>
                  <a:srgbClr val="000000"/>
                </a:solidFill>
              </a:rPr>
              <a:t>532 N.W.2d 556 (1995).</a:t>
            </a:r>
          </a:p>
          <a:p>
            <a:pPr marL="82868" indent="0">
              <a:lnSpc>
                <a:spcPct val="80000"/>
              </a:lnSpc>
              <a:spcBef>
                <a:spcPts val="0"/>
              </a:spcBef>
            </a:pPr>
            <a:endParaRPr dirty="0">
              <a:solidFill>
                <a:srgbClr val="000000"/>
              </a:solidFill>
            </a:endParaRPr>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endParaRPr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endParaRPr sz="2295" dirty="0"/>
          </a:p>
        </p:txBody>
      </p:sp>
    </p:spTree>
    <p:extLst>
      <p:ext uri="{BB962C8B-B14F-4D97-AF65-F5344CB8AC3E}">
        <p14:creationId xmlns:p14="http://schemas.microsoft.com/office/powerpoint/2010/main" val="16468145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248A4-0251-42EA-A97A-E9FE562C3125}"/>
              </a:ext>
            </a:extLst>
          </p:cNvPr>
          <p:cNvSpPr>
            <a:spLocks noGrp="1"/>
          </p:cNvSpPr>
          <p:nvPr>
            <p:ph type="title"/>
          </p:nvPr>
        </p:nvSpPr>
        <p:spPr>
          <a:xfrm>
            <a:off x="301752" y="228600"/>
            <a:ext cx="8534400" cy="952130"/>
          </a:xfrm>
        </p:spPr>
        <p:txBody>
          <a:bodyPr>
            <a:normAutofit fontScale="90000"/>
          </a:bodyPr>
          <a:lstStyle/>
          <a:p>
            <a:r>
              <a:rPr lang="en-US" dirty="0"/>
              <a:t>Pandemic Eviction Action</a:t>
            </a:r>
            <a:br>
              <a:rPr lang="en-US" dirty="0"/>
            </a:br>
            <a:r>
              <a:rPr lang="en-US" dirty="0"/>
              <a:t>Court Administrative Orders</a:t>
            </a:r>
          </a:p>
        </p:txBody>
      </p:sp>
      <p:sp>
        <p:nvSpPr>
          <p:cNvPr id="3" name="Text Placeholder 2">
            <a:extLst>
              <a:ext uri="{FF2B5EF4-FFF2-40B4-BE49-F238E27FC236}">
                <a16:creationId xmlns:a16="http://schemas.microsoft.com/office/drawing/2014/main" id="{D6FC356A-A9D4-407A-8B1A-7F188DC80745}"/>
              </a:ext>
            </a:extLst>
          </p:cNvPr>
          <p:cNvSpPr>
            <a:spLocks noGrp="1"/>
          </p:cNvSpPr>
          <p:nvPr>
            <p:ph type="body" idx="1"/>
          </p:nvPr>
        </p:nvSpPr>
        <p:spPr/>
        <p:txBody>
          <a:bodyPr>
            <a:normAutofit fontScale="62500" lnSpcReduction="20000"/>
          </a:bodyPr>
          <a:lstStyle/>
          <a:p>
            <a:pPr marL="0"/>
            <a:r>
              <a:rPr lang="en-US" dirty="0"/>
              <a:t>In the Second Judicial District, the complaint must state whether the property is governed by the Coronavirus Aid, Relief, and Economic Security (CARES) Act § 4024 and if so, whether the plaintiff provided the required 30 day notice, and that the plaintiff provided the Emergency Executive Order 20-79 notice to the tenant of the intention to file the eviction action. Non-emergency cases shall be designated confidential. </a:t>
            </a:r>
            <a:r>
              <a:rPr lang="en-US" i="1" dirty="0">
                <a:hlinkClick r:id="rId2"/>
              </a:rPr>
              <a:t>Administrative Order Regarding the Resumption of Housing Court Operations</a:t>
            </a:r>
            <a:r>
              <a:rPr lang="en-US" dirty="0">
                <a:hlinkClick r:id="rId2"/>
              </a:rPr>
              <a:t> (Minn. Dist. Ct. 2nd Dist. Aug. 19, 2020) (Judge Castro) (Appendix PED-19a).</a:t>
            </a:r>
            <a:endParaRPr lang="en-US" dirty="0"/>
          </a:p>
          <a:p>
            <a:pPr marL="0"/>
            <a:endParaRPr lang="en-US" dirty="0"/>
          </a:p>
          <a:p>
            <a:pPr marL="0"/>
            <a:r>
              <a:rPr lang="en-US" dirty="0"/>
              <a:t>In the Fourth Judicial District, if the judge or judicial officer determines that the case does not qualify for an emergency hearing, the matter shall not be accessible to the public and all case filings in said matter shall be designated confidential. </a:t>
            </a:r>
            <a:r>
              <a:rPr lang="en-US" i="1" dirty="0">
                <a:hlinkClick r:id="rId3"/>
              </a:rPr>
              <a:t>Administrative Order Declaring Certain Housing/eviction Matters Non-public </a:t>
            </a:r>
            <a:r>
              <a:rPr lang="en-US" dirty="0">
                <a:hlinkClick r:id="rId3"/>
              </a:rPr>
              <a:t>(Minn. Dist. Ct. 4th Dist. Mar. 31, 2020) (Judge Miller) (Appendix PED-18)</a:t>
            </a:r>
            <a:r>
              <a:rPr lang="en-US" dirty="0"/>
              <a:t>.</a:t>
            </a:r>
          </a:p>
          <a:p>
            <a:pPr marL="0"/>
            <a:endParaRPr lang="en-US" dirty="0"/>
          </a:p>
          <a:p>
            <a:pPr marL="0"/>
            <a:r>
              <a:rPr lang="en-US" dirty="0"/>
              <a:t>The landlord, landlord’s attorney, or landlord’s agent will have to affirm under oath that they have a good faith and reasonable belief that the subject property is not a covered property for purposes of the CARES Act and if so, that they have complied with notices requirements. </a:t>
            </a:r>
            <a:r>
              <a:rPr lang="en-US" i="1" dirty="0">
                <a:hlinkClick r:id="rId4"/>
              </a:rPr>
              <a:t>Standing Order re 60 day period following the expiration of the Peacetime Emergency Declared in Executive Order 20-01 </a:t>
            </a:r>
            <a:r>
              <a:rPr lang="en-US" dirty="0">
                <a:hlinkClick r:id="rId4"/>
              </a:rPr>
              <a:t>(Minn. Dist. Ct. 4th Dist. July 22, 2020) (Judge Robiner) (Appendix PED-19).</a:t>
            </a:r>
            <a:endParaRPr lang="en-US" dirty="0"/>
          </a:p>
        </p:txBody>
      </p:sp>
    </p:spTree>
    <p:extLst>
      <p:ext uri="{BB962C8B-B14F-4D97-AF65-F5344CB8AC3E}">
        <p14:creationId xmlns:p14="http://schemas.microsoft.com/office/powerpoint/2010/main" val="2739214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43"/>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Autofit/>
          </a:bodyPr>
          <a:lstStyle/>
          <a:p>
            <a:pPr lvl="0">
              <a:buSzPts val="2970"/>
            </a:pPr>
            <a:r>
              <a:rPr lang="en-US" sz="3200" dirty="0"/>
              <a:t>Pandemic Eviction Action </a:t>
            </a:r>
            <a:br>
              <a:rPr lang="en-US" sz="3200" dirty="0"/>
            </a:br>
            <a:r>
              <a:rPr lang="en-US" sz="3200" dirty="0"/>
              <a:t>Required Notices</a:t>
            </a:r>
            <a:endParaRPr sz="3200" dirty="0">
              <a:solidFill>
                <a:srgbClr val="FF0000"/>
              </a:solidFill>
            </a:endParaRPr>
          </a:p>
        </p:txBody>
      </p:sp>
      <p:sp>
        <p:nvSpPr>
          <p:cNvPr id="428" name="Google Shape;428;p4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a:spcBef>
                <a:spcPts val="0"/>
              </a:spcBef>
            </a:pPr>
            <a:r>
              <a:rPr lang="en-US" sz="1700" dirty="0"/>
              <a:t>Required Pre-filing Termination Notices</a:t>
            </a:r>
          </a:p>
          <a:p>
            <a:pPr marL="514350" indent="-285750">
              <a:spcBef>
                <a:spcPts val="0"/>
              </a:spcBef>
              <a:buFont typeface="Arial" panose="020B0604020202020204" pitchFamily="34" charset="0"/>
              <a:buChar char="•"/>
            </a:pPr>
            <a:r>
              <a:rPr lang="en-US" sz="1700" dirty="0"/>
              <a:t>Landlord family residency: Emergency Executive Order 20-79 does not state the length of the notice. </a:t>
            </a:r>
          </a:p>
          <a:p>
            <a:pPr marL="971550" lvl="1" indent="-285750">
              <a:spcBef>
                <a:spcPts val="0"/>
              </a:spcBef>
              <a:buFont typeface="Arial" panose="020B0604020202020204" pitchFamily="34" charset="0"/>
              <a:buChar char="•"/>
            </a:pPr>
            <a:r>
              <a:rPr lang="en-US" sz="1700" dirty="0"/>
              <a:t>In a month-to-month tenancy, the notice should be one month. </a:t>
            </a:r>
            <a:r>
              <a:rPr lang="de-DE" sz="1700" dirty="0"/>
              <a:t>Minn. Stat. § 504B.135; </a:t>
            </a:r>
            <a:r>
              <a:rPr lang="de-DE" sz="1700" i="1" dirty="0"/>
              <a:t>Oesterreicher v. Robertson, </a:t>
            </a:r>
            <a:r>
              <a:rPr lang="de-DE" sz="1700" dirty="0"/>
              <a:t>187 Minn. 497, 501, 245 N.W. 825, 825 (1932).</a:t>
            </a:r>
          </a:p>
          <a:p>
            <a:pPr marL="971550" lvl="1" indent="-285750">
              <a:spcBef>
                <a:spcPts val="0"/>
              </a:spcBef>
              <a:buFont typeface="Arial" panose="020B0604020202020204" pitchFamily="34" charset="0"/>
              <a:buChar char="•"/>
            </a:pPr>
            <a:r>
              <a:rPr lang="en-US" sz="1700" dirty="0"/>
              <a:t>In leases with notice provisions, the notice should conform to expiration of the lease, since Emergency Executive Order 20-79 did not create “grounds for eviction or lease termination beyond what is provided for by Minnesota Statutes.”  </a:t>
            </a:r>
            <a:r>
              <a:rPr lang="en-US" sz="1700" dirty="0">
                <a:hlinkClick r:id="rId3"/>
              </a:rPr>
              <a:t>Emergency Executive Order 20-79, ¶ 12 at 3</a:t>
            </a:r>
            <a:r>
              <a:rPr lang="en-US" sz="1700" dirty="0"/>
              <a:t>; </a:t>
            </a:r>
            <a:r>
              <a:rPr lang="en-US" sz="1700" i="1" dirty="0"/>
              <a:t>see</a:t>
            </a:r>
            <a:r>
              <a:rPr lang="en-US" sz="1700" dirty="0"/>
              <a:t> </a:t>
            </a:r>
            <a:r>
              <a:rPr lang="en-US" sz="1700" dirty="0">
                <a:hlinkClick r:id="rId4"/>
              </a:rPr>
              <a:t>Letter from Evan Romanoff, Assistant Minnesota Attorney General to ____ at 2 (Nov. 18. 2020) (Appendix PED-22).</a:t>
            </a:r>
            <a:endParaRPr lang="en-US" sz="1700" dirty="0"/>
          </a:p>
          <a:p>
            <a:pPr marL="514350" indent="-285750">
              <a:spcBef>
                <a:spcPts val="0"/>
              </a:spcBef>
              <a:buFont typeface="Arial" panose="020B0604020202020204" pitchFamily="34" charset="0"/>
              <a:buChar char="•"/>
            </a:pPr>
            <a:r>
              <a:rPr lang="en-US" sz="1700" dirty="0"/>
              <a:t>CARES Act Covered Properties: 30-day notice. </a:t>
            </a:r>
            <a:r>
              <a:rPr lang="en-US" sz="1700" i="1" dirty="0"/>
              <a:t>See</a:t>
            </a:r>
            <a:r>
              <a:rPr lang="en-US" sz="1700" dirty="0"/>
              <a:t> </a:t>
            </a:r>
            <a:r>
              <a:rPr lang="en-US" sz="1700" i="1" dirty="0">
                <a:hlinkClick r:id="rId5"/>
              </a:rPr>
              <a:t>Newcastle Lake LLC v. Carmichael, </a:t>
            </a:r>
            <a:r>
              <a:rPr lang="en-US" sz="1700" dirty="0">
                <a:hlinkClick r:id="rId5"/>
              </a:rPr>
              <a:t>No. 2020-005609-CC-20 (Fla. Cir. Ct. 11th Cir. Miami-Dade County Oct. 21, 2020) (Judge Murray) (Appendix PED-4): </a:t>
            </a:r>
            <a:r>
              <a:rPr lang="en-US" sz="1700" dirty="0"/>
              <a:t>eviction dismissed.</a:t>
            </a:r>
          </a:p>
          <a:p>
            <a:pPr marL="514350" indent="-285750">
              <a:spcBef>
                <a:spcPts val="0"/>
              </a:spcBef>
              <a:buFont typeface="Arial" panose="020B0604020202020204" pitchFamily="34" charset="0"/>
              <a:buChar char="•"/>
            </a:pPr>
            <a:r>
              <a:rPr lang="en-US" sz="1700" dirty="0"/>
              <a:t>Manufactured home parks: various notice requirements. </a:t>
            </a:r>
          </a:p>
          <a:p>
            <a:pPr marL="971550" lvl="1" indent="-285750">
              <a:spcBef>
                <a:spcPts val="0"/>
              </a:spcBef>
              <a:buFont typeface="Arial" panose="020B0604020202020204" pitchFamily="34" charset="0"/>
              <a:buChar char="•"/>
            </a:pPr>
            <a:r>
              <a:rPr lang="en-US" sz="1700" dirty="0"/>
              <a:t>Minn. Stat. §§ 327C.09,327C.095, 327C.10</a:t>
            </a:r>
          </a:p>
          <a:p>
            <a:pPr marL="514350" indent="-285750">
              <a:spcBef>
                <a:spcPts val="0"/>
              </a:spcBef>
              <a:buFont typeface="Arial" panose="020B0604020202020204" pitchFamily="34" charset="0"/>
              <a:buChar char="•"/>
            </a:pPr>
            <a:r>
              <a:rPr lang="en-US" sz="1700" dirty="0"/>
              <a:t>Mortgage foreclosure and contract for deed cancellation tenants. </a:t>
            </a:r>
          </a:p>
          <a:p>
            <a:pPr marL="971550" lvl="1" indent="-285750">
              <a:spcBef>
                <a:spcPts val="0"/>
              </a:spcBef>
              <a:buFont typeface="Arial" panose="020B0604020202020204" pitchFamily="34" charset="0"/>
              <a:buChar char="•"/>
            </a:pPr>
            <a:r>
              <a:rPr lang="en-US" sz="1700" dirty="0"/>
              <a:t>Minn. Stat. §  504B.285, subd. 1a., 1b.</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7C515-D26D-418D-B011-A2D2C9923727}"/>
              </a:ext>
            </a:extLst>
          </p:cNvPr>
          <p:cNvSpPr>
            <a:spLocks noGrp="1"/>
          </p:cNvSpPr>
          <p:nvPr>
            <p:ph type="title"/>
          </p:nvPr>
        </p:nvSpPr>
        <p:spPr>
          <a:xfrm>
            <a:off x="301752" y="228599"/>
            <a:ext cx="8534400" cy="925497"/>
          </a:xfrm>
        </p:spPr>
        <p:txBody>
          <a:bodyPr>
            <a:normAutofit fontScale="90000"/>
          </a:bodyPr>
          <a:lstStyle/>
          <a:p>
            <a:r>
              <a:rPr lang="en-US" sz="3600" dirty="0"/>
              <a:t>Pandemic Eviction Action</a:t>
            </a:r>
            <a:br>
              <a:rPr lang="en-US" sz="3600" dirty="0"/>
            </a:br>
            <a:r>
              <a:rPr lang="en-US" sz="3600" dirty="0"/>
              <a:t>Required Notices</a:t>
            </a:r>
            <a:endParaRPr lang="en-US" dirty="0"/>
          </a:p>
        </p:txBody>
      </p:sp>
      <p:sp>
        <p:nvSpPr>
          <p:cNvPr id="3" name="Text Placeholder 2">
            <a:extLst>
              <a:ext uri="{FF2B5EF4-FFF2-40B4-BE49-F238E27FC236}">
                <a16:creationId xmlns:a16="http://schemas.microsoft.com/office/drawing/2014/main" id="{B646847E-E941-42F5-A3F2-C94874F67C18}"/>
              </a:ext>
            </a:extLst>
          </p:cNvPr>
          <p:cNvSpPr>
            <a:spLocks noGrp="1"/>
          </p:cNvSpPr>
          <p:nvPr>
            <p:ph type="body" idx="1"/>
          </p:nvPr>
        </p:nvSpPr>
        <p:spPr/>
        <p:txBody>
          <a:bodyPr>
            <a:normAutofit fontScale="47500" lnSpcReduction="20000"/>
          </a:bodyPr>
          <a:lstStyle/>
          <a:p>
            <a:pPr marL="0" lvl="0" indent="0">
              <a:spcBef>
                <a:spcPts val="270"/>
              </a:spcBef>
              <a:buSzPts val="1148"/>
            </a:pPr>
            <a:r>
              <a:rPr lang="en-US" sz="5100" dirty="0"/>
              <a:t>Notice of Intention to File Required for All Eviction Actions</a:t>
            </a:r>
          </a:p>
          <a:p>
            <a:pPr marL="0" lvl="0" indent="0">
              <a:spcBef>
                <a:spcPts val="270"/>
              </a:spcBef>
              <a:buSzPts val="1148"/>
            </a:pPr>
            <a:endParaRPr lang="en-US" sz="3800" dirty="0"/>
          </a:p>
          <a:p>
            <a:pPr lvl="0" indent="-457200">
              <a:spcBef>
                <a:spcPts val="270"/>
              </a:spcBef>
              <a:buSzPts val="1148"/>
              <a:buFont typeface="Arial"/>
              <a:buChar char="•"/>
            </a:pPr>
            <a:r>
              <a:rPr lang="en-US" sz="3800" i="1" dirty="0">
                <a:hlinkClick r:id="rId2"/>
              </a:rPr>
              <a:t>Yimer v. _____, </a:t>
            </a:r>
            <a:r>
              <a:rPr lang="en-US" sz="3800" dirty="0">
                <a:hlinkClick r:id="rId2"/>
              </a:rPr>
              <a:t>No. 27-CV-HC-20-1408 (Minn. Dist. Ct. 4th Dist. Sep. 10, 2020) (Referee Sedillos) (Appendix PED-1): </a:t>
            </a:r>
            <a:r>
              <a:rPr lang="en-US" sz="3800" dirty="0"/>
              <a:t>dismissed and expunged the action.</a:t>
            </a:r>
          </a:p>
          <a:p>
            <a:pPr lvl="0" indent="-457200">
              <a:spcBef>
                <a:spcPts val="270"/>
              </a:spcBef>
              <a:buSzPts val="1148"/>
              <a:buFont typeface="Arial"/>
              <a:buChar char="•"/>
            </a:pPr>
            <a:r>
              <a:rPr lang="en-US" sz="3800" i="1" dirty="0">
                <a:hlinkClick r:id="rId3"/>
              </a:rPr>
              <a:t>Henry v. _____, </a:t>
            </a:r>
            <a:r>
              <a:rPr lang="en-US" sz="3800" dirty="0">
                <a:hlinkClick r:id="rId3"/>
              </a:rPr>
              <a:t>No. 33-CV-20-180 (Minn. Dist. Ct. 10th Dist. Oct. 30, 2020) (Judge Hiljus) (Appendix PED-2): </a:t>
            </a:r>
            <a:r>
              <a:rPr lang="en-US" sz="3800" dirty="0"/>
              <a:t>the court dismissed the first eviction action filed by the landlords for failure to provide the tenants a written notice of intent to file an eviction action. </a:t>
            </a:r>
            <a:r>
              <a:rPr lang="en-US" sz="3800" i="1" dirty="0"/>
              <a:t>Id.</a:t>
            </a:r>
            <a:r>
              <a:rPr lang="en-US" sz="3800" dirty="0"/>
              <a:t> at 1-2. The landlord failed in the second eviction action for significant property damage. </a:t>
            </a:r>
            <a:r>
              <a:rPr lang="en-US" sz="3800" i="1" dirty="0"/>
              <a:t>Id.</a:t>
            </a:r>
            <a:r>
              <a:rPr lang="en-US" sz="3800" dirty="0"/>
              <a:t> at 6.</a:t>
            </a:r>
          </a:p>
          <a:p>
            <a:pPr lvl="0" indent="-457200">
              <a:spcBef>
                <a:spcPts val="270"/>
              </a:spcBef>
              <a:buSzPts val="1148"/>
              <a:buFont typeface="Arial"/>
              <a:buChar char="•"/>
            </a:pPr>
            <a:r>
              <a:rPr lang="en-US" sz="3800" i="1" dirty="0">
                <a:hlinkClick r:id="rId4"/>
              </a:rPr>
              <a:t>Dunnigan v. _____, </a:t>
            </a:r>
            <a:r>
              <a:rPr lang="en-US" sz="3800" dirty="0">
                <a:hlinkClick r:id="rId4"/>
              </a:rPr>
              <a:t>No. 19WS-CV-20-864 (Minn. Dist. Ct. 1st Dist. Dec. 4, 2020) (Judge Perzel) (Appendix PED-5a): </a:t>
            </a:r>
            <a:r>
              <a:rPr lang="en-US" sz="3800" dirty="0"/>
              <a:t>the landlord filed a prior residential eviction action but had not provided the tenant the seven-day notice before filing that eviction action, as required by Executive Order 20-79. The court dismissed the action. </a:t>
            </a:r>
            <a:r>
              <a:rPr lang="en-US" sz="3800" i="1" dirty="0"/>
              <a:t>Id.</a:t>
            </a:r>
            <a:r>
              <a:rPr lang="en-US" sz="3800" dirty="0"/>
              <a:t> at 4. The landlord succeeded in the second eviction action for significant property damage. </a:t>
            </a:r>
            <a:r>
              <a:rPr lang="en-US" sz="3800" i="1" dirty="0"/>
              <a:t>Id.</a:t>
            </a:r>
            <a:r>
              <a:rPr lang="en-US" sz="3800" dirty="0"/>
              <a:t> at 10.</a:t>
            </a:r>
          </a:p>
          <a:p>
            <a:pPr lvl="0" indent="-457200">
              <a:spcBef>
                <a:spcPts val="270"/>
              </a:spcBef>
              <a:buSzPts val="1148"/>
              <a:buFont typeface="Arial"/>
              <a:buChar char="•"/>
            </a:pPr>
            <a:r>
              <a:rPr lang="en-US" sz="3800" i="1" dirty="0">
                <a:hlinkClick r:id="rId5"/>
              </a:rPr>
              <a:t>Kluge v. _____, </a:t>
            </a:r>
            <a:r>
              <a:rPr lang="en-US" sz="3800" dirty="0">
                <a:hlinkClick r:id="rId5"/>
              </a:rPr>
              <a:t>No. 31-CV-20-2602 (Minn. Dist. Ct. 9th Dist. Nov. 19, 2020) (Judge McBroom) (Appendix PED-15): </a:t>
            </a:r>
            <a:r>
              <a:rPr lang="en-US" sz="3800" dirty="0"/>
              <a:t>dismissed the eviction action without prejudice and ordered entry of judgment for the tenant.</a:t>
            </a:r>
          </a:p>
          <a:p>
            <a:endParaRPr lang="en-US" dirty="0"/>
          </a:p>
        </p:txBody>
      </p:sp>
    </p:spTree>
    <p:extLst>
      <p:ext uri="{BB962C8B-B14F-4D97-AF65-F5344CB8AC3E}">
        <p14:creationId xmlns:p14="http://schemas.microsoft.com/office/powerpoint/2010/main" val="29159007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17"/>
          <p:cNvSpPr txBox="1">
            <a:spLocks noGrp="1"/>
          </p:cNvSpPr>
          <p:nvPr>
            <p:ph type="title"/>
          </p:nvPr>
        </p:nvSpPr>
        <p:spPr>
          <a:xfrm>
            <a:off x="301752" y="228599"/>
            <a:ext cx="8534400" cy="881109"/>
          </a:xfrm>
          <a:prstGeom prst="rect">
            <a:avLst/>
          </a:prstGeom>
          <a:noFill/>
          <a:ln>
            <a:noFill/>
          </a:ln>
        </p:spPr>
        <p:txBody>
          <a:bodyPr spcFirstLastPara="1" wrap="square" lIns="91425" tIns="45700" rIns="91425" bIns="45700" anchor="b" anchorCtr="0">
            <a:normAutofit fontScale="90000"/>
          </a:bodyPr>
          <a:lstStyle/>
          <a:p>
            <a:pPr lvl="0"/>
            <a:r>
              <a:rPr lang="en-US" sz="3600" dirty="0"/>
              <a:t>Pandemic Eviction Action </a:t>
            </a:r>
            <a:br>
              <a:rPr lang="en-US" sz="3600" dirty="0"/>
            </a:br>
            <a:r>
              <a:rPr lang="en-US" sz="3600" dirty="0"/>
              <a:t>Notices Defenses</a:t>
            </a:r>
            <a:endParaRPr dirty="0"/>
          </a:p>
        </p:txBody>
      </p:sp>
      <p:sp>
        <p:nvSpPr>
          <p:cNvPr id="265" name="Google Shape;265;p17"/>
          <p:cNvSpPr txBox="1">
            <a:spLocks noGrp="1"/>
          </p:cNvSpPr>
          <p:nvPr>
            <p:ph type="body" idx="1"/>
          </p:nvPr>
        </p:nvSpPr>
        <p:spPr>
          <a:xfrm>
            <a:off x="320090" y="1349423"/>
            <a:ext cx="8503800" cy="45720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337"/>
              </a:spcBef>
              <a:spcAft>
                <a:spcPts val="0"/>
              </a:spcAft>
              <a:buNone/>
            </a:pPr>
            <a:endParaRPr lang="en-US" sz="2400" dirty="0"/>
          </a:p>
          <a:p>
            <a:pPr marL="457200" lvl="0" indent="-342900" algn="l" rtl="0">
              <a:lnSpc>
                <a:spcPct val="80000"/>
              </a:lnSpc>
              <a:spcBef>
                <a:spcPts val="337"/>
              </a:spcBef>
              <a:spcAft>
                <a:spcPts val="0"/>
              </a:spcAft>
              <a:buSzPts val="1800"/>
              <a:buChar char="●"/>
            </a:pPr>
            <a:r>
              <a:rPr lang="en-US" sz="2400" dirty="0"/>
              <a:t>Landlord retaliation </a:t>
            </a:r>
          </a:p>
          <a:p>
            <a:pPr marL="914400" lvl="1" indent="-342900" algn="l" rtl="0">
              <a:lnSpc>
                <a:spcPct val="80000"/>
              </a:lnSpc>
              <a:spcBef>
                <a:spcPts val="0"/>
              </a:spcBef>
              <a:spcAft>
                <a:spcPts val="0"/>
              </a:spcAft>
              <a:buSzPts val="1800"/>
              <a:buChar char="○"/>
            </a:pPr>
            <a:r>
              <a:rPr lang="en-US" sz="2400" dirty="0"/>
              <a:t>Minn. Stat. § 504B.285, or </a:t>
            </a:r>
          </a:p>
          <a:p>
            <a:pPr marL="914400" lvl="1" indent="-342900" algn="l" rtl="0">
              <a:lnSpc>
                <a:spcPct val="80000"/>
              </a:lnSpc>
              <a:spcBef>
                <a:spcPts val="0"/>
              </a:spcBef>
              <a:spcAft>
                <a:spcPts val="0"/>
              </a:spcAft>
              <a:buSzPts val="1800"/>
              <a:buChar char="○"/>
            </a:pPr>
            <a:r>
              <a:rPr lang="en-US" sz="2400" dirty="0"/>
              <a:t>Common law. </a:t>
            </a:r>
            <a:r>
              <a:rPr lang="en-US" sz="2400" i="1" dirty="0"/>
              <a:t>Cent. Hous. Assocs., LP v. Olson</a:t>
            </a:r>
            <a:r>
              <a:rPr lang="en-US" sz="2400" dirty="0"/>
              <a:t>, 929 N.W.2d 398 (Minn. 2019).</a:t>
            </a:r>
            <a:endParaRPr sz="2400" dirty="0"/>
          </a:p>
          <a:p>
            <a:pPr marL="457200" lvl="0" indent="-342900" algn="l" rtl="0">
              <a:lnSpc>
                <a:spcPct val="80000"/>
              </a:lnSpc>
              <a:spcBef>
                <a:spcPts val="0"/>
              </a:spcBef>
              <a:spcAft>
                <a:spcPts val="0"/>
              </a:spcAft>
              <a:buSzPts val="1800"/>
              <a:buChar char="●"/>
            </a:pPr>
            <a:endParaRPr lang="en-US" sz="2400" dirty="0"/>
          </a:p>
          <a:p>
            <a:pPr marL="457200" lvl="0" indent="-342900" algn="l" rtl="0">
              <a:lnSpc>
                <a:spcPct val="80000"/>
              </a:lnSpc>
              <a:spcBef>
                <a:spcPts val="0"/>
              </a:spcBef>
              <a:spcAft>
                <a:spcPts val="0"/>
              </a:spcAft>
              <a:buSzPts val="1800"/>
              <a:buChar char="●"/>
            </a:pPr>
            <a:r>
              <a:rPr lang="en-US" sz="2400" dirty="0"/>
              <a:t>Landlord waived the notice to end the lease by accepting rent after the move out date </a:t>
            </a:r>
          </a:p>
          <a:p>
            <a:pPr marL="914400" lvl="1" indent="-342900" algn="l" rtl="0">
              <a:lnSpc>
                <a:spcPct val="80000"/>
              </a:lnSpc>
              <a:spcBef>
                <a:spcPts val="0"/>
              </a:spcBef>
              <a:spcAft>
                <a:spcPts val="0"/>
              </a:spcAft>
              <a:buSzPts val="1800"/>
              <a:buChar char="○"/>
            </a:pPr>
            <a:r>
              <a:rPr lang="en-US" sz="2400" i="1" dirty="0"/>
              <a:t>Pappas v. Stark</a:t>
            </a:r>
            <a:r>
              <a:rPr lang="en-US" sz="2400" dirty="0"/>
              <a:t>, 123 Minn. 81, 83, 142 N.W. 1042, 1047 (1913).</a:t>
            </a:r>
          </a:p>
          <a:p>
            <a:pPr marL="914400" lvl="1" indent="-342900" algn="l" rtl="0">
              <a:lnSpc>
                <a:spcPct val="80000"/>
              </a:lnSpc>
              <a:spcBef>
                <a:spcPts val="0"/>
              </a:spcBef>
              <a:spcAft>
                <a:spcPts val="0"/>
              </a:spcAft>
              <a:buSzPts val="1800"/>
              <a:buChar char="○"/>
            </a:pPr>
            <a:endParaRPr lang="en-US" sz="2400" dirty="0"/>
          </a:p>
          <a:p>
            <a:pPr marL="571500" indent="-457200">
              <a:lnSpc>
                <a:spcPct val="80000"/>
              </a:lnSpc>
              <a:spcBef>
                <a:spcPts val="0"/>
              </a:spcBef>
              <a:buSzPts val="1800"/>
              <a:buFont typeface="Arial" panose="020B0604020202020204" pitchFamily="34" charset="0"/>
              <a:buChar char="•"/>
            </a:pPr>
            <a:r>
              <a:rPr lang="en-US" sz="2400" dirty="0"/>
              <a:t>Notice Lease Defense Resources</a:t>
            </a:r>
            <a:endParaRPr lang="en-US" sz="1900" dirty="0"/>
          </a:p>
          <a:p>
            <a:pPr lvl="1" indent="-342900">
              <a:lnSpc>
                <a:spcPct val="80000"/>
              </a:lnSpc>
              <a:spcBef>
                <a:spcPts val="0"/>
              </a:spcBef>
              <a:buSzPts val="1800"/>
              <a:buFont typeface="Noto Sans Symbols"/>
              <a:buChar char="○"/>
            </a:pPr>
            <a:r>
              <a:rPr lang="en-US" sz="2400" dirty="0"/>
              <a:t>Law Help MN</a:t>
            </a:r>
          </a:p>
          <a:p>
            <a:pPr lvl="2" indent="-342900">
              <a:lnSpc>
                <a:spcPct val="80000"/>
              </a:lnSpc>
              <a:spcBef>
                <a:spcPts val="0"/>
              </a:spcBef>
              <a:buSzPts val="1800"/>
              <a:buFont typeface="Noto Sans Symbols"/>
              <a:buChar char="○"/>
            </a:pPr>
            <a:r>
              <a:rPr lang="en-US" sz="2200" dirty="0">
                <a:hlinkClick r:id="rId3"/>
              </a:rPr>
              <a:t>COVID-19: Renters' Rights During the Pandemic</a:t>
            </a:r>
            <a:endParaRPr lang="en-US" sz="2200" dirty="0"/>
          </a:p>
          <a:p>
            <a:pPr lvl="2" indent="-342900">
              <a:lnSpc>
                <a:spcPct val="80000"/>
              </a:lnSpc>
              <a:spcBef>
                <a:spcPts val="0"/>
              </a:spcBef>
              <a:buSzPts val="1800"/>
              <a:buFont typeface="Noto Sans Symbols"/>
              <a:buChar char="○"/>
            </a:pPr>
            <a:r>
              <a:rPr lang="en-US" sz="2200" dirty="0">
                <a:hlinkClick r:id="rId4"/>
              </a:rPr>
              <a:t>Evictions and Lockouts</a:t>
            </a:r>
            <a:endParaRPr lang="en-US" sz="2200" dirty="0">
              <a:hlinkClick r:id="rId5"/>
            </a:endParaRPr>
          </a:p>
          <a:p>
            <a:pPr lvl="1" indent="-342900">
              <a:lnSpc>
                <a:spcPct val="80000"/>
              </a:lnSpc>
              <a:spcBef>
                <a:spcPts val="0"/>
              </a:spcBef>
              <a:buSzPts val="1800"/>
              <a:buFont typeface="Noto Sans Symbols"/>
              <a:buChar char="○"/>
            </a:pPr>
            <a:r>
              <a:rPr lang="en-US" sz="2400" dirty="0">
                <a:hlinkClick r:id="rId5"/>
              </a:rPr>
              <a:t>Answers Forms</a:t>
            </a:r>
            <a:endParaRPr lang="en-US" sz="2400" dirty="0"/>
          </a:p>
          <a:p>
            <a:pPr lvl="1" indent="-342900">
              <a:lnSpc>
                <a:spcPct val="80000"/>
              </a:lnSpc>
              <a:spcBef>
                <a:spcPts val="0"/>
              </a:spcBef>
              <a:buSzPts val="1800"/>
              <a:buChar char="○"/>
            </a:pPr>
            <a:endParaRPr sz="2400" dirty="0"/>
          </a:p>
          <a:p>
            <a:pPr marL="0" lvl="0" indent="0" algn="l" rtl="0">
              <a:lnSpc>
                <a:spcPct val="80000"/>
              </a:lnSpc>
              <a:spcBef>
                <a:spcPts val="337"/>
              </a:spcBef>
              <a:spcAft>
                <a:spcPts val="0"/>
              </a:spcAft>
              <a:buSzPts val="1434"/>
              <a:buNone/>
            </a:pPr>
            <a:endParaRPr sz="2400" dirty="0"/>
          </a:p>
        </p:txBody>
      </p:sp>
    </p:spTree>
    <p:extLst>
      <p:ext uri="{BB962C8B-B14F-4D97-AF65-F5344CB8AC3E}">
        <p14:creationId xmlns:p14="http://schemas.microsoft.com/office/powerpoint/2010/main" val="48648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Topics</a:t>
            </a:r>
            <a:endParaRPr dirty="0"/>
          </a:p>
        </p:txBody>
      </p:sp>
      <p:sp>
        <p:nvSpPr>
          <p:cNvPr id="180" name="Google Shape;180;p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685800" indent="-457200">
              <a:spcBef>
                <a:spcPts val="0"/>
              </a:spcBef>
              <a:buFont typeface="Arial" panose="020B0604020202020204" pitchFamily="34" charset="0"/>
              <a:buChar char="•"/>
            </a:pPr>
            <a:r>
              <a:rPr lang="en-US" sz="1600" dirty="0"/>
              <a:t>Resources</a:t>
            </a:r>
          </a:p>
          <a:p>
            <a:pPr marL="685800" indent="-457200">
              <a:spcBef>
                <a:spcPts val="0"/>
              </a:spcBef>
              <a:buFont typeface="Arial" panose="020B0604020202020204" pitchFamily="34" charset="0"/>
              <a:buChar char="•"/>
            </a:pPr>
            <a:r>
              <a:rPr lang="en-US" sz="1600" dirty="0"/>
              <a:t>Pandemic Eviction Executive Orders and Laws</a:t>
            </a:r>
          </a:p>
          <a:p>
            <a:pPr marL="685800" indent="-457200">
              <a:spcBef>
                <a:spcPts val="0"/>
              </a:spcBef>
              <a:buFont typeface="Arial" panose="020B0604020202020204" pitchFamily="34" charset="0"/>
              <a:buChar char="•"/>
            </a:pPr>
            <a:r>
              <a:rPr lang="en-US" sz="1600" dirty="0"/>
              <a:t>Health Impacts on Tenants</a:t>
            </a:r>
          </a:p>
          <a:p>
            <a:pPr marL="685800" indent="-457200">
              <a:spcBef>
                <a:spcPts val="0"/>
              </a:spcBef>
              <a:buFont typeface="Arial" panose="020B0604020202020204" pitchFamily="34" charset="0"/>
              <a:buChar char="•"/>
            </a:pPr>
            <a:r>
              <a:rPr lang="en-US" sz="1600" dirty="0"/>
              <a:t>Eviction Action Basics</a:t>
            </a:r>
          </a:p>
          <a:p>
            <a:pPr marL="685800" indent="-457200">
              <a:spcBef>
                <a:spcPts val="0"/>
              </a:spcBef>
              <a:buFont typeface="Arial" panose="020B0604020202020204" pitchFamily="34" charset="0"/>
              <a:buChar char="•"/>
            </a:pPr>
            <a:r>
              <a:rPr lang="en-US" sz="1600" dirty="0"/>
              <a:t>Pandemic Eviction Actions</a:t>
            </a:r>
          </a:p>
          <a:p>
            <a:pPr marL="685800" indent="-457200">
              <a:spcBef>
                <a:spcPts val="0"/>
              </a:spcBef>
              <a:buFont typeface="Arial" panose="020B0604020202020204" pitchFamily="34" charset="0"/>
              <a:buChar char="•"/>
            </a:pPr>
            <a:r>
              <a:rPr lang="en-US" sz="1600" dirty="0"/>
              <a:t>Planning for after Emergency Executive Order 20-79</a:t>
            </a:r>
          </a:p>
          <a:p>
            <a:pPr marL="685800" indent="-457200">
              <a:spcBef>
                <a:spcPts val="0"/>
              </a:spcBef>
              <a:buFont typeface="Arial" panose="020B0604020202020204" pitchFamily="34" charset="0"/>
              <a:buChar char="•"/>
            </a:pPr>
            <a:r>
              <a:rPr lang="en-US" sz="1600" dirty="0"/>
              <a:t>When Nonpayment of Rent Eviction Actions Start</a:t>
            </a:r>
          </a:p>
          <a:p>
            <a:pPr marL="685800" indent="-457200">
              <a:spcBef>
                <a:spcPts val="0"/>
              </a:spcBef>
              <a:buFont typeface="Arial" panose="020B0604020202020204" pitchFamily="34" charset="0"/>
              <a:buChar char="•"/>
            </a:pPr>
            <a:r>
              <a:rPr lang="en-US" sz="1600" dirty="0"/>
              <a:t>Tenants Walking Away from or Ending Leases or Limiting Rent Liability</a:t>
            </a:r>
          </a:p>
          <a:p>
            <a:pPr marL="685800" indent="-457200">
              <a:spcBef>
                <a:spcPts val="0"/>
              </a:spcBef>
              <a:buFont typeface="Arial" panose="020B0604020202020204" pitchFamily="34" charset="0"/>
              <a:buChar char="•"/>
            </a:pPr>
            <a:r>
              <a:rPr lang="en-US" sz="1600" dirty="0"/>
              <a:t>Rent, Late Fees and Payment Plans</a:t>
            </a:r>
          </a:p>
          <a:p>
            <a:pPr marL="685800" indent="-457200">
              <a:spcBef>
                <a:spcPts val="0"/>
              </a:spcBef>
              <a:buFont typeface="Arial" panose="020B0604020202020204" pitchFamily="34" charset="0"/>
              <a:buChar char="•"/>
            </a:pPr>
            <a:r>
              <a:rPr lang="en-US" sz="1600" dirty="0"/>
              <a:t>Rent Increases</a:t>
            </a:r>
          </a:p>
          <a:p>
            <a:pPr marL="685800" indent="-457200">
              <a:spcBef>
                <a:spcPts val="0"/>
              </a:spcBef>
              <a:buFont typeface="Arial" panose="020B0604020202020204" pitchFamily="34" charset="0"/>
              <a:buChar char="•"/>
            </a:pPr>
            <a:r>
              <a:rPr lang="en-US" sz="1600" dirty="0"/>
              <a:t>Financial Assistance</a:t>
            </a:r>
          </a:p>
          <a:p>
            <a:pPr marL="685800" indent="-457200">
              <a:spcBef>
                <a:spcPts val="0"/>
              </a:spcBef>
              <a:buFont typeface="Arial" panose="020B0604020202020204" pitchFamily="34" charset="0"/>
              <a:buChar char="•"/>
            </a:pPr>
            <a:r>
              <a:rPr lang="en-US" sz="1600" dirty="0"/>
              <a:t>Repairs</a:t>
            </a:r>
          </a:p>
          <a:p>
            <a:pPr marL="685800" indent="-457200">
              <a:spcBef>
                <a:spcPts val="0"/>
              </a:spcBef>
              <a:buFont typeface="Arial" panose="020B0604020202020204" pitchFamily="34" charset="0"/>
              <a:buChar char="•"/>
            </a:pPr>
            <a:r>
              <a:rPr lang="en-US" sz="1600" dirty="0"/>
              <a:t>Privacy</a:t>
            </a:r>
          </a:p>
          <a:p>
            <a:pPr marL="685800" indent="-457200">
              <a:spcBef>
                <a:spcPts val="0"/>
              </a:spcBef>
              <a:buFont typeface="Arial" panose="020B0604020202020204" pitchFamily="34" charset="0"/>
              <a:buChar char="•"/>
            </a:pPr>
            <a:r>
              <a:rPr lang="en-US" sz="1600" dirty="0"/>
              <a:t>Deposits</a:t>
            </a:r>
          </a:p>
          <a:p>
            <a:pPr marL="685800" indent="-457200">
              <a:spcBef>
                <a:spcPts val="0"/>
              </a:spcBef>
              <a:buFont typeface="Arial" panose="020B0604020202020204" pitchFamily="34" charset="0"/>
              <a:buChar char="•"/>
            </a:pPr>
            <a:r>
              <a:rPr lang="en-US" sz="1600" dirty="0"/>
              <a:t>Public and Subsidized Housing </a:t>
            </a:r>
          </a:p>
          <a:p>
            <a:pPr marL="685800" indent="-457200">
              <a:spcBef>
                <a:spcPts val="0"/>
              </a:spcBef>
              <a:buFont typeface="Arial" panose="020B0604020202020204" pitchFamily="34" charset="0"/>
              <a:buChar char="•"/>
            </a:pPr>
            <a:r>
              <a:rPr lang="en-US" sz="1600" dirty="0"/>
              <a:t>Manufactured Home Parks </a:t>
            </a:r>
          </a:p>
          <a:p>
            <a:pPr marL="685800" indent="-457200">
              <a:spcBef>
                <a:spcPts val="0"/>
              </a:spcBef>
              <a:buFont typeface="Arial" panose="020B0604020202020204" pitchFamily="34" charset="0"/>
              <a:buChar char="•"/>
            </a:pPr>
            <a:r>
              <a:rPr lang="en-US" sz="1600" dirty="0"/>
              <a:t>Looking for Housing</a:t>
            </a:r>
          </a:p>
          <a:p>
            <a:pPr marL="685800" indent="-457200">
              <a:spcBef>
                <a:spcPts val="0"/>
              </a:spcBef>
              <a:buFont typeface="Arial" panose="020B0604020202020204" pitchFamily="34" charset="0"/>
              <a:buChar char="•"/>
            </a:pPr>
            <a:r>
              <a:rPr lang="en-US" sz="1600" dirty="0"/>
              <a:t>Mediation Programs</a:t>
            </a:r>
          </a:p>
          <a:p>
            <a:pPr marL="685800" indent="-457200">
              <a:spcBef>
                <a:spcPts val="0"/>
              </a:spcBef>
              <a:buFont typeface="Arial" panose="020B0604020202020204" pitchFamily="34" charset="0"/>
              <a:buChar char="•"/>
            </a:pPr>
            <a:r>
              <a:rPr lang="en-US" sz="1600" dirty="0"/>
              <a:t>What You Can Do: Get Help, Volunteer, Donate, and Advocate</a:t>
            </a:r>
          </a:p>
          <a:p>
            <a:endParaRPr lang="en-US" sz="13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44"/>
          <p:cNvSpPr txBox="1">
            <a:spLocks noGrp="1"/>
          </p:cNvSpPr>
          <p:nvPr>
            <p:ph type="title"/>
          </p:nvPr>
        </p:nvSpPr>
        <p:spPr>
          <a:xfrm>
            <a:off x="301752" y="228600"/>
            <a:ext cx="8534400" cy="8382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34" name="Google Shape;434;p4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607"/>
              <a:buNone/>
            </a:pPr>
            <a:r>
              <a:rPr lang="en-US" sz="2800" dirty="0"/>
              <a:t>Minn. Stat. § 504B.171 Claims</a:t>
            </a:r>
            <a:endParaRPr sz="2800" dirty="0"/>
          </a:p>
          <a:p>
            <a:pPr marL="457200" lvl="0" indent="-457200" algn="l" rtl="0">
              <a:lnSpc>
                <a:spcPct val="80000"/>
              </a:lnSpc>
              <a:spcBef>
                <a:spcPts val="378"/>
              </a:spcBef>
              <a:spcAft>
                <a:spcPts val="0"/>
              </a:spcAft>
              <a:buSzPts val="1607"/>
              <a:buFont typeface="Arial"/>
              <a:buChar char="•"/>
            </a:pPr>
            <a:r>
              <a:rPr lang="en-US" sz="1890" i="1" dirty="0">
                <a:hlinkClick r:id="rId3"/>
              </a:rPr>
              <a:t>BBS LLC v. _____, </a:t>
            </a:r>
            <a:r>
              <a:rPr lang="en-US" sz="1890" dirty="0">
                <a:hlinkClick r:id="rId3"/>
              </a:rPr>
              <a:t>No. 27-CV-HC-20-1412 (Minn. Dist. Ct. 4th Dist. Dec. 2, 2020) (Referee Sedillos) (Appendix PED-6): </a:t>
            </a:r>
            <a:r>
              <a:rPr lang="en-US" sz="1890" dirty="0"/>
              <a:t>handyman testified smell of marijuana from apartment, tenants denied use and testified smell from other apartment, court dismissed the eviction action with prejudice, and ordered entry of judgment and expungement.</a:t>
            </a:r>
            <a:endParaRPr dirty="0"/>
          </a:p>
          <a:p>
            <a:pPr marL="457200" lvl="0" indent="-457200" algn="l" rtl="0">
              <a:lnSpc>
                <a:spcPct val="80000"/>
              </a:lnSpc>
              <a:spcBef>
                <a:spcPts val="378"/>
              </a:spcBef>
              <a:spcAft>
                <a:spcPts val="0"/>
              </a:spcAft>
              <a:buSzPts val="1607"/>
              <a:buFont typeface="Arial"/>
              <a:buChar char="•"/>
            </a:pPr>
            <a:r>
              <a:rPr lang="en-US" sz="1890" i="1" dirty="0">
                <a:hlinkClick r:id="rId4"/>
              </a:rPr>
              <a:t>Aysta Properties, Inc. v. ____, </a:t>
            </a:r>
            <a:r>
              <a:rPr lang="en-US" sz="1890" dirty="0">
                <a:hlinkClick r:id="rId4"/>
              </a:rPr>
              <a:t>No. 69VI-CV-20-419 (Minn. Dist. Ct. 6th Dist. Nov. 13, 2020) (Judge Friday) (Appendix PED-8): </a:t>
            </a:r>
            <a:r>
              <a:rPr lang="en-US" sz="1890" dirty="0"/>
              <a:t>another tenant testified she overheard talk of drugs and there was a significant amount of people going in and out of the apartment, test showed methamphetamine residue in the apartment but no baseline test showing no presence of methamphetamine before occupancy, court dismissed the eviction action with prejudice and reserved the issue of expungement for determination upon further motion, evidence and argument.</a:t>
            </a:r>
            <a:endParaRPr dirty="0"/>
          </a:p>
          <a:p>
            <a:pPr marL="457200" lvl="0" indent="-457200" algn="l" rtl="0">
              <a:lnSpc>
                <a:spcPct val="80000"/>
              </a:lnSpc>
              <a:spcBef>
                <a:spcPts val="378"/>
              </a:spcBef>
              <a:spcAft>
                <a:spcPts val="0"/>
              </a:spcAft>
              <a:buSzPts val="1607"/>
              <a:buFont typeface="Arial"/>
              <a:buChar char="•"/>
            </a:pPr>
            <a:r>
              <a:rPr lang="en-US" sz="1890" i="1" dirty="0">
                <a:hlinkClick r:id="rId5"/>
              </a:rPr>
              <a:t>Sela Group, LLC v. _____, </a:t>
            </a:r>
            <a:r>
              <a:rPr lang="en-US" sz="1890" dirty="0">
                <a:hlinkClick r:id="rId5"/>
              </a:rPr>
              <a:t>No. 27-CV-HC-20-1360 (Minn. Dist. Ct. 4th Dist. July 14, 2020) (Referee Sedillos) (Appendix PED-10): </a:t>
            </a:r>
            <a:r>
              <a:rPr lang="en-US" sz="1890" dirty="0"/>
              <a:t>the tenant’s adult homeless son was not a tenant, the son stole her gun and allegedly committed a crime, and she did not have control of him, court dismissed the eviction action with prejudice, and expunged it.</a:t>
            </a:r>
            <a:endParaRPr dirty="0"/>
          </a:p>
          <a:p>
            <a:pPr marL="0" lvl="0" indent="0" algn="l" rtl="0">
              <a:lnSpc>
                <a:spcPct val="80000"/>
              </a:lnSpc>
              <a:spcBef>
                <a:spcPts val="378"/>
              </a:spcBef>
              <a:spcAft>
                <a:spcPts val="0"/>
              </a:spcAft>
              <a:buSzPts val="1607"/>
              <a:buNone/>
            </a:pPr>
            <a:endParaRPr sz="189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1E412-9BCA-425A-AC9B-E207A7FAA4E0}"/>
              </a:ext>
            </a:extLst>
          </p:cNvPr>
          <p:cNvSpPr>
            <a:spLocks noGrp="1"/>
          </p:cNvSpPr>
          <p:nvPr>
            <p:ph type="title"/>
          </p:nvPr>
        </p:nvSpPr>
        <p:spPr>
          <a:xfrm>
            <a:off x="301752" y="228600"/>
            <a:ext cx="8534400" cy="889986"/>
          </a:xfrm>
        </p:spPr>
        <p:txBody>
          <a:bodyPr>
            <a:normAutofit fontScale="90000"/>
          </a:bodyPr>
          <a:lstStyle/>
          <a:p>
            <a:r>
              <a:rPr lang="en-US" sz="3600" dirty="0"/>
              <a:t>Pandemic Eviction Action </a:t>
            </a:r>
            <a:br>
              <a:rPr lang="en-US" sz="3600" dirty="0"/>
            </a:br>
            <a:r>
              <a:rPr lang="en-US" sz="3600" dirty="0"/>
              <a:t>Causes of Action and Decisions</a:t>
            </a:r>
            <a:endParaRPr lang="en-US" dirty="0"/>
          </a:p>
        </p:txBody>
      </p:sp>
      <p:sp>
        <p:nvSpPr>
          <p:cNvPr id="3" name="Text Placeholder 2">
            <a:extLst>
              <a:ext uri="{FF2B5EF4-FFF2-40B4-BE49-F238E27FC236}">
                <a16:creationId xmlns:a16="http://schemas.microsoft.com/office/drawing/2014/main" id="{9D982D87-CC3B-4088-953B-624F2E94AD34}"/>
              </a:ext>
            </a:extLst>
          </p:cNvPr>
          <p:cNvSpPr>
            <a:spLocks noGrp="1"/>
          </p:cNvSpPr>
          <p:nvPr>
            <p:ph type="body" idx="1"/>
          </p:nvPr>
        </p:nvSpPr>
        <p:spPr/>
        <p:txBody>
          <a:bodyPr>
            <a:normAutofit/>
          </a:bodyPr>
          <a:lstStyle/>
          <a:p>
            <a:r>
              <a:rPr lang="nb-NO" sz="2800" dirty="0"/>
              <a:t>Minn. Stat. § 504B.171 Defenses</a:t>
            </a:r>
            <a:endParaRPr lang="en-US" sz="2800" dirty="0"/>
          </a:p>
          <a:p>
            <a:endParaRPr lang="en-US" sz="2000" dirty="0"/>
          </a:p>
          <a:p>
            <a:pPr lvl="0" indent="-342900">
              <a:spcBef>
                <a:spcPts val="0"/>
              </a:spcBef>
              <a:buSzPts val="1800"/>
              <a:buChar char="●"/>
            </a:pPr>
            <a:r>
              <a:rPr lang="en-US" sz="2000" dirty="0"/>
              <a:t>The landlord alleged the tenant unlawfully allowed certain unlawful activity on the property and the tenant did not know or have reason to know that there was unlawful activity on the property, </a:t>
            </a:r>
          </a:p>
          <a:p>
            <a:pPr lvl="1" indent="-342900">
              <a:spcBef>
                <a:spcPts val="0"/>
              </a:spcBef>
              <a:buSzPts val="1800"/>
              <a:buChar char="○"/>
            </a:pPr>
            <a:r>
              <a:rPr lang="en-US" sz="2000" dirty="0"/>
              <a:t>Minn. Stat. § 504B.171</a:t>
            </a:r>
          </a:p>
          <a:p>
            <a:pPr lvl="0" indent="-342900">
              <a:spcBef>
                <a:spcPts val="350"/>
              </a:spcBef>
              <a:buSzPts val="1800"/>
              <a:buChar char="●"/>
            </a:pPr>
            <a:endParaRPr lang="en-US" sz="2000" dirty="0"/>
          </a:p>
          <a:p>
            <a:pPr lvl="0" indent="-342900">
              <a:spcBef>
                <a:spcPts val="350"/>
              </a:spcBef>
              <a:buSzPts val="1800"/>
              <a:buChar char="●"/>
            </a:pPr>
            <a:r>
              <a:rPr lang="en-US" sz="2000" dirty="0"/>
              <a:t>The tenant could not prevent the illegal drugs from being brought on the property. </a:t>
            </a:r>
          </a:p>
          <a:p>
            <a:pPr lvl="1" indent="-342900">
              <a:spcBef>
                <a:spcPts val="0"/>
              </a:spcBef>
              <a:buSzPts val="1800"/>
              <a:buChar char="○"/>
            </a:pPr>
            <a:r>
              <a:rPr lang="en-US" sz="2000" dirty="0"/>
              <a:t>Minn. Stat. § 609.5317, subd. 3. </a:t>
            </a:r>
          </a:p>
          <a:p>
            <a:pPr indent="-342900">
              <a:spcBef>
                <a:spcPts val="0"/>
              </a:spcBef>
              <a:buSzPts val="1800"/>
              <a:buChar char="■"/>
            </a:pPr>
            <a:endParaRPr lang="en-US" sz="2000" dirty="0"/>
          </a:p>
          <a:p>
            <a:pPr indent="-342900">
              <a:spcBef>
                <a:spcPts val="0"/>
              </a:spcBef>
              <a:buSzPts val="1800"/>
              <a:buChar char="■"/>
            </a:pPr>
            <a:r>
              <a:rPr lang="en-US" sz="2000" dirty="0"/>
              <a:t>Medical marijuana use is legal under state law. Minn. Stat. § 152.32.</a:t>
            </a:r>
          </a:p>
          <a:p>
            <a:endParaRPr lang="en-US" sz="2000" dirty="0"/>
          </a:p>
          <a:p>
            <a:endParaRPr lang="en-US" sz="2000" dirty="0"/>
          </a:p>
        </p:txBody>
      </p:sp>
    </p:spTree>
    <p:extLst>
      <p:ext uri="{BB962C8B-B14F-4D97-AF65-F5344CB8AC3E}">
        <p14:creationId xmlns:p14="http://schemas.microsoft.com/office/powerpoint/2010/main" val="16514008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45"/>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40" name="Google Shape;440;p4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80000"/>
              </a:lnSpc>
              <a:spcBef>
                <a:spcPts val="0"/>
              </a:spcBef>
              <a:spcAft>
                <a:spcPts val="0"/>
              </a:spcAft>
              <a:buSzPts val="1434"/>
              <a:buNone/>
            </a:pPr>
            <a:r>
              <a:rPr lang="en-US" sz="2800" dirty="0"/>
              <a:t>Significant Property Damage Claims: Decisions Holding for the Landlord</a:t>
            </a:r>
            <a:endParaRPr sz="2800" dirty="0"/>
          </a:p>
          <a:p>
            <a:pPr marL="457200" lvl="0" indent="-457200" algn="l" rtl="0">
              <a:lnSpc>
                <a:spcPct val="80000"/>
              </a:lnSpc>
              <a:spcBef>
                <a:spcPts val="337"/>
              </a:spcBef>
              <a:spcAft>
                <a:spcPts val="0"/>
              </a:spcAft>
              <a:buSzPts val="1434"/>
              <a:buFont typeface="Arial"/>
              <a:buChar char="•"/>
            </a:pPr>
            <a:r>
              <a:rPr lang="en-US" sz="2000" i="1" dirty="0">
                <a:hlinkClick r:id="rId3"/>
              </a:rPr>
              <a:t>Dunnigan v. _____, </a:t>
            </a:r>
            <a:r>
              <a:rPr lang="en-US" sz="2000" dirty="0">
                <a:hlinkClick r:id="rId3"/>
              </a:rPr>
              <a:t>No. 19WS-CV-20-864 (Minn. Dist. Ct. 1st Dist. Sep. 22, 2020) (Judge Lutz) (Appendix PED-5): </a:t>
            </a:r>
            <a:r>
              <a:rPr lang="en-US" sz="2000" dirty="0"/>
              <a:t>the damage in total was significant and constituted a material violation of the lease, including a bent and broken double garage door following removal not authorized by the landlord, a broken glass panel in the bay window, a cracked lower-level bathroom vanity, removed, broken, and/or now non-existent cabinet drawer fronts in the kitchen, a dented back door, a removed gutter, a dented and gasket-damaged refrigerator, and a damaged basement light fixture, court ordered entry of judgment and issuance of a writ to the landlord. </a:t>
            </a:r>
            <a:endParaRPr sz="2000" dirty="0"/>
          </a:p>
          <a:p>
            <a:pPr marL="457200" lvl="0" indent="-457200" algn="l" rtl="0">
              <a:lnSpc>
                <a:spcPct val="80000"/>
              </a:lnSpc>
              <a:spcBef>
                <a:spcPts val="337"/>
              </a:spcBef>
              <a:spcAft>
                <a:spcPts val="0"/>
              </a:spcAft>
              <a:buSzPts val="1434"/>
              <a:buFont typeface="Arial"/>
              <a:buChar char="•"/>
            </a:pPr>
            <a:r>
              <a:rPr lang="en-US" sz="2000" i="1" dirty="0">
                <a:hlinkClick r:id="rId4"/>
              </a:rPr>
              <a:t>Munger Terrace, LLLP v. _____, </a:t>
            </a:r>
            <a:r>
              <a:rPr lang="en-US" sz="2000" dirty="0">
                <a:hlinkClick r:id="rId4"/>
              </a:rPr>
              <a:t>No. 69DU-CV-20-1348 (Minn. Dist. Ct. 6th Dist. Sep. 29, 2020) (Judge Neo) (Appendix PED-12): </a:t>
            </a:r>
            <a:r>
              <a:rPr lang="en-US" sz="2000" dirty="0"/>
              <a:t>damage from a break-in to the front and back doors, there is no evidence that the tenant ever contacted law enforcement, damage will exceed $2,000, and a history fights, screaming, slamming doors and noises at all hours, court entered judgment for the landlord, subject to a 7-day stay pursuant so the tenant could locate alternate arrangements for him and his pet.</a:t>
            </a:r>
            <a:endParaRPr sz="2000" dirty="0"/>
          </a:p>
          <a:p>
            <a:pPr marL="0" lvl="0" indent="0" algn="l" rtl="0">
              <a:lnSpc>
                <a:spcPct val="80000"/>
              </a:lnSpc>
              <a:spcBef>
                <a:spcPts val="337"/>
              </a:spcBef>
              <a:spcAft>
                <a:spcPts val="0"/>
              </a:spcAft>
              <a:buSzPts val="1434"/>
              <a:buNone/>
            </a:pPr>
            <a:endParaRPr sz="2000" dirty="0"/>
          </a:p>
          <a:p>
            <a:pPr marL="0" lvl="0" indent="0" algn="l" rtl="0">
              <a:lnSpc>
                <a:spcPct val="80000"/>
              </a:lnSpc>
              <a:spcBef>
                <a:spcPts val="337"/>
              </a:spcBef>
              <a:spcAft>
                <a:spcPts val="0"/>
              </a:spcAft>
              <a:buSzPts val="1434"/>
              <a:buNone/>
            </a:pPr>
            <a:endParaRPr sz="2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46"/>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46" name="Google Shape;446;p4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275"/>
              <a:buNone/>
            </a:pPr>
            <a:r>
              <a:rPr lang="en-US" sz="2800" dirty="0"/>
              <a:t>Significant Property Damage Claims: Decisions Holding for the Tenant</a:t>
            </a:r>
            <a:endParaRPr sz="2800" dirty="0"/>
          </a:p>
          <a:p>
            <a:pPr marL="457200" lvl="0" indent="-457200" algn="l" rtl="0">
              <a:spcBef>
                <a:spcPts val="300"/>
              </a:spcBef>
              <a:spcAft>
                <a:spcPts val="0"/>
              </a:spcAft>
              <a:buSzPts val="1275"/>
              <a:buFont typeface="Arial"/>
              <a:buChar char="•"/>
            </a:pPr>
            <a:r>
              <a:rPr lang="en-US" sz="1400" i="1" dirty="0">
                <a:hlinkClick r:id="rId3"/>
              </a:rPr>
              <a:t>Henry v. _____, </a:t>
            </a:r>
            <a:r>
              <a:rPr lang="en-US" sz="1400" dirty="0">
                <a:hlinkClick r:id="rId3"/>
              </a:rPr>
              <a:t>No. 33-CV-20-180 (Minn. Dist. Ct. 10th Dist. Oct. 30, 2020) (Judge Hiljus) (Appendix PED-2): </a:t>
            </a:r>
            <a:r>
              <a:rPr lang="en-US" sz="1400" dirty="0"/>
              <a:t>tenants materially breached the lease when they began demolition and remodel work, evidence submitted at the hearing that there was no longer any significant damage, court dismissed the action with prejudice. </a:t>
            </a:r>
            <a:endParaRPr sz="1400" dirty="0"/>
          </a:p>
          <a:p>
            <a:pPr marL="457200" lvl="0" indent="-457200" algn="l" rtl="0">
              <a:spcBef>
                <a:spcPts val="300"/>
              </a:spcBef>
              <a:spcAft>
                <a:spcPts val="0"/>
              </a:spcAft>
              <a:buSzPts val="1275"/>
              <a:buFont typeface="Arial"/>
              <a:buChar char="•"/>
            </a:pPr>
            <a:r>
              <a:rPr lang="en-US" sz="1400" i="1" dirty="0">
                <a:hlinkClick r:id="rId4"/>
              </a:rPr>
              <a:t>Benolken v. _____, </a:t>
            </a:r>
            <a:r>
              <a:rPr lang="en-US" sz="1400" dirty="0">
                <a:hlinkClick r:id="rId4"/>
              </a:rPr>
              <a:t>No. 62-HG-CV-20-624 (Minn. Dist. Ct. 2nd Dist. Nov. 30, 2020) (Judge Nelson) (Appendix PED-3): </a:t>
            </a:r>
            <a:r>
              <a:rPr lang="en-US" sz="1400" dirty="0"/>
              <a:t>the landlord offered evidence of minor damage to the subject property during the time tenant lived there, including a refrigerator handle missing, a kitchen sink handle being inverted, and dog feces being found in the subject property on one occasion; the landlord also offered evidence of potentially significant damage to the subject property, including credible testimony of damage to doors in the subject property and that some flooring in the subject property needs to be replaced, but no evidence in the record to show the expected or incurred expense of repairing the damaged doors and flooring, or to show the extent of that damage and no evidence that the damage to the subject property exceeds the amount of the damage deposit, court entered judgment for the tenant. </a:t>
            </a:r>
            <a:endParaRPr sz="1400" dirty="0"/>
          </a:p>
          <a:p>
            <a:pPr marL="457200" lvl="0" indent="-457200" algn="l" rtl="0">
              <a:spcBef>
                <a:spcPts val="300"/>
              </a:spcBef>
              <a:spcAft>
                <a:spcPts val="0"/>
              </a:spcAft>
              <a:buSzPts val="1275"/>
              <a:buFont typeface="Arial"/>
              <a:buChar char="•"/>
            </a:pPr>
            <a:r>
              <a:rPr lang="en-US" sz="1400" i="1" dirty="0">
                <a:hlinkClick r:id="rId5"/>
              </a:rPr>
              <a:t>Raintree Associates LLP v. _____, </a:t>
            </a:r>
            <a:r>
              <a:rPr lang="en-US" sz="1400" dirty="0">
                <a:hlinkClick r:id="rId5"/>
              </a:rPr>
              <a:t>No. 69VI-CV-20-413 (Minn. Dist. Ct. 6th Dist. Dec. 1, 2020) (Judge Anderson) (Appendix PED-7): </a:t>
            </a:r>
            <a:r>
              <a:rPr lang="en-US" sz="1400" dirty="0"/>
              <a:t>the landlord argued that the tenant’s alleged damage to a neighboring tenant’s door constituted a significant damage to property. The court concluded: the landlord presented evidence indicating the Defendant damaged the door but the damage does not constitute significant damage to property, court suspended the action until such time as the Emergency Executive Order 20-79 is modified or expires.</a:t>
            </a:r>
            <a:endParaRPr sz="1400" dirty="0"/>
          </a:p>
          <a:p>
            <a:pPr marL="0" lvl="0" indent="0" algn="l" rtl="0">
              <a:spcBef>
                <a:spcPts val="300"/>
              </a:spcBef>
              <a:spcAft>
                <a:spcPts val="0"/>
              </a:spcAft>
              <a:buSzPts val="1275"/>
              <a:buNone/>
            </a:pPr>
            <a:endParaRPr sz="15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47"/>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52" name="Google Shape;452;p4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1951"/>
              <a:buNone/>
            </a:pPr>
            <a:r>
              <a:rPr lang="en-US" sz="2800" dirty="0"/>
              <a:t>Substantial Endangerment Claims</a:t>
            </a:r>
            <a:endParaRPr sz="2800" dirty="0"/>
          </a:p>
          <a:p>
            <a:pPr marL="457200" lvl="0" indent="-457200" algn="l" rtl="0">
              <a:lnSpc>
                <a:spcPct val="80000"/>
              </a:lnSpc>
              <a:spcBef>
                <a:spcPts val="459"/>
              </a:spcBef>
              <a:spcAft>
                <a:spcPts val="0"/>
              </a:spcAft>
              <a:buSzPts val="1951"/>
              <a:buFont typeface="Arial"/>
              <a:buChar char="•"/>
            </a:pPr>
            <a:r>
              <a:rPr lang="en-US" sz="2000" i="1" dirty="0">
                <a:hlinkClick r:id="rId3"/>
              </a:rPr>
              <a:t>Olson Property Investments v. </a:t>
            </a:r>
            <a:r>
              <a:rPr lang="en-US" sz="2000" dirty="0">
                <a:hlinkClick r:id="rId3"/>
              </a:rPr>
              <a:t>_____,</a:t>
            </a:r>
            <a:r>
              <a:rPr lang="en-US" sz="2000" i="1" dirty="0">
                <a:hlinkClick r:id="rId3"/>
              </a:rPr>
              <a:t> </a:t>
            </a:r>
            <a:r>
              <a:rPr lang="en-US" sz="2000" dirty="0">
                <a:hlinkClick r:id="rId3"/>
              </a:rPr>
              <a:t>No. A20-1073 (Minn. Ct. App. Sept. 1, 2020) (Appendix PED-17): </a:t>
            </a:r>
            <a:r>
              <a:rPr lang="en-US" sz="2000" dirty="0"/>
              <a:t>the Minnesota Court of Appeals issued an unpublished order denying the landlord’s petition for a writ of mandamus to compel the district court to issue a summons in an eviction action under the predecessors to Executive Order 20-79, the landlord had not pled with enough specificity.</a:t>
            </a:r>
            <a:endParaRPr sz="2000" dirty="0"/>
          </a:p>
          <a:p>
            <a:pPr marL="457200" lvl="0" indent="-457200" algn="l" rtl="0">
              <a:lnSpc>
                <a:spcPct val="80000"/>
              </a:lnSpc>
              <a:spcBef>
                <a:spcPts val="459"/>
              </a:spcBef>
              <a:spcAft>
                <a:spcPts val="0"/>
              </a:spcAft>
              <a:buSzPts val="1951"/>
              <a:buFont typeface="Arial"/>
              <a:buChar char="•"/>
            </a:pPr>
            <a:r>
              <a:rPr lang="en-US" sz="2000" i="1" dirty="0">
                <a:hlinkClick r:id="rId4"/>
              </a:rPr>
              <a:t>LKE Enterprises, LLC v. _____, </a:t>
            </a:r>
            <a:r>
              <a:rPr lang="en-US" sz="2000" dirty="0">
                <a:hlinkClick r:id="rId4"/>
              </a:rPr>
              <a:t>No. 31-CV-20-2600 (Minn. Dist. Ct. 9th Dist. Nov. 19, 2020) (Judge McBroom) (Appendix PED-14): </a:t>
            </a:r>
            <a:r>
              <a:rPr lang="en-US" sz="2000" dirty="0"/>
              <a:t>the court held for the landlord against the defaulting pro se tenant who assaulted another tenant and another individual, extraordinary and exigent circumstances that warrant staying the writ for a reasonable period of time. </a:t>
            </a:r>
          </a:p>
          <a:p>
            <a:pPr indent="-457200">
              <a:lnSpc>
                <a:spcPct val="80000"/>
              </a:lnSpc>
              <a:spcBef>
                <a:spcPts val="459"/>
              </a:spcBef>
              <a:buSzPts val="1951"/>
              <a:buFont typeface="Arial"/>
              <a:buChar char="•"/>
            </a:pPr>
            <a:r>
              <a:rPr lang="en-US" sz="2000" i="1" dirty="0">
                <a:hlinkClick r:id="rId5"/>
              </a:rPr>
              <a:t>Minnesota Parks, LLC v. _____, </a:t>
            </a:r>
            <a:r>
              <a:rPr lang="en-US" sz="2000" dirty="0">
                <a:hlinkClick r:id="rId5"/>
              </a:rPr>
              <a:t>No. 31-CV-20-1686 (Minn. Dist. Ct. 9th Dist. Aug. 5, 2020) (Judge Chandler) (Appendix PED-13): </a:t>
            </a:r>
            <a:r>
              <a:rPr lang="en-US" sz="2000" dirty="0"/>
              <a:t>the tenant possessed a dog on the premises which caused harm to others and attempted to bite persons in the neighborhood that the tenant not properly restrain, court entered judgment for the landlord.</a:t>
            </a:r>
          </a:p>
          <a:p>
            <a:pPr marL="457200" lvl="0" indent="-457200" algn="l" rtl="0">
              <a:lnSpc>
                <a:spcPct val="80000"/>
              </a:lnSpc>
              <a:spcBef>
                <a:spcPts val="459"/>
              </a:spcBef>
              <a:spcAft>
                <a:spcPts val="0"/>
              </a:spcAft>
              <a:buSzPts val="1951"/>
              <a:buFont typeface="Arial"/>
              <a:buChar char="•"/>
            </a:pPr>
            <a:endParaRPr sz="2000" dirty="0"/>
          </a:p>
          <a:p>
            <a:pPr marL="0" lvl="0" indent="0" algn="l" rtl="0">
              <a:lnSpc>
                <a:spcPct val="80000"/>
              </a:lnSpc>
              <a:spcBef>
                <a:spcPts val="459"/>
              </a:spcBef>
              <a:spcAft>
                <a:spcPts val="0"/>
              </a:spcAft>
              <a:buSzPts val="1951"/>
              <a:buNone/>
            </a:pPr>
            <a:endParaRPr sz="2000" dirty="0"/>
          </a:p>
          <a:p>
            <a:pPr marL="0" lvl="0" indent="0" algn="l" rtl="0">
              <a:lnSpc>
                <a:spcPct val="80000"/>
              </a:lnSpc>
              <a:spcBef>
                <a:spcPts val="459"/>
              </a:spcBef>
              <a:spcAft>
                <a:spcPts val="0"/>
              </a:spcAft>
              <a:buSzPts val="1951"/>
              <a:buNone/>
            </a:pPr>
            <a:endParaRPr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48"/>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58" name="Google Shape;458;p4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80000"/>
              </a:lnSpc>
              <a:spcBef>
                <a:spcPts val="0"/>
              </a:spcBef>
              <a:spcAft>
                <a:spcPts val="0"/>
              </a:spcAft>
              <a:buSzPts val="2122"/>
              <a:buNone/>
            </a:pPr>
            <a:r>
              <a:rPr lang="en-US" sz="2800" dirty="0"/>
              <a:t>Landlord Family Residency Claims</a:t>
            </a:r>
            <a:endParaRPr sz="2800" dirty="0"/>
          </a:p>
          <a:p>
            <a:pPr marL="457200" lvl="0" indent="-457200" algn="l" rtl="0">
              <a:lnSpc>
                <a:spcPct val="80000"/>
              </a:lnSpc>
              <a:spcBef>
                <a:spcPts val="499"/>
              </a:spcBef>
              <a:spcAft>
                <a:spcPts val="0"/>
              </a:spcAft>
              <a:buSzPts val="2122"/>
              <a:buFont typeface="Arial"/>
              <a:buChar char="•"/>
            </a:pPr>
            <a:r>
              <a:rPr lang="en-US" sz="2200" i="1" dirty="0">
                <a:hlinkClick r:id="rId3"/>
              </a:rPr>
              <a:t>Borsay v. _____, </a:t>
            </a:r>
            <a:r>
              <a:rPr lang="en-US" sz="2200" dirty="0">
                <a:hlinkClick r:id="rId3"/>
              </a:rPr>
              <a:t>No. 02-CV-20-4224 (Minn. Dist. Ct. 10th Dist. Dec. 14, 2020) (Judge Logering) (Appendix PED-11): </a:t>
            </a:r>
            <a:r>
              <a:rPr lang="en-US" sz="2200" dirty="0"/>
              <a:t>the landlord alleged that he needed to move his minor daughter, age 14, into a room in the property, she lived with him but did not have her own room, she was not homeless and would not become homeless, it was unclear why the landlord couldn’t move his daughter into another property he owned, he had not established that a </a:t>
            </a:r>
            <a:r>
              <a:rPr lang="en-US" sz="2200" i="1" dirty="0"/>
              <a:t>need </a:t>
            </a:r>
            <a:r>
              <a:rPr lang="en-US" sz="2200" dirty="0"/>
              <a:t>exists to move his daughter into the leased premises and, even if such a need existed, he has not established that moving his daughter into the leased premises would be his only option, court dismissed the eviction action with prejudice and expunged it.</a:t>
            </a:r>
          </a:p>
          <a:p>
            <a:pPr lvl="0" indent="-457200">
              <a:lnSpc>
                <a:spcPct val="80000"/>
              </a:lnSpc>
              <a:spcBef>
                <a:spcPts val="499"/>
              </a:spcBef>
              <a:buSzPts val="2122"/>
              <a:buFont typeface="Arial"/>
              <a:buChar char="•"/>
            </a:pPr>
            <a:r>
              <a:rPr lang="en-US" sz="2200" dirty="0">
                <a:hlinkClick r:id="rId4"/>
              </a:rPr>
              <a:t>Letter from Evan Romanoff, Assistant Minnesota Attorney General to ____ at 2 (Nov. 18. 2020) (Appendix PED-22): </a:t>
            </a:r>
            <a:r>
              <a:rPr lang="en-US" sz="2200" dirty="0"/>
              <a:t>landlord’s attorney advised to provide “evidence that [the landlord] has a need to move into the property.”</a:t>
            </a:r>
          </a:p>
          <a:p>
            <a:pPr lvl="0" indent="-457200">
              <a:lnSpc>
                <a:spcPct val="80000"/>
              </a:lnSpc>
              <a:spcBef>
                <a:spcPts val="499"/>
              </a:spcBef>
              <a:buSzPts val="2122"/>
              <a:buFont typeface="Arial"/>
              <a:buChar char="•"/>
            </a:pPr>
            <a:r>
              <a:rPr lang="en-US" sz="2200" i="1" dirty="0">
                <a:hlinkClick r:id="rId5"/>
              </a:rPr>
              <a:t>Roggenkamp v. _____, </a:t>
            </a:r>
            <a:r>
              <a:rPr lang="en-US" sz="2200" dirty="0">
                <a:hlinkClick r:id="rId5"/>
              </a:rPr>
              <a:t>No. 18-CV-21-95 (Minn. Dist. Ct. 9th Dist. Feb. 2, 2121) (Judge Middendorf) (Appendix PED-23): </a:t>
            </a:r>
            <a:r>
              <a:rPr lang="en-US" sz="2200" dirty="0"/>
              <a:t>the court concluded the termination letter was improper for stating a need to move into the property, plaintiffs did not establish the need to evict defendants, and an LLC cannot have a family member with a need to move into rental property. </a:t>
            </a:r>
          </a:p>
          <a:p>
            <a:pPr lvl="0" indent="-457200">
              <a:lnSpc>
                <a:spcPct val="80000"/>
              </a:lnSpc>
              <a:spcBef>
                <a:spcPts val="499"/>
              </a:spcBef>
              <a:buSzPts val="2122"/>
              <a:buFont typeface="Arial"/>
              <a:buChar char="•"/>
            </a:pPr>
            <a:endParaRPr sz="2200" dirty="0"/>
          </a:p>
          <a:p>
            <a:pPr marL="0" lvl="0" indent="0" algn="l" rtl="0">
              <a:lnSpc>
                <a:spcPct val="80000"/>
              </a:lnSpc>
              <a:spcBef>
                <a:spcPts val="499"/>
              </a:spcBef>
              <a:spcAft>
                <a:spcPts val="0"/>
              </a:spcAft>
              <a:buSzPts val="2122"/>
              <a:buNone/>
            </a:pPr>
            <a:endParaRPr sz="2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4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Equitable Considerations</a:t>
            </a:r>
            <a:endParaRPr dirty="0"/>
          </a:p>
        </p:txBody>
      </p:sp>
      <p:sp>
        <p:nvSpPr>
          <p:cNvPr id="464" name="Google Shape;464;p4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40"/>
              <a:buNone/>
            </a:pPr>
            <a:r>
              <a:rPr lang="en-US" sz="2800" dirty="0"/>
              <a:t>The court can grant relief from forfeiture where the landlord is adequately protected. </a:t>
            </a:r>
          </a:p>
          <a:p>
            <a:pPr marL="342900" lvl="0" indent="-342900" algn="l" rtl="0">
              <a:spcBef>
                <a:spcPts val="0"/>
              </a:spcBef>
              <a:spcAft>
                <a:spcPts val="0"/>
              </a:spcAft>
              <a:buSzPts val="2040"/>
              <a:buFont typeface="Arial" panose="020B0604020202020204" pitchFamily="34" charset="0"/>
              <a:buChar char="•"/>
            </a:pPr>
            <a:r>
              <a:rPr lang="en-US" sz="2400" i="1" dirty="0"/>
              <a:t>Naftalin v. John Wood Co.,</a:t>
            </a:r>
            <a:r>
              <a:rPr lang="en-US" sz="2400" dirty="0"/>
              <a:t> 263 Minn. 135, 147, 116 N.W.2d 91, 100 (1962); </a:t>
            </a:r>
            <a:r>
              <a:rPr lang="en-US" sz="2400" i="1" dirty="0"/>
              <a:t>Warren v. Driscoll</a:t>
            </a:r>
            <a:r>
              <a:rPr lang="en-US" sz="2400" dirty="0"/>
              <a:t>, 186 Minn. 1, 5, 242 N.W.2d 346, 347 (1932).</a:t>
            </a:r>
            <a:endParaRPr sz="2400" i="1" dirty="0"/>
          </a:p>
          <a:p>
            <a:pPr marL="0" lvl="0" indent="0" algn="l" rtl="0">
              <a:spcBef>
                <a:spcPts val="480"/>
              </a:spcBef>
              <a:spcAft>
                <a:spcPts val="0"/>
              </a:spcAft>
              <a:buSzPts val="2040"/>
              <a:buNone/>
            </a:pPr>
            <a:endParaRPr sz="2400" i="1" dirty="0"/>
          </a:p>
          <a:p>
            <a:pPr marL="0" lvl="0" indent="0" algn="l" rtl="0">
              <a:spcBef>
                <a:spcPts val="480"/>
              </a:spcBef>
              <a:spcAft>
                <a:spcPts val="0"/>
              </a:spcAft>
              <a:buSzPts val="2040"/>
              <a:buNone/>
            </a:pPr>
            <a:r>
              <a:rPr lang="en-US" sz="2400" dirty="0"/>
              <a:t>In </a:t>
            </a:r>
            <a:r>
              <a:rPr lang="en-US" sz="2400" i="1" dirty="0">
                <a:hlinkClick r:id="rId3"/>
              </a:rPr>
              <a:t>Kelley v. _____, </a:t>
            </a:r>
            <a:r>
              <a:rPr lang="en-US" sz="2400" dirty="0">
                <a:hlinkClick r:id="rId3"/>
              </a:rPr>
              <a:t>No. 11-CV-19-2181 (Minn. Dist. Ct. 9th Dist. Oct. 29, 2020) (Judge Strandlie) (Appendix PED-16), </a:t>
            </a:r>
            <a:r>
              <a:rPr lang="en-US" sz="2400" dirty="0"/>
              <a:t>the court held for the landlord against the pro se tenant on the need for family member residency, ordering the eviction writ stayed for a month until November 30, 2020. </a:t>
            </a:r>
            <a:endParaRPr dirty="0"/>
          </a:p>
          <a:p>
            <a:pPr marL="0" lvl="0" indent="0" algn="l" rtl="0">
              <a:spcBef>
                <a:spcPts val="480"/>
              </a:spcBef>
              <a:spcAft>
                <a:spcPts val="0"/>
              </a:spcAft>
              <a:buSzPts val="2040"/>
              <a:buNone/>
            </a:pPr>
            <a:endParaRPr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5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Equitable Considerations</a:t>
            </a:r>
            <a:endParaRPr dirty="0"/>
          </a:p>
        </p:txBody>
      </p:sp>
      <p:sp>
        <p:nvSpPr>
          <p:cNvPr id="470" name="Google Shape;470;p5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090"/>
              <a:buNone/>
            </a:pPr>
            <a:r>
              <a:rPr lang="en-US" sz="18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In </a:t>
            </a:r>
            <a:r>
              <a:rPr lang="en-US" sz="1800" i="1" dirty="0">
                <a:hlinkClick r:id="rId3"/>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Henry v</a:t>
            </a:r>
            <a:r>
              <a:rPr lang="en-US" sz="1800" i="1" dirty="0">
                <a:hlinkClick r:id="rId3"/>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 _____, </a:t>
            </a:r>
            <a:r>
              <a:rPr lang="en-US" sz="1800" dirty="0">
                <a:hlinkClick r:id="rId3"/>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No. 33-CV-20-180 (Minn. Dist. Ct. 10th Dist. Oct. 30, 2020) (Judge Hiljus) (Appendix PED-2),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the court found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rPr>
              <a:t>that the tenants materially breached the lease when they began demolition and remodel work, but at the hearing that there no longer was any significant damage. The Court concluded:</a:t>
            </a:r>
          </a:p>
          <a:p>
            <a:pPr marL="0" lvl="0" indent="0" algn="l" rtl="0">
              <a:lnSpc>
                <a:spcPct val="80000"/>
              </a:lnSpc>
              <a:spcBef>
                <a:spcPts val="256"/>
              </a:spcBef>
              <a:spcAft>
                <a:spcPts val="0"/>
              </a:spcAft>
              <a:buSzPts val="1090"/>
              <a:buNone/>
            </a:pPr>
            <a:endParaRPr lang="en-US" sz="1800" dirty="0"/>
          </a:p>
          <a:p>
            <a:pPr marL="0" lvl="0" indent="0" algn="l" rtl="0">
              <a:lnSpc>
                <a:spcPct val="80000"/>
              </a:lnSpc>
              <a:spcBef>
                <a:spcPts val="256"/>
              </a:spcBef>
              <a:spcAft>
                <a:spcPts val="0"/>
              </a:spcAft>
              <a:buSzPts val="1090"/>
              <a:buNone/>
            </a:pPr>
            <a:r>
              <a:rPr lang="en-US" sz="1800" dirty="0"/>
              <a:t>“A court cannot operate in a bubble. The COVID-19 pandemic is worsening throughout the country and in Minnesota. Infection rates are on the rise. The underlying purpose of this eviction moratorium is to protect the health and safety of not only tenants of rental units, but those elsewhere across the state. Tenants evicted from housing often move around, perhaps to family or friends’ houses, thus increasing travel and the potential for infection spread. The Court sympathizes with landlords and property managers across the state who do not have the options to regain possession they did before the pandemic and how this may be affecting their livelihood. The Court understands that the Plaintiffs in this case did not give Defendants permission to remodel any part of the property and in fact told them to stop. Plaintiffs will have remedies in conciliation court and housing court available to them once the eviction moratorium is lifted.”</a:t>
            </a:r>
          </a:p>
          <a:p>
            <a:pPr marL="0" lvl="0" indent="0" algn="l" rtl="0">
              <a:lnSpc>
                <a:spcPct val="80000"/>
              </a:lnSpc>
              <a:spcBef>
                <a:spcPts val="256"/>
              </a:spcBef>
              <a:spcAft>
                <a:spcPts val="0"/>
              </a:spcAft>
              <a:buSzPts val="1090"/>
              <a:buNone/>
            </a:pPr>
            <a:endParaRPr lang="en-US" sz="1800" dirty="0"/>
          </a:p>
          <a:p>
            <a:pPr marL="0" lvl="0" indent="0" algn="l" rtl="0">
              <a:lnSpc>
                <a:spcPct val="80000"/>
              </a:lnSpc>
              <a:spcBef>
                <a:spcPts val="256"/>
              </a:spcBef>
              <a:spcAft>
                <a:spcPts val="0"/>
              </a:spcAft>
              <a:buSzPts val="1090"/>
              <a:buNone/>
            </a:pPr>
            <a:r>
              <a:rPr lang="en-US" sz="1800" i="1" dirty="0"/>
              <a:t>Id.</a:t>
            </a:r>
            <a:r>
              <a:rPr lang="en-US" sz="1800" dirty="0"/>
              <a:t> at 3-5. The court dismissed the action with prejudice. </a:t>
            </a:r>
            <a:r>
              <a:rPr lang="en-US" sz="1800" i="1" dirty="0"/>
              <a:t>Id.</a:t>
            </a:r>
            <a:r>
              <a:rPr lang="en-US" sz="1800" dirty="0"/>
              <a:t> at 6.</a:t>
            </a:r>
          </a:p>
          <a:p>
            <a:pPr marL="0" lvl="0" indent="0" algn="l" rtl="0">
              <a:lnSpc>
                <a:spcPct val="80000"/>
              </a:lnSpc>
              <a:spcBef>
                <a:spcPts val="256"/>
              </a:spcBef>
              <a:spcAft>
                <a:spcPts val="0"/>
              </a:spcAft>
              <a:buSzPts val="1090"/>
              <a:buNone/>
            </a:pPr>
            <a:endParaRPr lang="en-US" sz="1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1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lvl="0"/>
            <a:r>
              <a:rPr lang="en-US" dirty="0"/>
              <a:t>Other Breach of Lease Defenses</a:t>
            </a:r>
            <a:endParaRPr dirty="0"/>
          </a:p>
        </p:txBody>
      </p:sp>
      <p:sp>
        <p:nvSpPr>
          <p:cNvPr id="271" name="Google Shape;271;p1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lvl="0" indent="-355600">
              <a:spcBef>
                <a:spcPts val="0"/>
              </a:spcBef>
              <a:buSzPts val="2000"/>
              <a:buChar char="●"/>
            </a:pPr>
            <a:r>
              <a:rPr lang="en-US" sz="2000" dirty="0"/>
              <a:t>Conduct was not a material breach or substantial failure to perform under the lease. </a:t>
            </a:r>
            <a:endParaRPr sz="2000" dirty="0"/>
          </a:p>
          <a:p>
            <a:pPr marL="914400" lvl="1" indent="-355600" algn="l" rtl="0">
              <a:spcBef>
                <a:spcPts val="0"/>
              </a:spcBef>
              <a:spcAft>
                <a:spcPts val="0"/>
              </a:spcAft>
              <a:buSzPts val="2000"/>
              <a:buChar char="○"/>
            </a:pPr>
            <a:r>
              <a:rPr lang="en-US" sz="2000" i="1" dirty="0"/>
              <a:t>Cloverdale Foods of Minnesota, Inc., </a:t>
            </a:r>
            <a:r>
              <a:rPr lang="en-US" sz="2000" dirty="0"/>
              <a:t>580 N.W.2d 46, 49 (Minn. Ct. App. 1998); </a:t>
            </a:r>
            <a:r>
              <a:rPr lang="en-US" sz="2000" i="1" dirty="0"/>
              <a:t>Skogberg v. Huisman</a:t>
            </a:r>
            <a:r>
              <a:rPr lang="en-US" sz="2000" dirty="0"/>
              <a:t>, No. C7-02-2059, 2003 WL 22014576 (Minn. Ct. App. Aug. 2003) (unpublished).</a:t>
            </a:r>
            <a:endParaRPr sz="2000" dirty="0"/>
          </a:p>
          <a:p>
            <a:pPr lvl="0" indent="-355600">
              <a:spcBef>
                <a:spcPts val="0"/>
              </a:spcBef>
              <a:buSzPts val="2000"/>
              <a:buChar char="●"/>
            </a:pPr>
            <a:r>
              <a:rPr lang="en-US" sz="2000" dirty="0"/>
              <a:t>Lease did not contain "right of reentry" clause. </a:t>
            </a:r>
            <a:endParaRPr sz="2000" dirty="0"/>
          </a:p>
          <a:p>
            <a:pPr marL="914400" lvl="1" indent="-355600" algn="l" rtl="0">
              <a:spcBef>
                <a:spcPts val="0"/>
              </a:spcBef>
              <a:spcAft>
                <a:spcPts val="0"/>
              </a:spcAft>
              <a:buSzPts val="2000"/>
              <a:buChar char="○"/>
            </a:pPr>
            <a:r>
              <a:rPr lang="en-US" sz="2000" i="1" dirty="0"/>
              <a:t>Bauer v. Knoble</a:t>
            </a:r>
            <a:r>
              <a:rPr lang="en-US" sz="2000" dirty="0"/>
              <a:t>, 51 Minn. 358, 359, 53 N.W. 805, 805 (1892).</a:t>
            </a:r>
            <a:endParaRPr sz="2000" dirty="0"/>
          </a:p>
          <a:p>
            <a:pPr lvl="0" indent="-342900">
              <a:spcBef>
                <a:spcPts val="290"/>
              </a:spcBef>
              <a:buSzPts val="1800"/>
              <a:buChar char="●"/>
            </a:pPr>
            <a:r>
              <a:rPr lang="en-US" sz="2000" dirty="0"/>
              <a:t>The landlord waived lease provisions by failing to enforce them or is estopped from enforcing them. </a:t>
            </a:r>
          </a:p>
          <a:p>
            <a:pPr lvl="1" indent="-342900">
              <a:spcBef>
                <a:spcPts val="0"/>
              </a:spcBef>
              <a:buSzPts val="1800"/>
              <a:buChar char="○"/>
            </a:pPr>
            <a:r>
              <a:rPr lang="en-US" sz="2000" i="1" dirty="0"/>
              <a:t>Mitchell v. Rende</a:t>
            </a:r>
            <a:r>
              <a:rPr lang="en-US" sz="2000" dirty="0"/>
              <a:t>, 225 Minn. 145, 30 N.W.2d 27 (1947).</a:t>
            </a:r>
          </a:p>
          <a:p>
            <a:pPr lvl="0" indent="-342900">
              <a:spcBef>
                <a:spcPts val="0"/>
              </a:spcBef>
              <a:buSzPts val="1800"/>
              <a:buChar char="●"/>
            </a:pPr>
            <a:r>
              <a:rPr lang="en-US" sz="2000" dirty="0"/>
              <a:t>The landlord waived the alleged breaches or is estopped from enforcing them by accepting rent with knowledge of the breach. </a:t>
            </a:r>
          </a:p>
          <a:p>
            <a:pPr lvl="1" indent="-342900">
              <a:spcBef>
                <a:spcPts val="0"/>
              </a:spcBef>
              <a:buSzPts val="1800"/>
              <a:buChar char="○"/>
            </a:pPr>
            <a:r>
              <a:rPr lang="en-US" sz="2000" i="1" dirty="0"/>
              <a:t>Kenny v. Seu Si Lun</a:t>
            </a:r>
            <a:r>
              <a:rPr lang="en-US" sz="2000" dirty="0"/>
              <a:t>, 101 Minn. 253, 256-58, 112 N.W. 220, 221-22 (1907).</a:t>
            </a:r>
          </a:p>
          <a:p>
            <a:pPr marL="0" lvl="0" indent="0" algn="l" rtl="0">
              <a:spcBef>
                <a:spcPts val="290"/>
              </a:spcBef>
              <a:spcAft>
                <a:spcPts val="0"/>
              </a:spcAft>
              <a:buSzPts val="1233"/>
              <a:buNone/>
            </a:pPr>
            <a:endParaRPr sz="2000" dirty="0"/>
          </a:p>
        </p:txBody>
      </p:sp>
    </p:spTree>
    <p:extLst>
      <p:ext uri="{BB962C8B-B14F-4D97-AF65-F5344CB8AC3E}">
        <p14:creationId xmlns:p14="http://schemas.microsoft.com/office/powerpoint/2010/main" val="15482790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lvl="0"/>
            <a:r>
              <a:rPr lang="en-US" dirty="0"/>
              <a:t>Other Breach of Lease Defenses</a:t>
            </a:r>
            <a:endParaRPr dirty="0"/>
          </a:p>
        </p:txBody>
      </p:sp>
      <p:sp>
        <p:nvSpPr>
          <p:cNvPr id="284" name="Google Shape;284;p1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lvl="0" indent="-342900">
              <a:spcBef>
                <a:spcPts val="0"/>
              </a:spcBef>
              <a:buSzPts val="1800"/>
              <a:buChar char="●"/>
            </a:pPr>
            <a:r>
              <a:rPr lang="en-US" sz="2000" dirty="0"/>
              <a:t>The landlord did not reasonably accommodate the tenant’s disability. </a:t>
            </a:r>
          </a:p>
          <a:p>
            <a:pPr lvl="1" indent="-342900">
              <a:spcBef>
                <a:spcPts val="0"/>
              </a:spcBef>
              <a:buSzPts val="1800"/>
              <a:buChar char="○"/>
            </a:pPr>
            <a:r>
              <a:rPr lang="en-US" sz="2000" dirty="0"/>
              <a:t>42 U.S.C. § 3604(f)(3); 24 C.F.R. Part 100;</a:t>
            </a:r>
            <a:r>
              <a:rPr lang="en-US" sz="2000" i="1" dirty="0"/>
              <a:t> Douglas v. Kriegsfield Corp.</a:t>
            </a:r>
            <a:r>
              <a:rPr lang="en-US" sz="2000" dirty="0"/>
              <a:t>, 884 A.2d 1109 (D.C. Ct. App. 2005); Minn. Stat. § 363A.10; </a:t>
            </a:r>
            <a:r>
              <a:rPr lang="en-US" sz="2000" i="1" dirty="0"/>
              <a:t>Schuett v. Anderson</a:t>
            </a:r>
            <a:r>
              <a:rPr lang="en-US" sz="2000" dirty="0"/>
              <a:t>, 386 N.W.2d 249, 253 (Minn. Ct. App. 1986).</a:t>
            </a:r>
          </a:p>
          <a:p>
            <a:pPr marL="457200" lvl="0" indent="-342900" algn="l" rtl="0">
              <a:spcBef>
                <a:spcPts val="0"/>
              </a:spcBef>
              <a:spcAft>
                <a:spcPts val="0"/>
              </a:spcAft>
              <a:buSzPts val="1800"/>
              <a:buChar char="●"/>
            </a:pPr>
            <a:r>
              <a:rPr lang="en-US" sz="2000" dirty="0"/>
              <a:t>The landlord is penalizing the tenant for calling for police or emergency assistance in response to domestic abuse or any other conduct. </a:t>
            </a:r>
            <a:endParaRPr sz="2000" dirty="0"/>
          </a:p>
          <a:p>
            <a:pPr marL="914400" lvl="1" indent="-342900" algn="l" rtl="0">
              <a:spcBef>
                <a:spcPts val="0"/>
              </a:spcBef>
              <a:spcAft>
                <a:spcPts val="0"/>
              </a:spcAft>
              <a:buSzPts val="1800"/>
              <a:buChar char="○"/>
            </a:pPr>
            <a:r>
              <a:rPr lang="en-US" sz="2000" dirty="0"/>
              <a:t>Minn. Stat. § 504B.205.</a:t>
            </a:r>
            <a:endParaRPr sz="2000" dirty="0"/>
          </a:p>
          <a:p>
            <a:pPr marL="457200" lvl="0" indent="-342900" algn="l" rtl="0">
              <a:spcBef>
                <a:spcPts val="0"/>
              </a:spcBef>
              <a:spcAft>
                <a:spcPts val="0"/>
              </a:spcAft>
              <a:buSzPts val="1800"/>
              <a:buChar char="●"/>
            </a:pPr>
            <a:r>
              <a:rPr lang="en-US" sz="2000" dirty="0"/>
              <a:t>The tenant is a victim of domestic abuse, criminal sexual conduct, or stalking. </a:t>
            </a:r>
            <a:endParaRPr sz="2000" dirty="0"/>
          </a:p>
          <a:p>
            <a:pPr marL="914400" lvl="1" indent="-342900" algn="l" rtl="0">
              <a:spcBef>
                <a:spcPts val="0"/>
              </a:spcBef>
              <a:spcAft>
                <a:spcPts val="0"/>
              </a:spcAft>
              <a:buSzPts val="1800"/>
              <a:buChar char="○"/>
            </a:pPr>
            <a:r>
              <a:rPr lang="en-US" sz="2000" dirty="0"/>
              <a:t>Minn. Stat. §§ 504B.285, Subd. 1 (b); 504B.206, Subd. 1 (a). </a:t>
            </a:r>
            <a:endParaRPr sz="2000" dirty="0"/>
          </a:p>
          <a:p>
            <a:pPr marL="457200" lvl="0" indent="-342900" algn="l" rtl="0">
              <a:spcBef>
                <a:spcPts val="0"/>
              </a:spcBef>
              <a:spcAft>
                <a:spcPts val="0"/>
              </a:spcAft>
              <a:buSzPts val="1800"/>
              <a:buChar char="●"/>
            </a:pPr>
            <a:r>
              <a:rPr lang="en-US" sz="2000" dirty="0"/>
              <a:t>The landlord retaliated for tenant complaints about material violations by the landlord of state or local law, residential covenants, or the lease. </a:t>
            </a:r>
            <a:endParaRPr sz="2000" dirty="0"/>
          </a:p>
          <a:p>
            <a:pPr marL="914400" lvl="1" indent="-342900" algn="l" rtl="0">
              <a:spcBef>
                <a:spcPts val="0"/>
              </a:spcBef>
              <a:spcAft>
                <a:spcPts val="0"/>
              </a:spcAft>
              <a:buSzPts val="1800"/>
              <a:buChar char="○"/>
            </a:pPr>
            <a:r>
              <a:rPr lang="en-US" sz="2000" i="1" dirty="0"/>
              <a:t>Cent. Hous. Assocs., LP v. Olson</a:t>
            </a:r>
            <a:r>
              <a:rPr lang="en-US" sz="2000" dirty="0"/>
              <a:t>, 929 N.W.2d 398 (Minn. 2019).</a:t>
            </a:r>
          </a:p>
        </p:txBody>
      </p:sp>
    </p:spTree>
    <p:extLst>
      <p:ext uri="{BB962C8B-B14F-4D97-AF65-F5344CB8AC3E}">
        <p14:creationId xmlns:p14="http://schemas.microsoft.com/office/powerpoint/2010/main" val="291628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Resources</a:t>
            </a:r>
            <a:endParaRPr dirty="0"/>
          </a:p>
        </p:txBody>
      </p:sp>
      <p:sp>
        <p:nvSpPr>
          <p:cNvPr id="186" name="Google Shape;186;p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48"/>
              <a:buNone/>
            </a:pPr>
            <a:r>
              <a:rPr lang="en-US" sz="1400" dirty="0">
                <a:hlinkClick r:id="rId3"/>
              </a:rPr>
              <a:t>Housing Law in Minnesota</a:t>
            </a:r>
            <a:endParaRPr lang="en-US" sz="1400" dirty="0"/>
          </a:p>
          <a:p>
            <a:pPr marL="285750" lvl="0" indent="-285750" algn="l" rtl="0">
              <a:spcBef>
                <a:spcPts val="0"/>
              </a:spcBef>
              <a:spcAft>
                <a:spcPts val="0"/>
              </a:spcAft>
              <a:buSzPts val="1148"/>
              <a:buFont typeface="Arial" panose="020B0604020202020204" pitchFamily="34" charset="0"/>
              <a:buChar char="•"/>
            </a:pPr>
            <a:r>
              <a:rPr lang="en-US" sz="1400" dirty="0"/>
              <a:t>Residential Eviction Defense and Tenant Claims in Minnesota </a:t>
            </a:r>
          </a:p>
          <a:p>
            <a:pPr marL="285750" lvl="0" indent="-285750" algn="l" rtl="0">
              <a:spcBef>
                <a:spcPts val="0"/>
              </a:spcBef>
              <a:spcAft>
                <a:spcPts val="0"/>
              </a:spcAft>
              <a:buSzPts val="1148"/>
              <a:buFont typeface="Arial" panose="020B0604020202020204" pitchFamily="34" charset="0"/>
              <a:buChar char="•"/>
            </a:pPr>
            <a:r>
              <a:rPr lang="en-US" sz="1400" dirty="0"/>
              <a:t>Answers Forms</a:t>
            </a:r>
          </a:p>
          <a:p>
            <a:pPr marL="285750" lvl="0" indent="-285750" algn="l" rtl="0">
              <a:spcBef>
                <a:spcPts val="0"/>
              </a:spcBef>
              <a:spcAft>
                <a:spcPts val="0"/>
              </a:spcAft>
              <a:buSzPts val="1148"/>
              <a:buFont typeface="Arial" panose="020B0604020202020204" pitchFamily="34" charset="0"/>
              <a:buChar char="•"/>
            </a:pPr>
            <a:r>
              <a:rPr lang="en-US" sz="1400" b="1" i="1" u="sng" dirty="0">
                <a:hlinkClick r:id="rId4"/>
              </a:rPr>
              <a:t>Pandemic Eviction Defense and Tenant Claims in Minnesota </a:t>
            </a:r>
            <a:endParaRPr lang="en-US" sz="1400" b="1" i="1" u="sng" dirty="0"/>
          </a:p>
          <a:p>
            <a:pPr marL="285750" lvl="0" indent="-285750" algn="l" rtl="0">
              <a:spcBef>
                <a:spcPts val="0"/>
              </a:spcBef>
              <a:spcAft>
                <a:spcPts val="0"/>
              </a:spcAft>
              <a:buSzPts val="1148"/>
              <a:buFont typeface="Arial" panose="020B0604020202020204" pitchFamily="34" charset="0"/>
              <a:buChar char="•"/>
            </a:pPr>
            <a:r>
              <a:rPr lang="en-US" sz="1400" dirty="0"/>
              <a:t>Tenants of Landlords in Foreclosure</a:t>
            </a:r>
          </a:p>
          <a:p>
            <a:pPr marL="285750" lvl="0" indent="-285750" algn="l" rtl="0">
              <a:spcBef>
                <a:spcPts val="0"/>
              </a:spcBef>
              <a:spcAft>
                <a:spcPts val="0"/>
              </a:spcAft>
              <a:buSzPts val="1148"/>
              <a:buFont typeface="Arial" panose="020B0604020202020204" pitchFamily="34" charset="0"/>
              <a:buChar char="•"/>
            </a:pPr>
            <a:r>
              <a:rPr lang="en-US" sz="1400" dirty="0"/>
              <a:t>Public and Subsidized Housing</a:t>
            </a:r>
          </a:p>
          <a:p>
            <a:pPr marL="285750" lvl="0" indent="-285750" algn="l" rtl="0">
              <a:spcBef>
                <a:spcPts val="0"/>
              </a:spcBef>
              <a:spcAft>
                <a:spcPts val="0"/>
              </a:spcAft>
              <a:buSzPts val="1148"/>
              <a:buFont typeface="Arial" panose="020B0604020202020204" pitchFamily="34" charset="0"/>
              <a:buChar char="•"/>
            </a:pPr>
            <a:r>
              <a:rPr lang="en-US" sz="1400" dirty="0"/>
              <a:t>Criminal Activity Cases</a:t>
            </a:r>
          </a:p>
          <a:p>
            <a:pPr marL="285750" lvl="0" indent="-285750" algn="l" rtl="0">
              <a:spcBef>
                <a:spcPts val="0"/>
              </a:spcBef>
              <a:spcAft>
                <a:spcPts val="0"/>
              </a:spcAft>
              <a:buSzPts val="1148"/>
              <a:buFont typeface="Arial" panose="020B0604020202020204" pitchFamily="34" charset="0"/>
              <a:buChar char="•"/>
            </a:pPr>
            <a:r>
              <a:rPr lang="en-US" sz="1400" dirty="0"/>
              <a:t>Personal Property Disputes after an Eviction Judgment</a:t>
            </a:r>
          </a:p>
          <a:p>
            <a:pPr marL="285750" lvl="0" indent="-285750" algn="l" rtl="0">
              <a:spcBef>
                <a:spcPts val="0"/>
              </a:spcBef>
              <a:spcAft>
                <a:spcPts val="0"/>
              </a:spcAft>
              <a:buSzPts val="1148"/>
              <a:buFont typeface="Arial" panose="020B0604020202020204" pitchFamily="34" charset="0"/>
              <a:buChar char="•"/>
            </a:pPr>
            <a:r>
              <a:rPr lang="en-US" sz="1400" dirty="0"/>
              <a:t>Expungement of Eviction Court Records</a:t>
            </a:r>
          </a:p>
          <a:p>
            <a:pPr marL="285750" lvl="0" indent="-285750" algn="l" rtl="0">
              <a:spcBef>
                <a:spcPts val="0"/>
              </a:spcBef>
              <a:spcAft>
                <a:spcPts val="0"/>
              </a:spcAft>
              <a:buSzPts val="1148"/>
              <a:buFont typeface="Arial" panose="020B0604020202020204" pitchFamily="34" charset="0"/>
              <a:buChar char="•"/>
            </a:pPr>
            <a:r>
              <a:rPr lang="en-US" sz="1400" dirty="0"/>
              <a:t>Motions to Vacate Judgments</a:t>
            </a:r>
          </a:p>
          <a:p>
            <a:pPr marL="285750" lvl="0" indent="-285750" algn="l" rtl="0">
              <a:spcBef>
                <a:spcPts val="0"/>
              </a:spcBef>
              <a:spcAft>
                <a:spcPts val="0"/>
              </a:spcAft>
              <a:buSzPts val="1148"/>
              <a:buFont typeface="Arial" panose="020B0604020202020204" pitchFamily="34" charset="0"/>
              <a:buChar char="•"/>
            </a:pPr>
            <a:r>
              <a:rPr lang="en-US" sz="1400" dirty="0"/>
              <a:t>Habitability and Lockout Cases</a:t>
            </a:r>
          </a:p>
          <a:p>
            <a:pPr marL="285750" lvl="0" indent="-285750" algn="l" rtl="0">
              <a:spcBef>
                <a:spcPts val="0"/>
              </a:spcBef>
              <a:spcAft>
                <a:spcPts val="0"/>
              </a:spcAft>
              <a:buSzPts val="1148"/>
              <a:buFont typeface="Arial" panose="020B0604020202020204" pitchFamily="34" charset="0"/>
              <a:buChar char="•"/>
            </a:pPr>
            <a:r>
              <a:rPr lang="en-US" sz="1400" dirty="0"/>
              <a:t>Security Deposits</a:t>
            </a:r>
            <a:endParaRPr sz="1400" dirty="0"/>
          </a:p>
          <a:p>
            <a:pPr marL="0" lvl="0" indent="0" algn="l" rtl="0">
              <a:spcBef>
                <a:spcPts val="270"/>
              </a:spcBef>
              <a:spcAft>
                <a:spcPts val="0"/>
              </a:spcAft>
              <a:buSzPts val="1148"/>
              <a:buNone/>
            </a:pPr>
            <a:endParaRPr sz="1400" dirty="0"/>
          </a:p>
          <a:p>
            <a:pPr marL="0" lvl="0" indent="0" algn="l" rtl="0">
              <a:spcBef>
                <a:spcPts val="270"/>
              </a:spcBef>
              <a:spcAft>
                <a:spcPts val="0"/>
              </a:spcAft>
              <a:buSzPts val="1148"/>
              <a:buNone/>
            </a:pPr>
            <a:r>
              <a:rPr lang="en-US" sz="1400" dirty="0"/>
              <a:t>HOME Line - </a:t>
            </a:r>
            <a:r>
              <a:rPr lang="en-US" sz="1400" u="sng" dirty="0">
                <a:solidFill>
                  <a:schemeClr val="hlink"/>
                </a:solidFill>
                <a:hlinkClick r:id="rId5"/>
              </a:rPr>
              <a:t>https://homelinemn.org/</a:t>
            </a:r>
            <a:r>
              <a:rPr lang="en-US" sz="1400" dirty="0"/>
              <a:t> HOME Line provides free and low-cost legal, organizing, education, and advocacy services so that tenants throughout Minnesota can solve their own rental housing problems.</a:t>
            </a:r>
            <a:endParaRPr sz="1400" dirty="0"/>
          </a:p>
          <a:p>
            <a:pPr marL="0" lvl="0" indent="0" algn="l" rtl="0">
              <a:spcBef>
                <a:spcPts val="270"/>
              </a:spcBef>
              <a:spcAft>
                <a:spcPts val="0"/>
              </a:spcAft>
              <a:buSzPts val="1148"/>
              <a:buNone/>
            </a:pPr>
            <a:endParaRPr sz="1400" dirty="0"/>
          </a:p>
          <a:p>
            <a:pPr marL="0" lvl="0" indent="0" algn="l" rtl="0">
              <a:spcBef>
                <a:spcPts val="270"/>
              </a:spcBef>
              <a:spcAft>
                <a:spcPts val="0"/>
              </a:spcAft>
              <a:buSzPts val="1148"/>
              <a:buNone/>
            </a:pPr>
            <a:r>
              <a:rPr lang="en-US" sz="1400" dirty="0"/>
              <a:t>Law Help - </a:t>
            </a:r>
            <a:r>
              <a:rPr lang="en-US" sz="1400" u="sng" dirty="0">
                <a:solidFill>
                  <a:schemeClr val="hlink"/>
                </a:solidFill>
                <a:hlinkClick r:id="rId6"/>
              </a:rPr>
              <a:t>http://www.lawhelpmn.org/</a:t>
            </a:r>
            <a:r>
              <a:rPr lang="en-US" sz="1400" dirty="0"/>
              <a:t> Answers to legal questions, finding legal aid offices, and court information.</a:t>
            </a:r>
          </a:p>
          <a:p>
            <a:pPr marL="0" lvl="0" indent="0" algn="l" rtl="0">
              <a:spcBef>
                <a:spcPts val="270"/>
              </a:spcBef>
              <a:spcAft>
                <a:spcPts val="0"/>
              </a:spcAft>
              <a:buSzPts val="1148"/>
              <a:buNone/>
            </a:pPr>
            <a:endParaRPr lang="en-US" sz="1400" dirty="0"/>
          </a:p>
          <a:p>
            <a:pPr marL="0" lvl="0" indent="0">
              <a:spcBef>
                <a:spcPts val="270"/>
              </a:spcBef>
              <a:buSzPts val="1148"/>
            </a:pPr>
            <a:r>
              <a:rPr lang="en-US" sz="1400" dirty="0"/>
              <a:t>Minnesota State Law Library - </a:t>
            </a:r>
            <a:r>
              <a:rPr lang="en-US" sz="1400" dirty="0">
                <a:hlinkClick r:id="rId7"/>
              </a:rPr>
              <a:t>https://mncourts.libguides.com/covid19/housing#s-lg-box-wrapper-27963214</a:t>
            </a:r>
            <a:r>
              <a:rPr lang="en-US" sz="1400" dirty="0"/>
              <a:t> General information and resources for landlords and tenants.</a:t>
            </a:r>
            <a:endParaRPr sz="1400" dirty="0"/>
          </a:p>
          <a:p>
            <a:pPr marL="0" lvl="0" indent="0" algn="l" rtl="0">
              <a:spcBef>
                <a:spcPts val="270"/>
              </a:spcBef>
              <a:spcAft>
                <a:spcPts val="0"/>
              </a:spcAft>
              <a:buSzPts val="1148"/>
              <a:buNone/>
            </a:pPr>
            <a:r>
              <a:rPr lang="en-US" sz="1400" dirty="0"/>
              <a:t> </a:t>
            </a:r>
            <a:endParaRPr sz="1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1872E-6B2B-42E3-91DC-B8DE42BCBD8E}"/>
              </a:ext>
            </a:extLst>
          </p:cNvPr>
          <p:cNvSpPr>
            <a:spLocks noGrp="1"/>
          </p:cNvSpPr>
          <p:nvPr>
            <p:ph type="title"/>
          </p:nvPr>
        </p:nvSpPr>
        <p:spPr/>
        <p:txBody>
          <a:bodyPr/>
          <a:lstStyle/>
          <a:p>
            <a:r>
              <a:rPr lang="en-US" dirty="0"/>
              <a:t>Other Breach of Lease Defenses</a:t>
            </a:r>
          </a:p>
        </p:txBody>
      </p:sp>
      <p:sp>
        <p:nvSpPr>
          <p:cNvPr id="3" name="Text Placeholder 2">
            <a:extLst>
              <a:ext uri="{FF2B5EF4-FFF2-40B4-BE49-F238E27FC236}">
                <a16:creationId xmlns:a16="http://schemas.microsoft.com/office/drawing/2014/main" id="{8C15FAE1-0ABD-40F0-9AA1-3EAFF372FA3A}"/>
              </a:ext>
            </a:extLst>
          </p:cNvPr>
          <p:cNvSpPr>
            <a:spLocks noGrp="1"/>
          </p:cNvSpPr>
          <p:nvPr>
            <p:ph type="body" idx="1"/>
          </p:nvPr>
        </p:nvSpPr>
        <p:spPr/>
        <p:txBody>
          <a:bodyPr>
            <a:normAutofit/>
          </a:bodyPr>
          <a:lstStyle/>
          <a:p>
            <a:pPr marL="0" indent="0">
              <a:spcBef>
                <a:spcPts val="0"/>
              </a:spcBef>
              <a:buSzPts val="1800"/>
            </a:pPr>
            <a:r>
              <a:rPr lang="en-US" dirty="0"/>
              <a:t>Breach of Lease Defense Resources</a:t>
            </a:r>
          </a:p>
          <a:p>
            <a:pPr marL="0" indent="0">
              <a:spcBef>
                <a:spcPts val="0"/>
              </a:spcBef>
              <a:buSzPts val="1800"/>
            </a:pPr>
            <a:endParaRPr lang="en-US" dirty="0"/>
          </a:p>
          <a:p>
            <a:pPr indent="-457200">
              <a:spcBef>
                <a:spcPts val="0"/>
              </a:spcBef>
              <a:buSzPts val="1800"/>
              <a:buFont typeface="Arial" panose="020B0604020202020204" pitchFamily="34" charset="0"/>
              <a:buChar char="•"/>
            </a:pPr>
            <a:r>
              <a:rPr lang="en-US" sz="2400" dirty="0"/>
              <a:t>Law Help MN</a:t>
            </a:r>
          </a:p>
          <a:p>
            <a:pPr lvl="1" indent="-457200">
              <a:spcBef>
                <a:spcPts val="0"/>
              </a:spcBef>
              <a:buSzPts val="1800"/>
              <a:buFont typeface="Arial" panose="020B0604020202020204" pitchFamily="34" charset="0"/>
              <a:buChar char="•"/>
            </a:pPr>
            <a:r>
              <a:rPr lang="en-US" sz="1900" dirty="0">
                <a:hlinkClick r:id="rId2"/>
              </a:rPr>
              <a:t>COVID-19: Renters' Rights During the Pandemic</a:t>
            </a:r>
            <a:endParaRPr lang="en-US" sz="1900" dirty="0"/>
          </a:p>
          <a:p>
            <a:pPr lvl="1" indent="-457200">
              <a:spcBef>
                <a:spcPts val="0"/>
              </a:spcBef>
              <a:buSzPts val="1800"/>
              <a:buFont typeface="Arial" panose="020B0604020202020204" pitchFamily="34" charset="0"/>
              <a:buChar char="•"/>
            </a:pPr>
            <a:r>
              <a:rPr lang="en-US" sz="1900" dirty="0">
                <a:hlinkClick r:id="rId3"/>
              </a:rPr>
              <a:t>Evictions and Lockouts</a:t>
            </a:r>
            <a:endParaRPr lang="en-US" sz="1900" dirty="0"/>
          </a:p>
          <a:p>
            <a:pPr marL="0" indent="0">
              <a:spcBef>
                <a:spcPts val="0"/>
              </a:spcBef>
              <a:buSzPts val="1800"/>
            </a:pPr>
            <a:endParaRPr lang="en-US" sz="2400" dirty="0"/>
          </a:p>
          <a:p>
            <a:pPr indent="-457200">
              <a:spcBef>
                <a:spcPts val="0"/>
              </a:spcBef>
              <a:buSzPts val="1800"/>
              <a:buFont typeface="Arial" panose="020B0604020202020204" pitchFamily="34" charset="0"/>
              <a:buChar char="•"/>
            </a:pPr>
            <a:r>
              <a:rPr lang="en-US" sz="2400" dirty="0">
                <a:hlinkClick r:id="rId4"/>
              </a:rPr>
              <a:t>Answers Forms</a:t>
            </a:r>
            <a:endParaRPr lang="en-US" sz="2400" dirty="0"/>
          </a:p>
          <a:p>
            <a:pPr marL="0"/>
            <a:endParaRPr lang="en-US" sz="2400" dirty="0"/>
          </a:p>
        </p:txBody>
      </p:sp>
    </p:spTree>
    <p:extLst>
      <p:ext uri="{BB962C8B-B14F-4D97-AF65-F5344CB8AC3E}">
        <p14:creationId xmlns:p14="http://schemas.microsoft.com/office/powerpoint/2010/main" val="34823252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Relief</a:t>
            </a:r>
            <a:endParaRPr dirty="0"/>
          </a:p>
        </p:txBody>
      </p:sp>
      <p:sp>
        <p:nvSpPr>
          <p:cNvPr id="290" name="Google Shape;290;p2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indent="-457200">
              <a:lnSpc>
                <a:spcPct val="80000"/>
              </a:lnSpc>
              <a:spcBef>
                <a:spcPts val="459"/>
              </a:spcBef>
              <a:buSzPts val="1951"/>
              <a:buFont typeface="Arial"/>
              <a:buChar char="•"/>
            </a:pPr>
            <a:r>
              <a:rPr lang="en-US" sz="1800" dirty="0"/>
              <a:t>Entry of judgment for the plaintiff or defendant.</a:t>
            </a:r>
          </a:p>
          <a:p>
            <a:pPr marL="0" indent="0">
              <a:lnSpc>
                <a:spcPct val="80000"/>
              </a:lnSpc>
              <a:spcBef>
                <a:spcPts val="459"/>
              </a:spcBef>
              <a:buSzPts val="1951"/>
            </a:pPr>
            <a:endParaRPr lang="en-US" sz="1800" dirty="0"/>
          </a:p>
          <a:p>
            <a:pPr indent="-457200">
              <a:lnSpc>
                <a:spcPct val="80000"/>
              </a:lnSpc>
              <a:spcBef>
                <a:spcPts val="459"/>
              </a:spcBef>
              <a:buSzPts val="1951"/>
              <a:buFont typeface="Arial"/>
              <a:buChar char="•"/>
            </a:pPr>
            <a:r>
              <a:rPr lang="en-US" sz="1800" dirty="0"/>
              <a:t>For landlord improperly filing an expedited case, dismiss the case and fine the landlord $500. </a:t>
            </a:r>
          </a:p>
          <a:p>
            <a:pPr lvl="1" indent="-457200">
              <a:lnSpc>
                <a:spcPct val="80000"/>
              </a:lnSpc>
              <a:spcBef>
                <a:spcPts val="459"/>
              </a:spcBef>
              <a:buSzPts val="1951"/>
              <a:buFont typeface="Arial"/>
              <a:buChar char="•"/>
            </a:pPr>
            <a:r>
              <a:rPr lang="en-US" sz="1800" dirty="0"/>
              <a:t>Minn. Stat. § 504B.321.</a:t>
            </a:r>
          </a:p>
          <a:p>
            <a:pPr indent="-457200">
              <a:lnSpc>
                <a:spcPct val="80000"/>
              </a:lnSpc>
              <a:spcBef>
                <a:spcPts val="337"/>
              </a:spcBef>
              <a:buSzPts val="1434"/>
              <a:buFont typeface="Arial"/>
              <a:buChar char="•"/>
            </a:pPr>
            <a:endParaRPr lang="en-US" sz="1800" dirty="0"/>
          </a:p>
          <a:p>
            <a:pPr indent="-457200">
              <a:lnSpc>
                <a:spcPct val="80000"/>
              </a:lnSpc>
              <a:spcBef>
                <a:spcPts val="337"/>
              </a:spcBef>
              <a:buSzPts val="1434"/>
              <a:buFont typeface="Arial"/>
              <a:buChar char="•"/>
            </a:pPr>
            <a:r>
              <a:rPr lang="en-US" sz="1800" dirty="0"/>
              <a:t>If the tenant loses, give the tenant seven days to move if the tenant did not cause a nuisance, or seriously endanger other tenants, their property, or the landlord's property, and if having to move in less than 7 days would be a substantial hardship. </a:t>
            </a:r>
          </a:p>
          <a:p>
            <a:pPr lvl="1" indent="-457200">
              <a:lnSpc>
                <a:spcPct val="80000"/>
              </a:lnSpc>
              <a:spcBef>
                <a:spcPts val="337"/>
              </a:spcBef>
              <a:buSzPts val="1434"/>
              <a:buFont typeface="Arial"/>
              <a:buChar char="•"/>
            </a:pPr>
            <a:r>
              <a:rPr lang="en-US" sz="1800" dirty="0"/>
              <a:t>Minn. Stat. § 504B.345 (formerly § 566.09).</a:t>
            </a:r>
          </a:p>
          <a:p>
            <a:pPr lvl="1" indent="-457200">
              <a:lnSpc>
                <a:spcPct val="80000"/>
              </a:lnSpc>
              <a:spcBef>
                <a:spcPts val="337"/>
              </a:spcBef>
              <a:buSzPts val="1434"/>
              <a:buFont typeface="Arial"/>
              <a:buChar char="•"/>
            </a:pPr>
            <a:r>
              <a:rPr lang="en-US" sz="1800" dirty="0"/>
              <a:t>Courts can relax this deadline. </a:t>
            </a:r>
            <a:r>
              <a:rPr lang="en-US" sz="1800" i="1" dirty="0"/>
              <a:t>Rice Park Properties v. Robins, Kaplan, Miller and </a:t>
            </a:r>
            <a:r>
              <a:rPr lang="en-US" sz="1800" i="1" dirty="0" err="1"/>
              <a:t>Cieresi</a:t>
            </a:r>
            <a:r>
              <a:rPr lang="en-US" sz="1800" i="1" dirty="0"/>
              <a:t>, </a:t>
            </a:r>
            <a:r>
              <a:rPr lang="en-US" sz="1800" dirty="0"/>
              <a:t>532 N.W.2d 556 (1995).</a:t>
            </a:r>
          </a:p>
          <a:p>
            <a:pPr lvl="1" indent="-457200">
              <a:lnSpc>
                <a:spcPct val="80000"/>
              </a:lnSpc>
              <a:spcBef>
                <a:spcPts val="337"/>
              </a:spcBef>
              <a:buSzPts val="1434"/>
              <a:buFont typeface="Arial"/>
              <a:buChar char="•"/>
            </a:pPr>
            <a:endParaRPr lang="en-US" sz="1800" dirty="0"/>
          </a:p>
          <a:p>
            <a:pPr indent="-457200">
              <a:lnSpc>
                <a:spcPct val="80000"/>
              </a:lnSpc>
              <a:spcBef>
                <a:spcPts val="337"/>
              </a:spcBef>
              <a:buSzPts val="1434"/>
              <a:buFont typeface="Arial"/>
              <a:buChar char="•"/>
            </a:pPr>
            <a:r>
              <a:rPr lang="en-US" sz="1800" dirty="0"/>
              <a:t>Award costs and disbursements. </a:t>
            </a:r>
          </a:p>
          <a:p>
            <a:pPr lvl="1" indent="-457200">
              <a:lnSpc>
                <a:spcPct val="80000"/>
              </a:lnSpc>
              <a:spcBef>
                <a:spcPts val="337"/>
              </a:spcBef>
              <a:buSzPts val="1434"/>
              <a:buFont typeface="Arial"/>
              <a:buChar char="•"/>
            </a:pPr>
            <a:r>
              <a:rPr lang="en-US" sz="1800" dirty="0"/>
              <a:t>Minn. Stat. § 549.02; </a:t>
            </a:r>
            <a:r>
              <a:rPr lang="en-US" sz="1800" i="1" dirty="0"/>
              <a:t>HNA Properties v. Moore</a:t>
            </a:r>
            <a:r>
              <a:rPr lang="en-US" sz="1800" dirty="0"/>
              <a:t>, 848 N.W.2d 238 (Minn. Ct. App. 2014).</a:t>
            </a:r>
          </a:p>
          <a:p>
            <a:pPr marL="0" indent="0">
              <a:lnSpc>
                <a:spcPct val="80000"/>
              </a:lnSpc>
              <a:spcBef>
                <a:spcPts val="337"/>
              </a:spcBef>
              <a:buSzPts val="1434"/>
            </a:pPr>
            <a:endParaRPr lang="en-US" sz="1800" dirty="0"/>
          </a:p>
          <a:p>
            <a:pPr marL="0" lvl="0" indent="0">
              <a:lnSpc>
                <a:spcPct val="80000"/>
              </a:lnSpc>
              <a:spcBef>
                <a:spcPts val="337"/>
              </a:spcBef>
              <a:buSzPts val="1434"/>
            </a:pPr>
            <a:endParaRPr lang="en-US" sz="1800" dirty="0"/>
          </a:p>
          <a:p>
            <a:pPr marL="0" indent="0">
              <a:lnSpc>
                <a:spcPct val="80000"/>
              </a:lnSpc>
              <a:spcBef>
                <a:spcPts val="459"/>
              </a:spcBef>
              <a:buSzPts val="1951"/>
            </a:pPr>
            <a:endParaRPr lang="en-US" sz="1800" dirty="0"/>
          </a:p>
          <a:p>
            <a:pPr marL="0" lvl="0" indent="0" algn="l" rtl="0">
              <a:lnSpc>
                <a:spcPct val="80000"/>
              </a:lnSpc>
              <a:spcBef>
                <a:spcPts val="459"/>
              </a:spcBef>
              <a:spcAft>
                <a:spcPts val="0"/>
              </a:spcAft>
              <a:buSzPts val="1951"/>
              <a:buNone/>
            </a:pPr>
            <a:endParaRPr sz="1800" dirty="0"/>
          </a:p>
        </p:txBody>
      </p:sp>
    </p:spTree>
    <p:extLst>
      <p:ext uri="{BB962C8B-B14F-4D97-AF65-F5344CB8AC3E}">
        <p14:creationId xmlns:p14="http://schemas.microsoft.com/office/powerpoint/2010/main" val="8346921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5623-C573-49E2-969D-77E0135AF8C2}"/>
              </a:ext>
            </a:extLst>
          </p:cNvPr>
          <p:cNvSpPr>
            <a:spLocks noGrp="1"/>
          </p:cNvSpPr>
          <p:nvPr>
            <p:ph type="title"/>
          </p:nvPr>
        </p:nvSpPr>
        <p:spPr/>
        <p:txBody>
          <a:bodyPr/>
          <a:lstStyle/>
          <a:p>
            <a:r>
              <a:rPr lang="en-US" dirty="0"/>
              <a:t>Eviction Action Basics - Relief</a:t>
            </a:r>
          </a:p>
        </p:txBody>
      </p:sp>
      <p:sp>
        <p:nvSpPr>
          <p:cNvPr id="3" name="Text Placeholder 2">
            <a:extLst>
              <a:ext uri="{FF2B5EF4-FFF2-40B4-BE49-F238E27FC236}">
                <a16:creationId xmlns:a16="http://schemas.microsoft.com/office/drawing/2014/main" id="{90CE1E31-E278-4A56-905B-2F0709DE5B33}"/>
              </a:ext>
            </a:extLst>
          </p:cNvPr>
          <p:cNvSpPr>
            <a:spLocks noGrp="1"/>
          </p:cNvSpPr>
          <p:nvPr>
            <p:ph type="body" idx="1"/>
          </p:nvPr>
        </p:nvSpPr>
        <p:spPr/>
        <p:txBody>
          <a:bodyPr>
            <a:normAutofit/>
          </a:bodyPr>
          <a:lstStyle/>
          <a:p>
            <a:pPr indent="-457200">
              <a:lnSpc>
                <a:spcPct val="80000"/>
              </a:lnSpc>
              <a:spcBef>
                <a:spcPts val="337"/>
              </a:spcBef>
              <a:buSzPts val="1434"/>
              <a:buFont typeface="Arial"/>
              <a:buChar char="•"/>
            </a:pPr>
            <a:r>
              <a:rPr lang="en-US" sz="1800" dirty="0"/>
              <a:t>Expunge or seal this court file: </a:t>
            </a:r>
          </a:p>
          <a:p>
            <a:pPr marL="0" indent="0">
              <a:lnSpc>
                <a:spcPct val="80000"/>
              </a:lnSpc>
              <a:spcBef>
                <a:spcPts val="337"/>
              </a:spcBef>
              <a:buSzPts val="1434"/>
            </a:pPr>
            <a:endParaRPr lang="en-US" sz="1800" dirty="0"/>
          </a:p>
          <a:p>
            <a:pPr lvl="1" indent="-457200">
              <a:lnSpc>
                <a:spcPct val="80000"/>
              </a:lnSpc>
              <a:spcBef>
                <a:spcPts val="337"/>
              </a:spcBef>
              <a:buSzPts val="1434"/>
              <a:buFont typeface="Arial"/>
              <a:buChar char="•"/>
            </a:pPr>
            <a:r>
              <a:rPr lang="en-US" sz="1800" dirty="0"/>
              <a:t>Minn. Stat. § 484.014, or </a:t>
            </a:r>
          </a:p>
          <a:p>
            <a:pPr lvl="1" indent="-457200">
              <a:lnSpc>
                <a:spcPct val="80000"/>
              </a:lnSpc>
              <a:spcBef>
                <a:spcPts val="337"/>
              </a:spcBef>
              <a:buSzPts val="1434"/>
              <a:buFont typeface="Arial"/>
              <a:buChar char="•"/>
            </a:pPr>
            <a:r>
              <a:rPr lang="en-US" sz="1800" dirty="0"/>
              <a:t>Common law inherent authority. </a:t>
            </a:r>
            <a:r>
              <a:rPr lang="en-US" sz="1800" i="1" dirty="0"/>
              <a:t>State v. C.A.</a:t>
            </a:r>
            <a:r>
              <a:rPr lang="en-US" sz="1800" dirty="0"/>
              <a:t>, 304 N.W.2d 353 (Minn. 1981); Minn. Stat. § 504B.345, Subd. 1 (c)(2)</a:t>
            </a:r>
          </a:p>
          <a:p>
            <a:pPr lvl="1" indent="-457200">
              <a:lnSpc>
                <a:spcPct val="80000"/>
              </a:lnSpc>
              <a:spcBef>
                <a:spcPts val="337"/>
              </a:spcBef>
              <a:buSzPts val="1434"/>
              <a:buFont typeface="Arial"/>
              <a:buChar char="•"/>
            </a:pPr>
            <a:r>
              <a:rPr lang="en-US" sz="1800" dirty="0"/>
              <a:t>The court may expunge the file upon entering judgment. Minn. Stat. § 504B.345, Subd. 1 (c)(2). </a:t>
            </a:r>
          </a:p>
          <a:p>
            <a:pPr indent="-457200">
              <a:lnSpc>
                <a:spcPct val="80000"/>
              </a:lnSpc>
              <a:spcBef>
                <a:spcPts val="337"/>
              </a:spcBef>
              <a:buSzPts val="1434"/>
              <a:buFont typeface="Arial"/>
              <a:buChar char="•"/>
            </a:pPr>
            <a:endParaRPr lang="en-US" sz="1800" dirty="0"/>
          </a:p>
          <a:p>
            <a:pPr indent="-457200">
              <a:lnSpc>
                <a:spcPct val="80000"/>
              </a:lnSpc>
              <a:spcBef>
                <a:spcPts val="337"/>
              </a:spcBef>
              <a:buSzPts val="1434"/>
              <a:buFont typeface="Arial"/>
              <a:buChar char="•"/>
            </a:pPr>
            <a:r>
              <a:rPr lang="en-US" sz="1800" dirty="0"/>
              <a:t>Attorney fees: </a:t>
            </a:r>
          </a:p>
          <a:p>
            <a:pPr marL="0" indent="0">
              <a:lnSpc>
                <a:spcPct val="80000"/>
              </a:lnSpc>
              <a:spcBef>
                <a:spcPts val="337"/>
              </a:spcBef>
              <a:buSzPts val="1434"/>
            </a:pPr>
            <a:endParaRPr lang="en-US" sz="1800" dirty="0"/>
          </a:p>
          <a:p>
            <a:pPr lvl="1" indent="-457200">
              <a:lnSpc>
                <a:spcPct val="80000"/>
              </a:lnSpc>
              <a:spcBef>
                <a:spcPts val="337"/>
              </a:spcBef>
              <a:buSzPts val="1434"/>
              <a:buFont typeface="Arial"/>
              <a:buChar char="•"/>
            </a:pPr>
            <a:r>
              <a:rPr lang="en-US" sz="1800" dirty="0"/>
              <a:t>For the prevailing tenant if the lease provides for attorney fees to the landlord, or </a:t>
            </a:r>
          </a:p>
          <a:p>
            <a:pPr lvl="2" indent="-457200">
              <a:lnSpc>
                <a:spcPct val="80000"/>
              </a:lnSpc>
              <a:spcBef>
                <a:spcPts val="337"/>
              </a:spcBef>
              <a:buSzPts val="1434"/>
              <a:buFont typeface="Arial"/>
              <a:buChar char="•"/>
            </a:pPr>
            <a:r>
              <a:rPr lang="en-US" sz="1800" dirty="0"/>
              <a:t>Minn. Stat. §  504B.172, or </a:t>
            </a:r>
          </a:p>
          <a:p>
            <a:pPr lvl="1" indent="-457200">
              <a:lnSpc>
                <a:spcPct val="80000"/>
              </a:lnSpc>
              <a:spcBef>
                <a:spcPts val="337"/>
              </a:spcBef>
              <a:buSzPts val="1434"/>
              <a:buFont typeface="Arial"/>
              <a:buChar char="•"/>
            </a:pPr>
            <a:r>
              <a:rPr lang="en-US" sz="1800" dirty="0"/>
              <a:t>For the prevailing landlord if the lease provides for attorney fees to the landlord, except for nonpayment of rent redemption.</a:t>
            </a:r>
          </a:p>
          <a:p>
            <a:pPr lvl="1" indent="-457200">
              <a:lnSpc>
                <a:spcPct val="80000"/>
              </a:lnSpc>
              <a:spcBef>
                <a:spcPts val="337"/>
              </a:spcBef>
              <a:buSzPts val="1434"/>
              <a:buFont typeface="Arial"/>
              <a:buChar char="•"/>
            </a:pPr>
            <a:endParaRPr lang="en-US" sz="1800" dirty="0"/>
          </a:p>
          <a:p>
            <a:pPr indent="-457200">
              <a:lnSpc>
                <a:spcPct val="80000"/>
              </a:lnSpc>
              <a:spcBef>
                <a:spcPts val="337"/>
              </a:spcBef>
              <a:buSzPts val="1434"/>
              <a:buFont typeface="Arial"/>
              <a:buChar char="•"/>
            </a:pPr>
            <a:r>
              <a:rPr lang="en-US" sz="1800" dirty="0"/>
              <a:t> </a:t>
            </a:r>
            <a:r>
              <a:rPr lang="en-US" sz="1800" dirty="0">
                <a:hlinkClick r:id="rId2"/>
              </a:rPr>
              <a:t>Answers Forms</a:t>
            </a:r>
            <a:endParaRPr lang="en-US" sz="1800" dirty="0"/>
          </a:p>
          <a:p>
            <a:endParaRPr lang="en-US" sz="1800" dirty="0"/>
          </a:p>
        </p:txBody>
      </p:sp>
    </p:spTree>
    <p:extLst>
      <p:ext uri="{BB962C8B-B14F-4D97-AF65-F5344CB8AC3E}">
        <p14:creationId xmlns:p14="http://schemas.microsoft.com/office/powerpoint/2010/main" val="20738294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
          <p:cNvSpPr txBox="1">
            <a:spLocks noGrp="1"/>
          </p:cNvSpPr>
          <p:nvPr>
            <p:ph type="subTitle" idx="1"/>
          </p:nvPr>
        </p:nvSpPr>
        <p:spPr>
          <a:xfrm>
            <a:off x="1371600" y="2819400"/>
            <a:ext cx="6400800" cy="31242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360"/>
              <a:buNone/>
            </a:pPr>
            <a:endParaRPr dirty="0"/>
          </a:p>
          <a:p>
            <a:pPr marL="0" lvl="0" indent="0" algn="ctr" rtl="0">
              <a:spcBef>
                <a:spcPts val="320"/>
              </a:spcBef>
              <a:spcAft>
                <a:spcPts val="0"/>
              </a:spcAft>
              <a:buSzPts val="1360"/>
              <a:buNone/>
            </a:pPr>
            <a:endParaRPr dirty="0"/>
          </a:p>
          <a:p>
            <a:endParaRPr lang="en-US" dirty="0"/>
          </a:p>
          <a:p>
            <a:pPr marL="0" lvl="0" indent="0" algn="ctr" rtl="0">
              <a:spcBef>
                <a:spcPts val="320"/>
              </a:spcBef>
              <a:spcAft>
                <a:spcPts val="0"/>
              </a:spcAft>
              <a:buSzPts val="1360"/>
              <a:buNone/>
            </a:pPr>
            <a:endParaRPr dirty="0"/>
          </a:p>
        </p:txBody>
      </p:sp>
      <p:sp>
        <p:nvSpPr>
          <p:cNvPr id="168" name="Google Shape;168;p1"/>
          <p:cNvSpPr txBox="1">
            <a:spLocks noGrp="1"/>
          </p:cNvSpPr>
          <p:nvPr>
            <p:ph type="ctrTitle"/>
          </p:nvPr>
        </p:nvSpPr>
        <p:spPr>
          <a:xfrm>
            <a:off x="685800" y="685800"/>
            <a:ext cx="7772400" cy="1524000"/>
          </a:xfrm>
          <a:prstGeom prst="rect">
            <a:avLst/>
          </a:prstGeom>
          <a:noFill/>
          <a:ln>
            <a:noFill/>
          </a:ln>
        </p:spPr>
        <p:txBody>
          <a:bodyPr spcFirstLastPara="1" wrap="square" lIns="91425" tIns="45700" rIns="91425" bIns="45700" anchor="b" anchorCtr="0">
            <a:normAutofit/>
          </a:bodyPr>
          <a:lstStyle/>
          <a:p>
            <a:pPr lvl="0">
              <a:buSzPts val="3780"/>
            </a:pPr>
            <a:r>
              <a:rPr lang="en-US" dirty="0"/>
              <a:t>Planning for after Emergency Executive Order 20-79</a:t>
            </a:r>
            <a:endParaRPr dirty="0"/>
          </a:p>
        </p:txBody>
      </p:sp>
    </p:spTree>
    <p:extLst>
      <p:ext uri="{BB962C8B-B14F-4D97-AF65-F5344CB8AC3E}">
        <p14:creationId xmlns:p14="http://schemas.microsoft.com/office/powerpoint/2010/main" val="14462281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Evictions before the Pandemic</a:t>
            </a:r>
          </a:p>
        </p:txBody>
      </p:sp>
      <p:sp>
        <p:nvSpPr>
          <p:cNvPr id="3" name="Content Placeholder 2"/>
          <p:cNvSpPr>
            <a:spLocks noGrp="1"/>
          </p:cNvSpPr>
          <p:nvPr>
            <p:ph sz="quarter" idx="1"/>
          </p:nvPr>
        </p:nvSpPr>
        <p:spPr>
          <a:xfrm>
            <a:off x="301752" y="1447800"/>
            <a:ext cx="8503920" cy="4651248"/>
          </a:xfrm>
        </p:spPr>
        <p:txBody>
          <a:bodyPr>
            <a:noAutofit/>
          </a:bodyPr>
          <a:lstStyle/>
          <a:p>
            <a:pPr marL="285750" indent="-285750">
              <a:spcBef>
                <a:spcPts val="0"/>
              </a:spcBef>
              <a:buFont typeface="Arial" panose="020B0604020202020204" pitchFamily="34" charset="0"/>
              <a:buChar char="•"/>
            </a:pPr>
            <a:r>
              <a:rPr lang="en-US" sz="1600" dirty="0"/>
              <a:t>Statewide: 16,000 (1,333 per month)</a:t>
            </a:r>
          </a:p>
          <a:p>
            <a:pPr marL="285750" indent="-285750">
              <a:spcBef>
                <a:spcPts val="0"/>
              </a:spcBef>
              <a:buFont typeface="Arial" panose="020B0604020202020204" pitchFamily="34" charset="0"/>
              <a:buChar char="•"/>
            </a:pPr>
            <a:r>
              <a:rPr lang="en-US" sz="1600" dirty="0"/>
              <a:t>Fourth Judicial District - Hennepin County 6,000 (500 per month) </a:t>
            </a:r>
          </a:p>
          <a:p>
            <a:pPr marL="285750" indent="-285750">
              <a:spcBef>
                <a:spcPts val="0"/>
              </a:spcBef>
              <a:buFont typeface="Arial" panose="020B0604020202020204" pitchFamily="34" charset="0"/>
              <a:buChar char="•"/>
            </a:pPr>
            <a:r>
              <a:rPr lang="en-US" sz="1600" dirty="0"/>
              <a:t>Eighth Judicial District - 262 (22 per month), with the highest numbers in Kandiyohi County (93, or 8 per month), Meeker County (38, or 3 per month), and Chippewa County (33, or 3 per month)</a:t>
            </a:r>
          </a:p>
          <a:p>
            <a:pPr marL="285750" indent="-285750">
              <a:spcBef>
                <a:spcPts val="0"/>
              </a:spcBef>
              <a:buFont typeface="Arial" panose="020B0604020202020204" pitchFamily="34" charset="0"/>
              <a:buChar char="•"/>
            </a:pPr>
            <a:r>
              <a:rPr lang="en-US" sz="1600" dirty="0"/>
              <a:t>Tenth Judicial District - Anoka County: 1080 (90 per month)</a:t>
            </a:r>
          </a:p>
          <a:p>
            <a:pPr marL="285750" indent="-285750">
              <a:spcBef>
                <a:spcPts val="0"/>
              </a:spcBef>
              <a:buFont typeface="Arial" panose="020B0604020202020204" pitchFamily="34" charset="0"/>
              <a:buChar char="•"/>
            </a:pPr>
            <a:r>
              <a:rPr lang="en-US" sz="1600" dirty="0"/>
              <a:t>Third Judicial District - 1050 (88 per month), with the highest numbers in Olmsted County (377, or 31 per month), Winona County (123, or 10 per month), Mower County (121, or 10 per month), and Steele County (108, or 9 per month)</a:t>
            </a:r>
          </a:p>
          <a:p>
            <a:pPr marL="285750" indent="-285750">
              <a:spcBef>
                <a:spcPts val="0"/>
              </a:spcBef>
              <a:buFont typeface="Arial" panose="020B0604020202020204" pitchFamily="34" charset="0"/>
              <a:buChar char="•"/>
            </a:pPr>
            <a:r>
              <a:rPr lang="en-US" sz="1600" dirty="0"/>
              <a:t>Ninth Judicial District - 574 (48 per month), with the highest numbers in Crow Wing County (139, or 12 per month), Beltrami County (94, or 8 per month), Itasca County (91, or 8 per month), and Polk County (70, or 6 per month).</a:t>
            </a:r>
          </a:p>
          <a:p>
            <a:pPr marL="0" indent="0">
              <a:spcBef>
                <a:spcPts val="0"/>
              </a:spcBef>
            </a:pPr>
            <a:endParaRPr lang="en-US" sz="1000" dirty="0"/>
          </a:p>
          <a:p>
            <a:pPr marL="0" indent="0">
              <a:spcBef>
                <a:spcPts val="0"/>
              </a:spcBef>
            </a:pPr>
            <a:r>
              <a:rPr lang="en-US" sz="1200" dirty="0"/>
              <a:t>Citations:</a:t>
            </a:r>
          </a:p>
          <a:p>
            <a:pPr marL="342900" indent="-342900">
              <a:spcBef>
                <a:spcPts val="0"/>
              </a:spcBef>
              <a:buFont typeface="Arial" panose="020B0604020202020204" pitchFamily="34" charset="0"/>
              <a:buChar char="•"/>
            </a:pPr>
            <a:r>
              <a:rPr lang="en-US" sz="1200" dirty="0"/>
              <a:t>Stateside: S. Spaid, </a:t>
            </a:r>
            <a:r>
              <a:rPr lang="en-US" sz="1200" i="1" dirty="0"/>
              <a:t>Evictions in Greater Minnesota Report</a:t>
            </a:r>
            <a:r>
              <a:rPr lang="en-US" sz="1200" dirty="0"/>
              <a:t> at 2 (HOME Line June 1, 2018) </a:t>
            </a:r>
            <a:r>
              <a:rPr lang="en-US" sz="1200" dirty="0">
                <a:hlinkClick r:id="rId2"/>
              </a:rPr>
              <a:t>https://homelinemn.org/wp-content/uploads/2018/06/Evictions-in-Greater-Minnesota-Report-with-Appendix.pdf</a:t>
            </a:r>
            <a:endParaRPr lang="en-US" sz="1200" dirty="0"/>
          </a:p>
          <a:p>
            <a:pPr marL="342900" indent="-342900">
              <a:spcBef>
                <a:spcPts val="0"/>
              </a:spcBef>
              <a:buFont typeface="Arial" panose="020B0604020202020204" pitchFamily="34" charset="0"/>
              <a:buChar char="•"/>
            </a:pPr>
            <a:r>
              <a:rPr lang="en-US" sz="1200" dirty="0"/>
              <a:t>Fourth Judicial District: A. Holdener, et. al, Eviction and Homelessness in Hennepin County, at 2 (Hubert H. Humphrey School of Public Affairs May 19, 2018) </a:t>
            </a:r>
            <a:r>
              <a:rPr lang="en-US" sz="1200" dirty="0">
                <a:hlinkClick r:id="rId3"/>
              </a:rPr>
              <a:t>https://cdn2.hubspot.net/hubfs/4408380/PDF/Eviction-Reports-Articles-Cities-States/Minnesota_humphrey-report-eviction-homelessness-may-2018.pdf</a:t>
            </a:r>
            <a:endParaRPr lang="en-US" sz="1200" dirty="0"/>
          </a:p>
          <a:p>
            <a:pPr marL="342900" indent="-342900">
              <a:spcBef>
                <a:spcPts val="0"/>
              </a:spcBef>
              <a:buFont typeface="Arial" panose="020B0604020202020204" pitchFamily="34" charset="0"/>
              <a:buChar char="•"/>
            </a:pPr>
            <a:r>
              <a:rPr lang="en-US" sz="1200" dirty="0"/>
              <a:t>Eighth Judicial District:</a:t>
            </a:r>
            <a:r>
              <a:rPr lang="en-US" sz="1200" i="1" dirty="0"/>
              <a:t> Filings By WCL Type January 2019 Thru December 2019 </a:t>
            </a:r>
            <a:r>
              <a:rPr lang="en-US" sz="1200" dirty="0"/>
              <a:t>(MNJAD Mar. 25, 2021)</a:t>
            </a:r>
          </a:p>
          <a:p>
            <a:pPr marL="342900" indent="-342900">
              <a:spcBef>
                <a:spcPts val="0"/>
              </a:spcBef>
              <a:buFont typeface="Arial" panose="020B0604020202020204" pitchFamily="34" charset="0"/>
              <a:buChar char="•"/>
            </a:pPr>
            <a:r>
              <a:rPr lang="en-US" sz="1200" dirty="0"/>
              <a:t>Tenth Judicial District: Email from John Murphy, Anoka County Law Library Director, to Lawrence McDonough (Oct. 26, 2020)</a:t>
            </a:r>
          </a:p>
          <a:p>
            <a:pPr marL="342900" indent="-342900">
              <a:spcBef>
                <a:spcPts val="0"/>
              </a:spcBef>
              <a:buFont typeface="Arial" panose="020B0604020202020204" pitchFamily="34" charset="0"/>
              <a:buChar char="•"/>
            </a:pPr>
            <a:r>
              <a:rPr lang="en-US" sz="1200" dirty="0"/>
              <a:t>Third Judicial District: Email from Angie Hutchins, Third Judicial District Deputy District Administrator, to Lawrence McDonough (Jan. 14, 2121)</a:t>
            </a:r>
          </a:p>
          <a:p>
            <a:pPr marL="342900" indent="-342900">
              <a:spcBef>
                <a:spcPts val="0"/>
              </a:spcBef>
              <a:buFont typeface="Arial" panose="020B0604020202020204" pitchFamily="34" charset="0"/>
              <a:buChar char="•"/>
            </a:pPr>
            <a:r>
              <a:rPr lang="en-US" sz="1200" dirty="0"/>
              <a:t>Ninth Judicial District: </a:t>
            </a:r>
            <a:r>
              <a:rPr lang="en-US" sz="1200" i="1" dirty="0"/>
              <a:t>Pandemic Eviction Filings &gt; March 24, 2020 through December 18, 2020</a:t>
            </a:r>
            <a:r>
              <a:rPr lang="en-US" sz="1200" dirty="0"/>
              <a:t> (Minn. Dist. Ct. 9th Dist. Dec. 18, 2020)</a:t>
            </a:r>
          </a:p>
          <a:p>
            <a:pPr>
              <a:spcBef>
                <a:spcPts val="0"/>
              </a:spcBef>
            </a:pPr>
            <a:endParaRPr lang="en-US" sz="1200" dirty="0"/>
          </a:p>
          <a:p>
            <a:pPr>
              <a:spcBef>
                <a:spcPts val="0"/>
              </a:spcBef>
            </a:pPr>
            <a:endParaRPr lang="en-US" sz="2000" dirty="0"/>
          </a:p>
        </p:txBody>
      </p:sp>
    </p:spTree>
    <p:extLst>
      <p:ext uri="{BB962C8B-B14F-4D97-AF65-F5344CB8AC3E}">
        <p14:creationId xmlns:p14="http://schemas.microsoft.com/office/powerpoint/2010/main" val="8332007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FD13B-6142-402F-B9E2-0A560E3D54E4}"/>
              </a:ext>
            </a:extLst>
          </p:cNvPr>
          <p:cNvSpPr>
            <a:spLocks noGrp="1"/>
          </p:cNvSpPr>
          <p:nvPr>
            <p:ph type="title"/>
          </p:nvPr>
        </p:nvSpPr>
        <p:spPr/>
        <p:txBody>
          <a:bodyPr/>
          <a:lstStyle/>
          <a:p>
            <a:r>
              <a:rPr lang="en-US" dirty="0"/>
              <a:t>Evictions Blocked</a:t>
            </a:r>
          </a:p>
        </p:txBody>
      </p:sp>
      <p:sp>
        <p:nvSpPr>
          <p:cNvPr id="3" name="Text Placeholder 2">
            <a:extLst>
              <a:ext uri="{FF2B5EF4-FFF2-40B4-BE49-F238E27FC236}">
                <a16:creationId xmlns:a16="http://schemas.microsoft.com/office/drawing/2014/main" id="{357D1595-3E51-40D5-8163-F55278C0C895}"/>
              </a:ext>
            </a:extLst>
          </p:cNvPr>
          <p:cNvSpPr>
            <a:spLocks noGrp="1"/>
          </p:cNvSpPr>
          <p:nvPr>
            <p:ph type="body" idx="1"/>
          </p:nvPr>
        </p:nvSpPr>
        <p:spPr/>
        <p:txBody>
          <a:bodyPr/>
          <a:lstStyle/>
          <a:p>
            <a:pPr marL="0"/>
            <a:r>
              <a:rPr lang="en-US" sz="2800" dirty="0"/>
              <a:t>One year later, around that many are on hold. Some tenants have moved, some tenants have negotiated with their landlords, some tenants have received assistance, and some landlords were able to file eviction actions within the exceptions of Emergency Executive Order 20-79, perhaps lowering the number of blocked evictions, </a:t>
            </a:r>
            <a:r>
              <a:rPr lang="en-US" sz="2800" b="1" i="1" dirty="0"/>
              <a:t>if the economy is ignored.</a:t>
            </a:r>
            <a:r>
              <a:rPr lang="en-US" sz="2800" dirty="0"/>
              <a:t> </a:t>
            </a:r>
          </a:p>
          <a:p>
            <a:pPr marL="0"/>
            <a:endParaRPr lang="en-US" sz="2800" b="1" i="1" dirty="0"/>
          </a:p>
          <a:p>
            <a:pPr marL="0"/>
            <a:r>
              <a:rPr lang="en-US" sz="2800" b="1" i="1" dirty="0"/>
              <a:t>But, what about economy?</a:t>
            </a:r>
          </a:p>
          <a:p>
            <a:pPr marL="0"/>
            <a:endParaRPr lang="en-US" dirty="0"/>
          </a:p>
        </p:txBody>
      </p:sp>
    </p:spTree>
    <p:extLst>
      <p:ext uri="{BB962C8B-B14F-4D97-AF65-F5344CB8AC3E}">
        <p14:creationId xmlns:p14="http://schemas.microsoft.com/office/powerpoint/2010/main" val="4156954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5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Unemployment</a:t>
            </a:r>
            <a:endParaRPr dirty="0"/>
          </a:p>
        </p:txBody>
      </p:sp>
      <p:sp>
        <p:nvSpPr>
          <p:cNvPr id="482" name="Google Shape;482;p52"/>
          <p:cNvSpPr txBox="1">
            <a:spLocks noGrp="1"/>
          </p:cNvSpPr>
          <p:nvPr>
            <p:ph type="body" idx="1"/>
          </p:nvPr>
        </p:nvSpPr>
        <p:spPr>
          <a:xfrm>
            <a:off x="301752" y="1524000"/>
            <a:ext cx="8503920" cy="4572000"/>
          </a:xfrm>
          <a:prstGeom prst="rect">
            <a:avLst/>
          </a:prstGeom>
          <a:noFill/>
          <a:ln>
            <a:noFill/>
          </a:ln>
        </p:spPr>
        <p:txBody>
          <a:bodyPr spcFirstLastPara="1" wrap="square" lIns="91425" tIns="45700" rIns="91425" bIns="45700" anchor="t" anchorCtr="0">
            <a:noAutofit/>
          </a:bodyPr>
          <a:lstStyle/>
          <a:p>
            <a:pPr marL="0" lvl="0">
              <a:spcBef>
                <a:spcPts val="400"/>
              </a:spcBef>
              <a:buSzPts val="1700"/>
            </a:pPr>
            <a:r>
              <a:rPr lang="en-US" sz="2400" dirty="0"/>
              <a:t>Unemployment is high. </a:t>
            </a:r>
          </a:p>
          <a:p>
            <a:pPr marL="0" lvl="0">
              <a:spcBef>
                <a:spcPts val="400"/>
              </a:spcBef>
              <a:buSzPts val="1700"/>
            </a:pPr>
            <a:endParaRPr lang="en-US" sz="2400" dirty="0"/>
          </a:p>
          <a:p>
            <a:pPr marL="0" lvl="0">
              <a:spcBef>
                <a:spcPts val="400"/>
              </a:spcBef>
              <a:buSzPts val="1700"/>
            </a:pPr>
            <a:r>
              <a:rPr lang="en-US" sz="2400" dirty="0"/>
              <a:t>The Minnesota unemployment rate in March 2021 was 4.3%, down from 7.6% in July 2020 and 11.3% in May 2020, but still up from 3.5% in March 2020.</a:t>
            </a:r>
          </a:p>
          <a:p>
            <a:pPr marL="0" lvl="0">
              <a:spcBef>
                <a:spcPts val="400"/>
              </a:spcBef>
              <a:buSzPts val="1700"/>
            </a:pPr>
            <a:endParaRPr sz="2000" dirty="0"/>
          </a:p>
          <a:p>
            <a:pPr marL="0" lvl="0" indent="0" algn="l" rtl="0">
              <a:spcBef>
                <a:spcPts val="400"/>
              </a:spcBef>
              <a:spcAft>
                <a:spcPts val="0"/>
              </a:spcAft>
              <a:buSzPts val="1700"/>
              <a:buNone/>
            </a:pPr>
            <a:r>
              <a:rPr lang="en-US" sz="1900" dirty="0"/>
              <a:t>Resources:</a:t>
            </a:r>
            <a:endParaRPr sz="1900" dirty="0"/>
          </a:p>
          <a:p>
            <a:pPr marL="0" lvl="0" indent="-285750">
              <a:spcBef>
                <a:spcPts val="400"/>
              </a:spcBef>
              <a:buSzPts val="1700"/>
              <a:buFont typeface="Arial" panose="020B0604020202020204" pitchFamily="34" charset="0"/>
              <a:buChar char="•"/>
            </a:pPr>
            <a:r>
              <a:rPr lang="en-US" sz="1800" i="1" dirty="0"/>
              <a:t>State and National Employment and Unemployment Current Data </a:t>
            </a:r>
            <a:r>
              <a:rPr lang="en-US" sz="1800" dirty="0"/>
              <a:t>(Minnesota Department of Employment and Economic Development - viewed April 26, 2021) </a:t>
            </a:r>
            <a:r>
              <a:rPr lang="en-US" sz="1800" u="sng" dirty="0">
                <a:solidFill>
                  <a:schemeClr val="hlink"/>
                </a:solidFill>
                <a:hlinkClick r:id="rId3"/>
              </a:rPr>
              <a:t>https://mn.gov/deed/data/current-econ-highlights/state-national-employment.jsp</a:t>
            </a:r>
            <a:endParaRPr sz="1800" dirty="0"/>
          </a:p>
          <a:p>
            <a:pPr marL="0" lvl="0" indent="-285750">
              <a:spcBef>
                <a:spcPts val="400"/>
              </a:spcBef>
              <a:buSzPts val="1700"/>
              <a:buFont typeface="Arial" panose="020B0604020202020204" pitchFamily="34" charset="0"/>
              <a:buChar char="•"/>
            </a:pPr>
            <a:r>
              <a:rPr lang="en-US" sz="1800" i="1" dirty="0"/>
              <a:t>Minnesota Unemployment </a:t>
            </a:r>
            <a:r>
              <a:rPr lang="en-US" sz="1800" dirty="0"/>
              <a:t>(Department of Numbers - viewed April 26, 2021) </a:t>
            </a:r>
            <a:r>
              <a:rPr lang="en-US" sz="1800" u="sng" dirty="0">
                <a:solidFill>
                  <a:schemeClr val="hlink"/>
                </a:solidFill>
                <a:hlinkClick r:id="rId4"/>
              </a:rPr>
              <a:t>https://www.deptofnumbers.com/unemployment/minnesota/</a:t>
            </a:r>
            <a:endParaRPr sz="1800" u="sng" dirty="0">
              <a:solidFill>
                <a:schemeClr val="hlink"/>
              </a:solidFill>
              <a:hlinkClick r:id="rId4"/>
            </a:endParaRPr>
          </a:p>
          <a:p>
            <a:pPr marL="0" lvl="0" indent="0" algn="l" rtl="0">
              <a:spcBef>
                <a:spcPts val="400"/>
              </a:spcBef>
              <a:spcAft>
                <a:spcPts val="0"/>
              </a:spcAft>
              <a:buSzPts val="1700"/>
              <a:buNone/>
            </a:pPr>
            <a:endParaRPr sz="2000" dirty="0"/>
          </a:p>
        </p:txBody>
      </p:sp>
    </p:spTree>
    <p:extLst>
      <p:ext uri="{BB962C8B-B14F-4D97-AF65-F5344CB8AC3E}">
        <p14:creationId xmlns:p14="http://schemas.microsoft.com/office/powerpoint/2010/main" val="6285522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Google Shape;487;p53"/>
          <p:cNvSpPr txBox="1">
            <a:spLocks noGrp="1"/>
          </p:cNvSpPr>
          <p:nvPr>
            <p:ph type="title"/>
          </p:nvPr>
        </p:nvSpPr>
        <p:spPr>
          <a:xfrm>
            <a:off x="301752" y="228600"/>
            <a:ext cx="8534400" cy="730188"/>
          </a:xfrm>
          <a:prstGeom prst="rect">
            <a:avLst/>
          </a:prstGeom>
          <a:noFill/>
          <a:ln>
            <a:noFill/>
          </a:ln>
        </p:spPr>
        <p:txBody>
          <a:bodyPr spcFirstLastPara="1" wrap="square" lIns="91425" tIns="45700" rIns="91425" bIns="45700" anchor="b" anchorCtr="0">
            <a:noAutofit/>
          </a:bodyPr>
          <a:lstStyle/>
          <a:p>
            <a:pPr lvl="0"/>
            <a:r>
              <a:rPr lang="en-US" dirty="0"/>
              <a:t>Unemployment</a:t>
            </a:r>
            <a:endParaRPr dirty="0"/>
          </a:p>
        </p:txBody>
      </p:sp>
      <p:sp>
        <p:nvSpPr>
          <p:cNvPr id="488" name="Google Shape;488;p5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47500" lnSpcReduction="20000"/>
          </a:bodyPr>
          <a:lstStyle/>
          <a:p>
            <a:pPr marL="0" indent="0"/>
            <a:r>
              <a:rPr lang="en-US" sz="3300" dirty="0"/>
              <a:t>Minnesota cumulative unemployment insurance applicants by county from March 16 to February 23, 2021 as a share of 2019 annual labor force:</a:t>
            </a:r>
          </a:p>
          <a:p>
            <a:pPr marL="0" indent="0"/>
            <a:endParaRPr lang="en-US" sz="3300" dirty="0"/>
          </a:p>
          <a:p>
            <a:pPr indent="-457200">
              <a:buFont typeface="Arial" panose="020B0604020202020204" pitchFamily="34" charset="0"/>
              <a:buChar char="•"/>
            </a:pPr>
            <a:r>
              <a:rPr lang="en-US" sz="3300" dirty="0"/>
              <a:t>Fourth Judicial District: Hennepin County: 288,699 (40.1%) of 711,530</a:t>
            </a:r>
          </a:p>
          <a:p>
            <a:pPr indent="-457200">
              <a:buFont typeface="Arial" panose="020B0604020202020204" pitchFamily="34" charset="0"/>
              <a:buChar char="•"/>
            </a:pPr>
            <a:r>
              <a:rPr lang="en-US" sz="3300" dirty="0"/>
              <a:t>Eighth Judicial District: Kandiyohi County - 7,018 (27.6%) of 25,415, Meeker County - 4,329 (32.5%) of 13,326, and Chippewa County - 2,371 (33.5%) of 7,070</a:t>
            </a:r>
          </a:p>
          <a:p>
            <a:pPr indent="-457200">
              <a:buFont typeface="Arial" panose="020B0604020202020204" pitchFamily="34" charset="0"/>
              <a:buChar char="•"/>
            </a:pPr>
            <a:r>
              <a:rPr lang="en-US" sz="3300" dirty="0"/>
              <a:t>Seventh Judicial District: Stearns County - 35,059 of (38.1%) 92,043, Clay County - 5,486 of (15.1%) 36,336, Benton County - 9,860 of (44.4%) 22,224, and Otter Tail County - 9,438 of (29.4%) 32,110</a:t>
            </a:r>
          </a:p>
          <a:p>
            <a:pPr indent="-457200">
              <a:buFont typeface="Arial" panose="020B0604020202020204" pitchFamily="34" charset="0"/>
              <a:buChar char="•"/>
            </a:pPr>
            <a:r>
              <a:rPr lang="en-US" sz="3300" dirty="0"/>
              <a:t>Tenth Judicial District: Anoka County - 85,445 (43.0%) of 198,938</a:t>
            </a:r>
          </a:p>
          <a:p>
            <a:pPr indent="-457200">
              <a:buFont typeface="Arial" panose="020B0604020202020204" pitchFamily="34" charset="0"/>
              <a:buChar char="•"/>
            </a:pPr>
            <a:r>
              <a:rPr lang="en-US" sz="3300" dirty="0"/>
              <a:t>Third Judicial District: Olmsted County - 37,415 (41.3%) of 89,730, Winona County - 9,719 (33.5%) of 29,053, and Steele County - 7,983 (39.0%) of 20,451</a:t>
            </a:r>
          </a:p>
          <a:p>
            <a:pPr indent="-457200">
              <a:buFont typeface="Arial" panose="020B0604020202020204" pitchFamily="34" charset="0"/>
              <a:buChar char="•"/>
            </a:pPr>
            <a:r>
              <a:rPr lang="en-US" sz="3300" dirty="0"/>
              <a:t>Ninth Judicial District: Beltrami County - 8,639 (34.9%) of 24,779, Crow Wing County - 14,336 (43.6%) of 32,904, and Roseau County - 5,837 (73.2%) of 7,972</a:t>
            </a:r>
          </a:p>
          <a:p>
            <a:endParaRPr lang="en-US" sz="3100" dirty="0"/>
          </a:p>
          <a:p>
            <a:pPr marL="0"/>
            <a:r>
              <a:rPr lang="en-US" sz="2200" i="1" dirty="0"/>
              <a:t>Unemployment Insurance Statistics </a:t>
            </a:r>
            <a:r>
              <a:rPr lang="en-US" sz="2200" dirty="0"/>
              <a:t>(Minnesota Department of Employment and Economic Development - viewed Feb. 25, 2121) </a:t>
            </a:r>
          </a:p>
          <a:p>
            <a:pPr marL="0"/>
            <a:r>
              <a:rPr lang="en-US" sz="2200" dirty="0">
                <a:hlinkClick r:id="rId3"/>
              </a:rPr>
              <a:t>https://mn.gov/deed/data/data-tools/unemployment-insurance-statistics/</a:t>
            </a:r>
            <a:endParaRPr lang="en-US" sz="2200" dirty="0"/>
          </a:p>
          <a:p>
            <a:pPr marL="0"/>
            <a:r>
              <a:rPr lang="en-US" sz="2200" i="1" dirty="0"/>
              <a:t>Local Area Unemployment Statistics (LAUS) </a:t>
            </a:r>
            <a:r>
              <a:rPr lang="en-US" sz="2200" dirty="0"/>
              <a:t>(Minnesota Department of Employment and Economic Development - viewed Feb. 25, 2121) (selected Data Tool, Minnesota Counties, County, Historical Data, Annual and Labor Force)</a:t>
            </a:r>
          </a:p>
          <a:p>
            <a:pPr marL="0"/>
            <a:r>
              <a:rPr lang="en-US" sz="2200" dirty="0">
                <a:hlinkClick r:id="rId4"/>
              </a:rPr>
              <a:t>https://mn.gov/deed/data/data-tools/laus/</a:t>
            </a:r>
            <a:endParaRPr lang="en-US" sz="2200" dirty="0"/>
          </a:p>
          <a:p>
            <a:pPr marL="0"/>
            <a:endParaRPr lang="en-US" dirty="0"/>
          </a:p>
          <a:p>
            <a:pPr marL="0" lvl="0" indent="0" algn="l" rtl="0">
              <a:lnSpc>
                <a:spcPct val="80000"/>
              </a:lnSpc>
              <a:spcBef>
                <a:spcPts val="418"/>
              </a:spcBef>
              <a:spcAft>
                <a:spcPts val="0"/>
              </a:spcAft>
              <a:buSzPts val="1778"/>
              <a:buNone/>
            </a:pPr>
            <a:endParaRPr sz="2092" dirty="0"/>
          </a:p>
        </p:txBody>
      </p:sp>
    </p:spTree>
    <p:extLst>
      <p:ext uri="{BB962C8B-B14F-4D97-AF65-F5344CB8AC3E}">
        <p14:creationId xmlns:p14="http://schemas.microsoft.com/office/powerpoint/2010/main" val="23313225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A355D-87CD-43FD-A005-876764066F9D}"/>
              </a:ext>
            </a:extLst>
          </p:cNvPr>
          <p:cNvSpPr>
            <a:spLocks noGrp="1"/>
          </p:cNvSpPr>
          <p:nvPr>
            <p:ph type="title"/>
          </p:nvPr>
        </p:nvSpPr>
        <p:spPr/>
        <p:txBody>
          <a:bodyPr/>
          <a:lstStyle/>
          <a:p>
            <a:r>
              <a:rPr lang="en-US" dirty="0"/>
              <a:t>Census Data and Eviction Estimates</a:t>
            </a:r>
          </a:p>
        </p:txBody>
      </p:sp>
      <p:sp>
        <p:nvSpPr>
          <p:cNvPr id="3" name="Content Placeholder 2">
            <a:extLst>
              <a:ext uri="{FF2B5EF4-FFF2-40B4-BE49-F238E27FC236}">
                <a16:creationId xmlns:a16="http://schemas.microsoft.com/office/drawing/2014/main" id="{6D37CEAA-8263-4B61-9A35-151F075A142B}"/>
              </a:ext>
            </a:extLst>
          </p:cNvPr>
          <p:cNvSpPr>
            <a:spLocks noGrp="1"/>
          </p:cNvSpPr>
          <p:nvPr>
            <p:ph sz="quarter" idx="1"/>
          </p:nvPr>
        </p:nvSpPr>
        <p:spPr>
          <a:xfrm>
            <a:off x="332232" y="1447800"/>
            <a:ext cx="8503920" cy="4572000"/>
          </a:xfrm>
        </p:spPr>
        <p:txBody>
          <a:bodyPr>
            <a:noAutofit/>
          </a:bodyPr>
          <a:lstStyle/>
          <a:p>
            <a:pPr marL="0"/>
            <a:r>
              <a:rPr lang="en-US" sz="1500" dirty="0"/>
              <a:t>As of March 29, 2021, out of 651,897 adult tenants estimated by the Census, it estimated:</a:t>
            </a:r>
          </a:p>
          <a:p>
            <a:pPr marL="57150" indent="-285750">
              <a:buFont typeface="Arial" panose="020B0604020202020204" pitchFamily="34" charset="0"/>
              <a:buChar char="•"/>
            </a:pPr>
            <a:r>
              <a:rPr lang="en-US" sz="1500" dirty="0"/>
              <a:t>52,969 (8.1%) were not currently caught up on rent payments,</a:t>
            </a:r>
          </a:p>
          <a:p>
            <a:pPr marL="57150" indent="-285750">
              <a:buFont typeface="Arial" panose="020B0604020202020204" pitchFamily="34" charset="0"/>
              <a:buChar char="•"/>
            </a:pPr>
            <a:r>
              <a:rPr lang="en-US" sz="1500" dirty="0"/>
              <a:t>231,044 (35.4%) were unemployed, </a:t>
            </a:r>
          </a:p>
          <a:p>
            <a:pPr marL="57150" indent="-285750">
              <a:buFont typeface="Arial" panose="020B0604020202020204" pitchFamily="34" charset="0"/>
              <a:buChar char="•"/>
            </a:pPr>
            <a:r>
              <a:rPr lang="en-US" sz="1500" dirty="0"/>
              <a:t>335,939 (51.5%) experienced the loss of employment income of a household member, </a:t>
            </a:r>
          </a:p>
          <a:p>
            <a:pPr marL="57150" indent="-285750">
              <a:buFont typeface="Arial" panose="020B0604020202020204" pitchFamily="34" charset="0"/>
              <a:buChar char="•"/>
            </a:pPr>
            <a:r>
              <a:rPr lang="en-US" sz="1500" dirty="0"/>
              <a:t>129,702 (19.9%) had no or slight confidence in the ability to make the next month's payment, and</a:t>
            </a:r>
          </a:p>
          <a:p>
            <a:pPr marL="57150" indent="-285750">
              <a:buFont typeface="Arial" panose="020B0604020202020204" pitchFamily="34" charset="0"/>
              <a:buChar char="•"/>
            </a:pPr>
            <a:r>
              <a:rPr lang="en-US" sz="1500" dirty="0"/>
              <a:t>Of the 52,969 tenants estimated to not be currently caught up on rent payments, 11,390 (36.3%) very likely or somewhat likely to leave home due to eviction in next two months.</a:t>
            </a:r>
          </a:p>
          <a:p>
            <a:pPr marL="0"/>
            <a:r>
              <a:rPr lang="en-US" sz="1500" dirty="0"/>
              <a:t>Compare this with </a:t>
            </a:r>
            <a:r>
              <a:rPr lang="en-US" sz="1500" b="1" i="1" u="sng" dirty="0"/>
              <a:t>16,000 </a:t>
            </a:r>
            <a:r>
              <a:rPr lang="en-US" sz="1500" dirty="0"/>
              <a:t>eviction court actions statewide in 2017. </a:t>
            </a:r>
          </a:p>
          <a:p>
            <a:pPr marL="0"/>
            <a:r>
              <a:rPr lang="en-US" sz="1500" b="1" i="1" dirty="0"/>
              <a:t>The Census data supports estimating the number of evictions on hold right now to well exceed the annual number. These evictions would overwhelm the legal services housing attorneys and the courts.</a:t>
            </a:r>
          </a:p>
          <a:p>
            <a:pPr marL="0"/>
            <a:endParaRPr lang="en-US" sz="1000" dirty="0"/>
          </a:p>
          <a:p>
            <a:pPr marL="0"/>
            <a:r>
              <a:rPr lang="en-US" sz="900" dirty="0"/>
              <a:t>Citations:</a:t>
            </a:r>
          </a:p>
          <a:p>
            <a:pPr marL="0">
              <a:buFont typeface="Arial" panose="020B0604020202020204" pitchFamily="34" charset="0"/>
              <a:buChar char="•"/>
            </a:pPr>
            <a:r>
              <a:rPr lang="en-US" sz="900" i="1" dirty="0"/>
              <a:t>Household Pulse Survey Data Tables, </a:t>
            </a:r>
            <a:r>
              <a:rPr lang="en-US" sz="900" dirty="0"/>
              <a:t>Phase 3 (United States Department of Commerce – viewed April 26, 2021)  </a:t>
            </a:r>
            <a:r>
              <a:rPr lang="en-US" sz="900" dirty="0">
                <a:hlinkClick r:id="rId2"/>
              </a:rPr>
              <a:t>https://www.census.gov/programs-surveys/household-pulse-survey/data.html#phase3</a:t>
            </a:r>
            <a:r>
              <a:rPr lang="en-US" sz="900" dirty="0"/>
              <a:t> and </a:t>
            </a:r>
            <a:r>
              <a:rPr lang="en-US" sz="900" dirty="0">
                <a:hlinkClick r:id="rId3"/>
              </a:rPr>
              <a:t>https://www.census.gov/data/tables/2021/demo/hhp/hhp25.html</a:t>
            </a:r>
            <a:r>
              <a:rPr lang="en-US" sz="900" dirty="0"/>
              <a:t> </a:t>
            </a:r>
          </a:p>
          <a:p>
            <a:pPr marL="0">
              <a:buFont typeface="Arial" panose="020B0604020202020204" pitchFamily="34" charset="0"/>
              <a:buChar char="•"/>
            </a:pPr>
            <a:r>
              <a:rPr lang="en-US" sz="900" i="1" dirty="0"/>
              <a:t>Table 1b. Last Month's Payment Status for Renter Occupied Housing Units, by Select Characteristics: Minnesota </a:t>
            </a:r>
            <a:r>
              <a:rPr lang="en-US" sz="900" dirty="0"/>
              <a:t>(United States Department of Commerce April 7, 2021)  </a:t>
            </a:r>
            <a:r>
              <a:rPr lang="en-US" sz="900" dirty="0">
                <a:hlinkClick r:id="rId4"/>
              </a:rPr>
              <a:t>https://www2.census.gov/programs-surveys/demo/tables/hhp/2021/wk27/housing1b_week27.xlsx</a:t>
            </a:r>
            <a:r>
              <a:rPr lang="en-US" sz="900" dirty="0"/>
              <a:t> (downloaded April 26, 2021) </a:t>
            </a:r>
          </a:p>
          <a:p>
            <a:pPr marL="0">
              <a:buFont typeface="Arial" panose="020B0604020202020204" pitchFamily="34" charset="0"/>
              <a:buChar char="•"/>
            </a:pPr>
            <a:r>
              <a:rPr lang="en-US" sz="900" i="1" dirty="0"/>
              <a:t>Table 2b. Confidence in Ability to Make Next Month's Payment for Renter Occupied Housing Units, by Select Characteristics: Minnesota </a:t>
            </a:r>
            <a:r>
              <a:rPr lang="en-US" sz="900" dirty="0"/>
              <a:t>(United States Department of Commerce April 7, 2021) </a:t>
            </a:r>
            <a:r>
              <a:rPr lang="en-US" sz="900" dirty="0">
                <a:hlinkClick r:id="rId5"/>
              </a:rPr>
              <a:t>https://www2.census.gov/programs-surveys/demo/tables/hhp/2021/wk27/housing2b_week27.xlsx</a:t>
            </a:r>
            <a:r>
              <a:rPr lang="en-US" sz="900" dirty="0"/>
              <a:t> (downloaded April 26, 2021) </a:t>
            </a:r>
          </a:p>
          <a:p>
            <a:pPr marL="0">
              <a:buFont typeface="Arial" panose="020B0604020202020204" pitchFamily="34" charset="0"/>
              <a:buChar char="•"/>
            </a:pPr>
            <a:r>
              <a:rPr lang="en-US" sz="900" i="1" dirty="0"/>
              <a:t>Table 3b. Likelihood of Having to Leave this House in Next Two Months Due to Eviction, by Select Characteristics: Minnesota </a:t>
            </a:r>
            <a:r>
              <a:rPr lang="en-US" sz="900" dirty="0"/>
              <a:t>(United States Department of Commerce April 7, 2021) </a:t>
            </a:r>
            <a:r>
              <a:rPr lang="en-US" sz="900" dirty="0">
                <a:hlinkClick r:id="rId6"/>
              </a:rPr>
              <a:t>https://www2.census.gov/programs-surveys/demo/tables/hhp/2021/wk27/housing3b_week27.xlsx</a:t>
            </a:r>
            <a:r>
              <a:rPr lang="en-US" sz="900" dirty="0"/>
              <a:t> (downloaded April 26, 2021)</a:t>
            </a:r>
          </a:p>
          <a:p>
            <a:pPr marL="0" indent="0"/>
            <a:endParaRPr lang="en-US" sz="1200" dirty="0"/>
          </a:p>
        </p:txBody>
      </p:sp>
    </p:spTree>
    <p:extLst>
      <p:ext uri="{BB962C8B-B14F-4D97-AF65-F5344CB8AC3E}">
        <p14:creationId xmlns:p14="http://schemas.microsoft.com/office/powerpoint/2010/main" val="33168508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3FE03-22DB-4436-ADD3-09E7DCC8FD1C}"/>
              </a:ext>
            </a:extLst>
          </p:cNvPr>
          <p:cNvSpPr>
            <a:spLocks noGrp="1"/>
          </p:cNvSpPr>
          <p:nvPr>
            <p:ph type="title"/>
          </p:nvPr>
        </p:nvSpPr>
        <p:spPr/>
        <p:txBody>
          <a:bodyPr>
            <a:noAutofit/>
          </a:bodyPr>
          <a:lstStyle/>
          <a:p>
            <a:r>
              <a:rPr lang="en-US" dirty="0"/>
              <a:t>Eviction Estimates</a:t>
            </a:r>
          </a:p>
        </p:txBody>
      </p:sp>
      <p:sp>
        <p:nvSpPr>
          <p:cNvPr id="3" name="Content Placeholder 2">
            <a:extLst>
              <a:ext uri="{FF2B5EF4-FFF2-40B4-BE49-F238E27FC236}">
                <a16:creationId xmlns:a16="http://schemas.microsoft.com/office/drawing/2014/main" id="{1748D179-EE43-4A48-ACF6-AADA2204D7F0}"/>
              </a:ext>
            </a:extLst>
          </p:cNvPr>
          <p:cNvSpPr>
            <a:spLocks noGrp="1"/>
          </p:cNvSpPr>
          <p:nvPr>
            <p:ph sz="quarter" idx="1"/>
          </p:nvPr>
        </p:nvSpPr>
        <p:spPr/>
        <p:txBody>
          <a:bodyPr>
            <a:normAutofit fontScale="70000" lnSpcReduction="20000"/>
          </a:bodyPr>
          <a:lstStyle/>
          <a:p>
            <a:r>
              <a:rPr lang="en-US" dirty="0"/>
              <a:t>National estimates:</a:t>
            </a:r>
          </a:p>
          <a:p>
            <a:pPr marL="457200" indent="-457200">
              <a:buFont typeface="Arial" panose="020B0604020202020204" pitchFamily="34" charset="0"/>
              <a:buChar char="•"/>
            </a:pPr>
            <a:r>
              <a:rPr lang="en-US" dirty="0"/>
              <a:t>Stout estimates for Minnesota, surveyed November 11 to 23, 2020: </a:t>
            </a:r>
            <a:r>
              <a:rPr lang="en-US" b="1" i="1" dirty="0"/>
              <a:t>32,100-69,800 potential evictions in January 2021</a:t>
            </a:r>
          </a:p>
          <a:p>
            <a:pPr marL="457200" indent="-457200">
              <a:buFont typeface="Arial" panose="020B0604020202020204" pitchFamily="34" charset="0"/>
              <a:buChar char="•"/>
            </a:pPr>
            <a:r>
              <a:rPr lang="en-US" dirty="0"/>
              <a:t>Aspen Institute concluded the risk of eviction at 30% renter unemployment for Minnesota on December 31, 2020 would be </a:t>
            </a:r>
            <a:r>
              <a:rPr lang="en-US" b="1" i="1" dirty="0"/>
              <a:t>281,085 </a:t>
            </a:r>
            <a:r>
              <a:rPr lang="en-US" dirty="0"/>
              <a:t>tenants.</a:t>
            </a:r>
            <a:endParaRPr lang="en-US" b="1" i="1" u="sng" dirty="0"/>
          </a:p>
          <a:p>
            <a:endParaRPr lang="en-US" dirty="0"/>
          </a:p>
          <a:p>
            <a:r>
              <a:rPr lang="en-US" dirty="0"/>
              <a:t>Citations:</a:t>
            </a:r>
          </a:p>
          <a:p>
            <a:pPr marL="457200" indent="-457200">
              <a:buFont typeface="Arial" panose="020B0604020202020204" pitchFamily="34" charset="0"/>
              <a:buChar char="•"/>
            </a:pPr>
            <a:r>
              <a:rPr lang="en-US" i="1" dirty="0"/>
              <a:t>Estimation of Households Experiencing Rental Shortfall and Potentially Facing Eviction </a:t>
            </a:r>
            <a:r>
              <a:rPr lang="en-US" dirty="0"/>
              <a:t>(Stout Risius Ross - viewed Jan. 27, 2021)  </a:t>
            </a:r>
            <a:r>
              <a:rPr lang="en-US" dirty="0">
                <a:hlinkClick r:id="rId2"/>
              </a:rPr>
              <a:t>https://app.powerbi.com/view?r=eyJrIjoiNzRhYjg2NzAtMGE1MC00NmNjLTllOTMtYjM2NjFmOTA4ZjMyIiwidCI6Ijc5MGJmNjk2LTE3NDYtNGE4OS1hZjI0LTc4ZGE5Y2RhZGE2MSIsImMiOjN9</a:t>
            </a:r>
            <a:endParaRPr lang="en-US" dirty="0"/>
          </a:p>
          <a:p>
            <a:pPr marL="457200" indent="-457200">
              <a:buFont typeface="Arial" panose="020B0604020202020204" pitchFamily="34" charset="0"/>
              <a:buChar char="•"/>
            </a:pPr>
            <a:r>
              <a:rPr lang="en-US" dirty="0"/>
              <a:t>K. McKay, Z. Neumann &amp; S. Gilman, </a:t>
            </a:r>
            <a:r>
              <a:rPr lang="en-US" i="1" dirty="0"/>
              <a:t>20 Million Renters Are at Risk of Eviction; Policymakers Must Act Now to Mitigate Widespread Hardship </a:t>
            </a:r>
            <a:r>
              <a:rPr lang="en-US" dirty="0"/>
              <a:t>(The Aspen Institute June 19, 2020) </a:t>
            </a:r>
            <a:r>
              <a:rPr lang="en-US" dirty="0">
                <a:hlinkClick r:id="rId3"/>
              </a:rPr>
              <a:t>https://www.aspeninstitute.org/blog-posts/20-million-renters-are-at-risk-of-eviction/</a:t>
            </a:r>
            <a:endParaRPr lang="en-US" dirty="0"/>
          </a:p>
          <a:p>
            <a:pPr marL="457200" indent="-4572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56836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Emergency Executive Order 20-79</a:t>
            </a:r>
            <a:endParaRPr dirty="0"/>
          </a:p>
        </p:txBody>
      </p:sp>
      <p:sp>
        <p:nvSpPr>
          <p:cNvPr id="320" name="Google Shape;320;p2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70000" lnSpcReduction="20000"/>
          </a:bodyPr>
          <a:lstStyle/>
          <a:p>
            <a:pPr marL="0" lvl="0" indent="0">
              <a:lnSpc>
                <a:spcPct val="90000"/>
              </a:lnSpc>
            </a:pPr>
            <a:r>
              <a:rPr lang="en-US" dirty="0"/>
              <a:t>Stays on evictions have been in place since March 2020 under Emergency Executive Order 20-14 and 20-73.</a:t>
            </a:r>
          </a:p>
          <a:p>
            <a:pPr marL="0" lvl="0" indent="0">
              <a:lnSpc>
                <a:spcPct val="90000"/>
              </a:lnSpc>
            </a:pPr>
            <a:endParaRPr lang="en-US" dirty="0"/>
          </a:p>
          <a:p>
            <a:pPr marL="0" lvl="0" indent="0">
              <a:lnSpc>
                <a:spcPct val="90000"/>
              </a:lnSpc>
            </a:pPr>
            <a:r>
              <a:rPr lang="en-US" dirty="0"/>
              <a:t>EO 20-79 is the current Executive Order suspending evictions and has been in effect since August 4, 2020.</a:t>
            </a:r>
          </a:p>
          <a:p>
            <a:pPr marL="0" lvl="0" indent="0">
              <a:lnSpc>
                <a:spcPct val="90000"/>
              </a:lnSpc>
            </a:pPr>
            <a:endParaRPr lang="en-US" dirty="0"/>
          </a:p>
          <a:p>
            <a:pPr marL="0" lvl="0" indent="0">
              <a:lnSpc>
                <a:spcPct val="90000"/>
              </a:lnSpc>
            </a:pPr>
            <a:r>
              <a:rPr lang="en-US" dirty="0"/>
              <a:t>It protects residential tenants from evictions from landlords, as well as post-mortgage foreclosure evictions, with some exceptions. </a:t>
            </a:r>
          </a:p>
          <a:p>
            <a:pPr marL="0" lvl="0" indent="0">
              <a:lnSpc>
                <a:spcPct val="90000"/>
              </a:lnSpc>
            </a:pPr>
            <a:endParaRPr lang="en-US" dirty="0"/>
          </a:p>
          <a:p>
            <a:pPr marL="0" lvl="0" indent="0">
              <a:lnSpc>
                <a:spcPct val="90000"/>
              </a:lnSpc>
            </a:pPr>
            <a:r>
              <a:rPr lang="en-US" dirty="0"/>
              <a:t>Also, residential landlords must not issue notices of termination of lease or nonrenewal of lease or terminate residential leases during the pendency of the peacetime emergency unless the termination or nonrenewal is based upon one of the grounds permitted by paragraph 2.</a:t>
            </a:r>
          </a:p>
          <a:p>
            <a:pPr marL="0" lvl="0" indent="0">
              <a:lnSpc>
                <a:spcPct val="90000"/>
              </a:lnSpc>
            </a:pPr>
            <a:endParaRPr lang="en-US" dirty="0"/>
          </a:p>
          <a:p>
            <a:pPr marL="0" lvl="0" indent="0" rtl="0">
              <a:lnSpc>
                <a:spcPct val="90000"/>
              </a:lnSpc>
              <a:spcBef>
                <a:spcPts val="540"/>
              </a:spcBef>
              <a:spcAft>
                <a:spcPts val="0"/>
              </a:spcAft>
              <a:buSzPts val="2295"/>
              <a:buNone/>
            </a:pPr>
            <a:r>
              <a:rPr lang="en-US" dirty="0"/>
              <a:t>It remains in effect until the peacetime emergency declared in Emergency Executive Order 20-01 is terminated or until it is rescinded by proper authority.</a:t>
            </a:r>
            <a:endParaRPr dirty="0"/>
          </a:p>
          <a:p>
            <a:pPr marL="0" lvl="0" indent="0" rtl="0">
              <a:lnSpc>
                <a:spcPct val="90000"/>
              </a:lnSpc>
              <a:spcBef>
                <a:spcPts val="540"/>
              </a:spcBef>
              <a:spcAft>
                <a:spcPts val="0"/>
              </a:spcAft>
              <a:buSzPts val="2295"/>
              <a:buNone/>
            </a:pPr>
            <a:r>
              <a:rPr lang="en-US" sz="2000" u="sng" dirty="0">
                <a:solidFill>
                  <a:schemeClr val="hlink"/>
                </a:solidFill>
                <a:hlinkClick r:id="rId3"/>
              </a:rPr>
              <a:t>https://mn.gov/governor/assets/EO%2020-79%20Final%20Signed%20and%20Filed%20%28002%29_tcm1055-440501.pdf</a:t>
            </a:r>
            <a:endParaRPr sz="2000" dirty="0"/>
          </a:p>
          <a:p>
            <a:pPr marL="0" lvl="0" indent="0" rtl="0">
              <a:lnSpc>
                <a:spcPct val="90000"/>
              </a:lnSpc>
              <a:spcBef>
                <a:spcPts val="540"/>
              </a:spcBef>
              <a:spcAft>
                <a:spcPts val="0"/>
              </a:spcAft>
              <a:buSzPts val="2295"/>
              <a:buNone/>
            </a:pPr>
            <a:endParaRPr dirty="0"/>
          </a:p>
          <a:p>
            <a:pPr marL="0" lvl="0" indent="0" rtl="0">
              <a:lnSpc>
                <a:spcPct val="90000"/>
              </a:lnSpc>
              <a:spcBef>
                <a:spcPts val="540"/>
              </a:spcBef>
              <a:spcAft>
                <a:spcPts val="0"/>
              </a:spcAft>
              <a:buSzPts val="2295"/>
              <a:buNone/>
            </a:pPr>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50A9-2B29-4BF4-A9C4-AF32777292D9}"/>
              </a:ext>
            </a:extLst>
          </p:cNvPr>
          <p:cNvSpPr>
            <a:spLocks noGrp="1"/>
          </p:cNvSpPr>
          <p:nvPr>
            <p:ph type="title"/>
          </p:nvPr>
        </p:nvSpPr>
        <p:spPr/>
        <p:txBody>
          <a:bodyPr/>
          <a:lstStyle/>
          <a:p>
            <a:r>
              <a:rPr lang="en-US" dirty="0"/>
              <a:t>Planning Underway</a:t>
            </a:r>
          </a:p>
        </p:txBody>
      </p:sp>
      <p:sp>
        <p:nvSpPr>
          <p:cNvPr id="3" name="Content Placeholder 2">
            <a:extLst>
              <a:ext uri="{FF2B5EF4-FFF2-40B4-BE49-F238E27FC236}">
                <a16:creationId xmlns:a16="http://schemas.microsoft.com/office/drawing/2014/main" id="{DB51DAA9-E012-4FC3-8630-FDFD5A837E41}"/>
              </a:ext>
            </a:extLst>
          </p:cNvPr>
          <p:cNvSpPr>
            <a:spLocks noGrp="1"/>
          </p:cNvSpPr>
          <p:nvPr>
            <p:ph sz="quarter" idx="1"/>
          </p:nvPr>
        </p:nvSpPr>
        <p:spPr/>
        <p:txBody>
          <a:bodyPr>
            <a:normAutofit fontScale="70000" lnSpcReduction="20000"/>
          </a:bodyPr>
          <a:lstStyle/>
          <a:p>
            <a:pPr indent="-457200">
              <a:spcBef>
                <a:spcPts val="0"/>
              </a:spcBef>
            </a:pPr>
            <a:r>
              <a:rPr lang="en-US" sz="2800" dirty="0"/>
              <a:t>Courts:</a:t>
            </a:r>
          </a:p>
          <a:p>
            <a:pPr indent="-457200">
              <a:spcBef>
                <a:spcPts val="0"/>
              </a:spcBef>
              <a:buFont typeface="Arial" panose="020B0604020202020204" pitchFamily="34" charset="0"/>
              <a:buChar char="•"/>
            </a:pPr>
            <a:r>
              <a:rPr lang="en-US" sz="2800" i="1" dirty="0">
                <a:hlinkClick r:id="rId2"/>
              </a:rPr>
              <a:t>Standing Order re 60 day period following the expiration of the Peacetime Emergency Declared in Executive Order 20-01 </a:t>
            </a:r>
            <a:r>
              <a:rPr lang="en-US" sz="2800" dirty="0">
                <a:hlinkClick r:id="rId2"/>
              </a:rPr>
              <a:t>(Minn. Dist. Ct. 4th Dist. July 22, 2020) (Judge Robiner) (Appendix PED-19)</a:t>
            </a:r>
            <a:endParaRPr lang="en-US" sz="2800" dirty="0"/>
          </a:p>
          <a:p>
            <a:pPr indent="-457200">
              <a:buFont typeface="Arial" panose="020B0604020202020204" pitchFamily="34" charset="0"/>
              <a:buChar char="•"/>
            </a:pPr>
            <a:r>
              <a:rPr lang="en-US" i="1" dirty="0">
                <a:hlinkClick r:id="rId3"/>
              </a:rPr>
              <a:t>Administrative Order Regarding the Resumption of Housing Court Operations</a:t>
            </a:r>
            <a:r>
              <a:rPr lang="en-US" dirty="0">
                <a:hlinkClick r:id="rId3"/>
              </a:rPr>
              <a:t> (Minn. Dist. Ct. 2nd Dist. Aug. 19, 2020) (Judge Castro) (Appendix PED-19a)</a:t>
            </a:r>
            <a:endParaRPr lang="en-US" dirty="0"/>
          </a:p>
          <a:p>
            <a:pPr indent="-457200">
              <a:buFont typeface="Arial" panose="020B0604020202020204" pitchFamily="34" charset="0"/>
              <a:buChar char="•"/>
            </a:pPr>
            <a:r>
              <a:rPr lang="en-US" dirty="0">
                <a:hlinkClick r:id="rId4"/>
              </a:rPr>
              <a:t>STANDING ORDER Re: 60 day period following the expiration of the Peacetime Emergency Declared in Executive Order 20-01 (Minn. Dist. Ct. 10th Dist. Anoka </a:t>
            </a:r>
            <a:r>
              <a:rPr lang="en-US" dirty="0" err="1">
                <a:hlinkClick r:id="rId4"/>
              </a:rPr>
              <a:t>Cty</a:t>
            </a:r>
            <a:r>
              <a:rPr lang="en-US" dirty="0">
                <a:hlinkClick r:id="rId4"/>
              </a:rPr>
              <a:t>. Oct. 29, 2020) (Judge Fountain Lindberg) (Appendix PED-36)</a:t>
            </a:r>
            <a:endParaRPr lang="en-US" dirty="0"/>
          </a:p>
          <a:p>
            <a:pPr marL="457200" indent="-457200">
              <a:buFont typeface="Arial" panose="020B0604020202020204" pitchFamily="34" charset="0"/>
              <a:buChar char="•"/>
            </a:pPr>
            <a:r>
              <a:rPr lang="en-US" dirty="0"/>
              <a:t>Other Minnesota Supreme Court and District Court pandemic orders are posted </a:t>
            </a:r>
            <a:r>
              <a:rPr lang="en-US" dirty="0">
                <a:hlinkClick r:id="rId5"/>
              </a:rPr>
              <a:t>here</a:t>
            </a:r>
            <a:r>
              <a:rPr lang="en-US" dirty="0"/>
              <a:t>.</a:t>
            </a:r>
          </a:p>
          <a:p>
            <a:endParaRPr lang="en-US" dirty="0"/>
          </a:p>
          <a:p>
            <a:r>
              <a:rPr lang="en-US" dirty="0"/>
              <a:t>Legislature </a:t>
            </a:r>
          </a:p>
          <a:p>
            <a:pPr marL="457200" indent="-457200">
              <a:buFont typeface="Arial" panose="020B0604020202020204" pitchFamily="34" charset="0"/>
              <a:buChar char="•"/>
            </a:pPr>
            <a:r>
              <a:rPr lang="en-US" dirty="0">
                <a:hlinkClick r:id="rId6"/>
              </a:rPr>
              <a:t>Senate F. No. 1470</a:t>
            </a:r>
            <a:endParaRPr lang="en-US" dirty="0"/>
          </a:p>
          <a:p>
            <a:pPr marL="457200" indent="-457200">
              <a:buFont typeface="Arial" panose="020B0604020202020204" pitchFamily="34" charset="0"/>
              <a:buChar char="•"/>
            </a:pPr>
            <a:r>
              <a:rPr lang="en-US" dirty="0">
                <a:hlinkClick r:id="rId7"/>
              </a:rPr>
              <a:t>House F. No. 12</a:t>
            </a:r>
            <a:endParaRPr lang="en-US" dirty="0"/>
          </a:p>
          <a:p>
            <a:endParaRPr lang="en-US" dirty="0"/>
          </a:p>
        </p:txBody>
      </p:sp>
    </p:spTree>
    <p:extLst>
      <p:ext uri="{BB962C8B-B14F-4D97-AF65-F5344CB8AC3E}">
        <p14:creationId xmlns:p14="http://schemas.microsoft.com/office/powerpoint/2010/main" val="30923322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220E0-BAF3-45C8-9811-4617C806696D}"/>
              </a:ext>
            </a:extLst>
          </p:cNvPr>
          <p:cNvSpPr>
            <a:spLocks noGrp="1"/>
          </p:cNvSpPr>
          <p:nvPr>
            <p:ph type="title"/>
          </p:nvPr>
        </p:nvSpPr>
        <p:spPr/>
        <p:txBody>
          <a:bodyPr/>
          <a:lstStyle/>
          <a:p>
            <a:r>
              <a:rPr lang="en-US" dirty="0"/>
              <a:t>It Is Time to Plan</a:t>
            </a:r>
          </a:p>
        </p:txBody>
      </p:sp>
      <p:sp>
        <p:nvSpPr>
          <p:cNvPr id="3" name="Content Placeholder 2">
            <a:extLst>
              <a:ext uri="{FF2B5EF4-FFF2-40B4-BE49-F238E27FC236}">
                <a16:creationId xmlns:a16="http://schemas.microsoft.com/office/drawing/2014/main" id="{1E5868A3-5FF6-4532-888D-16FB6961B1F5}"/>
              </a:ext>
            </a:extLst>
          </p:cNvPr>
          <p:cNvSpPr>
            <a:spLocks noGrp="1"/>
          </p:cNvSpPr>
          <p:nvPr>
            <p:ph sz="quarter" idx="1"/>
          </p:nvPr>
        </p:nvSpPr>
        <p:spPr/>
        <p:txBody>
          <a:bodyPr>
            <a:noAutofit/>
          </a:bodyPr>
          <a:lstStyle/>
          <a:p>
            <a:r>
              <a:rPr lang="en-US" sz="1600" dirty="0"/>
              <a:t>Legislature:</a:t>
            </a:r>
          </a:p>
          <a:p>
            <a:pPr marL="514350" indent="-285750">
              <a:buFont typeface="Arial" panose="020B0604020202020204" pitchFamily="34" charset="0"/>
              <a:buChar char="•"/>
            </a:pPr>
            <a:r>
              <a:rPr lang="en-US" sz="1600" dirty="0"/>
              <a:t>Expand staggered evictions to start when economic and health data support it</a:t>
            </a:r>
          </a:p>
          <a:p>
            <a:pPr marL="514350" indent="-285750">
              <a:buFont typeface="Arial" panose="020B0604020202020204" pitchFamily="34" charset="0"/>
              <a:buChar char="•"/>
            </a:pPr>
            <a:r>
              <a:rPr lang="en-US" sz="1600" dirty="0"/>
              <a:t>Funding:</a:t>
            </a:r>
          </a:p>
          <a:p>
            <a:pPr marL="971550" lvl="1" indent="-285750">
              <a:buFont typeface="Arial" panose="020B0604020202020204" pitchFamily="34" charset="0"/>
              <a:buChar char="•"/>
            </a:pPr>
            <a:r>
              <a:rPr lang="en-US" sz="1600" dirty="0"/>
              <a:t>Financial assistance to tenants and landlords</a:t>
            </a:r>
          </a:p>
          <a:p>
            <a:pPr marL="971550" lvl="1" indent="-285750">
              <a:buFont typeface="Arial" panose="020B0604020202020204" pitchFamily="34" charset="0"/>
              <a:buChar char="•"/>
            </a:pPr>
            <a:r>
              <a:rPr lang="en-US" sz="1600" dirty="0"/>
              <a:t>Financial assistance to industries that employ tenants</a:t>
            </a:r>
          </a:p>
          <a:p>
            <a:pPr marL="971550" lvl="1" indent="-285750">
              <a:buFont typeface="Arial" panose="020B0604020202020204" pitchFamily="34" charset="0"/>
              <a:buChar char="•"/>
            </a:pPr>
            <a:r>
              <a:rPr lang="en-US" sz="1600" dirty="0"/>
              <a:t>Financial assistance to shelters</a:t>
            </a:r>
          </a:p>
          <a:p>
            <a:pPr marL="971550" lvl="1" indent="-285750">
              <a:buFont typeface="Arial" panose="020B0604020202020204" pitchFamily="34" charset="0"/>
              <a:buChar char="•"/>
            </a:pPr>
            <a:r>
              <a:rPr lang="en-US" sz="1600" dirty="0"/>
              <a:t>Emergency Assistance </a:t>
            </a:r>
          </a:p>
          <a:p>
            <a:pPr marL="971550" lvl="1" indent="-285750">
              <a:buFont typeface="Arial" panose="020B0604020202020204" pitchFamily="34" charset="0"/>
              <a:buChar char="•"/>
            </a:pPr>
            <a:r>
              <a:rPr lang="en-US" sz="1600" dirty="0"/>
              <a:t>Legal aid programs</a:t>
            </a:r>
          </a:p>
          <a:p>
            <a:pPr marL="971550" lvl="1" indent="-285750">
              <a:buFont typeface="Arial" panose="020B0604020202020204" pitchFamily="34" charset="0"/>
              <a:buChar char="•"/>
            </a:pPr>
            <a:r>
              <a:rPr lang="en-US" sz="1600" dirty="0"/>
              <a:t>Mediation programs</a:t>
            </a:r>
          </a:p>
          <a:p>
            <a:pPr marL="971550" lvl="1" indent="-285750">
              <a:buFont typeface="Arial" panose="020B0604020202020204" pitchFamily="34" charset="0"/>
              <a:buChar char="•"/>
            </a:pPr>
            <a:r>
              <a:rPr lang="en-US" sz="1600" dirty="0"/>
              <a:t>More judicial resources for evictions</a:t>
            </a:r>
          </a:p>
          <a:p>
            <a:r>
              <a:rPr lang="en-US" sz="1600" dirty="0"/>
              <a:t>Advocacy and Mediation:</a:t>
            </a:r>
          </a:p>
          <a:p>
            <a:pPr marL="514350" indent="-285750">
              <a:buFont typeface="Arial" panose="020B0604020202020204" pitchFamily="34" charset="0"/>
              <a:buChar char="•"/>
            </a:pPr>
            <a:r>
              <a:rPr lang="en-US" sz="1600" dirty="0"/>
              <a:t>More attorney representation for tenants</a:t>
            </a:r>
          </a:p>
          <a:p>
            <a:pPr marL="514350" indent="-285750">
              <a:buFont typeface="Arial" panose="020B0604020202020204" pitchFamily="34" charset="0"/>
              <a:buChar char="•"/>
            </a:pPr>
            <a:r>
              <a:rPr lang="en-US" sz="1600" dirty="0"/>
              <a:t>More mediators for tenants and landlords</a:t>
            </a:r>
          </a:p>
          <a:p>
            <a:r>
              <a:rPr lang="en-US" sz="1600" dirty="0"/>
              <a:t>Courts:</a:t>
            </a:r>
          </a:p>
          <a:p>
            <a:pPr marL="514350" indent="-285750">
              <a:buFont typeface="Arial" panose="020B0604020202020204" pitchFamily="34" charset="0"/>
              <a:buChar char="•"/>
            </a:pPr>
            <a:r>
              <a:rPr lang="en-US" sz="1600" dirty="0"/>
              <a:t>Staggered evictions </a:t>
            </a:r>
          </a:p>
          <a:p>
            <a:pPr marL="514350" indent="-285750">
              <a:buFont typeface="Arial" panose="020B0604020202020204" pitchFamily="34" charset="0"/>
              <a:buChar char="•"/>
            </a:pPr>
            <a:r>
              <a:rPr lang="en-US" sz="1600" dirty="0"/>
              <a:t>More judicial resources for evictions</a:t>
            </a:r>
          </a:p>
        </p:txBody>
      </p:sp>
    </p:spTree>
    <p:extLst>
      <p:ext uri="{BB962C8B-B14F-4D97-AF65-F5344CB8AC3E}">
        <p14:creationId xmlns:p14="http://schemas.microsoft.com/office/powerpoint/2010/main" val="2310933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fontScale="90000"/>
          </a:bodyPr>
          <a:lstStyle/>
          <a:p>
            <a:pPr lvl="0"/>
            <a:r>
              <a:rPr lang="en-US" dirty="0"/>
              <a:t>When Nonpayment of Rent Eviction Actions Start</a:t>
            </a:r>
            <a:endParaRPr sz="2900" dirty="0"/>
          </a:p>
        </p:txBody>
      </p:sp>
      <p:sp>
        <p:nvSpPr>
          <p:cNvPr id="246" name="Google Shape;246;p1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297"/>
              </a:spcBef>
              <a:spcAft>
                <a:spcPts val="0"/>
              </a:spcAft>
              <a:buNone/>
            </a:pPr>
            <a:r>
              <a:rPr lang="en-US" sz="2400" dirty="0"/>
              <a:t>Proof </a:t>
            </a:r>
            <a:endParaRPr sz="2400" dirty="0"/>
          </a:p>
          <a:p>
            <a:pPr marL="457200" lvl="0" indent="-355600" algn="l" rtl="0">
              <a:lnSpc>
                <a:spcPct val="80000"/>
              </a:lnSpc>
              <a:spcBef>
                <a:spcPts val="1000"/>
              </a:spcBef>
              <a:spcAft>
                <a:spcPts val="0"/>
              </a:spcAft>
              <a:buSzPts val="2000"/>
              <a:buChar char="●"/>
            </a:pPr>
            <a:r>
              <a:rPr lang="en-US" sz="2400" dirty="0"/>
              <a:t>Testimony and documents</a:t>
            </a:r>
          </a:p>
          <a:p>
            <a:pPr lvl="0" indent="-355600">
              <a:lnSpc>
                <a:spcPct val="80000"/>
              </a:lnSpc>
              <a:spcBef>
                <a:spcPts val="1000"/>
              </a:spcBef>
              <a:buSzPts val="2000"/>
              <a:buChar char="●"/>
            </a:pPr>
            <a:r>
              <a:rPr lang="en-US" sz="2400" dirty="0"/>
              <a:t>Pre-filing notice</a:t>
            </a:r>
          </a:p>
          <a:p>
            <a:pPr lvl="1" indent="-355600">
              <a:lnSpc>
                <a:spcPct val="80000"/>
              </a:lnSpc>
              <a:spcBef>
                <a:spcPts val="1000"/>
              </a:spcBef>
              <a:buSzPts val="2000"/>
              <a:buChar char="●"/>
            </a:pPr>
            <a:r>
              <a:rPr lang="en-US" sz="2400" dirty="0"/>
              <a:t>Manufactured home park tenancies. Minn. Stat. Ch. 327C.</a:t>
            </a:r>
          </a:p>
          <a:p>
            <a:pPr lvl="1" indent="-355600">
              <a:lnSpc>
                <a:spcPct val="80000"/>
              </a:lnSpc>
              <a:spcBef>
                <a:spcPts val="1000"/>
              </a:spcBef>
              <a:buSzPts val="2000"/>
              <a:buChar char="●"/>
            </a:pPr>
            <a:r>
              <a:rPr lang="en-US" sz="2400" dirty="0"/>
              <a:t>Covered properties under the Coronavirus Aid, Relief, and Economic Security (CARES) Act § 4024</a:t>
            </a:r>
          </a:p>
          <a:p>
            <a:pPr lvl="1" indent="-355600">
              <a:lnSpc>
                <a:spcPct val="80000"/>
              </a:lnSpc>
              <a:spcBef>
                <a:spcPts val="1000"/>
              </a:spcBef>
              <a:buSzPts val="2000"/>
              <a:buChar char="●"/>
            </a:pPr>
            <a:r>
              <a:rPr lang="en-US" sz="2400" dirty="0"/>
              <a:t>If § 4024 is repealed, some public and subsidized housing programs still will require notice for nonpayment of rent eviction actions. </a:t>
            </a:r>
            <a:r>
              <a:rPr lang="en-US" sz="2400" i="1" dirty="0"/>
              <a:t>See</a:t>
            </a:r>
            <a:r>
              <a:rPr lang="en-US" sz="2400" dirty="0"/>
              <a:t> Answer Forms 2-8, Residential Eviction Defense and Tenant Claims in Minnesota </a:t>
            </a:r>
            <a:r>
              <a:rPr lang="en-US" sz="2400" u="sng" dirty="0">
                <a:solidFill>
                  <a:schemeClr val="hlink"/>
                </a:solidFill>
                <a:hlinkClick r:id="rId3"/>
              </a:rPr>
              <a:t>http://povertylaw.homestead.com/ResidentialEvictionDefenseandTenantClaimsinMinnesota.html</a:t>
            </a:r>
            <a:endParaRPr sz="2400" dirty="0"/>
          </a:p>
          <a:p>
            <a:pPr marL="0" lvl="0" indent="0" algn="l" rtl="0">
              <a:lnSpc>
                <a:spcPct val="80000"/>
              </a:lnSpc>
              <a:spcBef>
                <a:spcPts val="297"/>
              </a:spcBef>
              <a:spcAft>
                <a:spcPts val="0"/>
              </a:spcAft>
              <a:buSzPts val="1262"/>
              <a:buNone/>
            </a:pPr>
            <a:endParaRPr sz="2400" dirty="0"/>
          </a:p>
          <a:p>
            <a:pPr marL="0" lvl="0" indent="0" algn="l" rtl="0">
              <a:lnSpc>
                <a:spcPct val="80000"/>
              </a:lnSpc>
              <a:spcBef>
                <a:spcPts val="297"/>
              </a:spcBef>
              <a:spcAft>
                <a:spcPts val="0"/>
              </a:spcAft>
              <a:buSzPts val="1262"/>
              <a:buNone/>
            </a:pPr>
            <a:endParaRPr sz="2400" dirty="0"/>
          </a:p>
        </p:txBody>
      </p:sp>
    </p:spTree>
    <p:extLst>
      <p:ext uri="{BB962C8B-B14F-4D97-AF65-F5344CB8AC3E}">
        <p14:creationId xmlns:p14="http://schemas.microsoft.com/office/powerpoint/2010/main" val="8064462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b3f2f03acb_0_6"/>
          <p:cNvSpPr txBox="1">
            <a:spLocks noGrp="1"/>
          </p:cNvSpPr>
          <p:nvPr>
            <p:ph type="title"/>
          </p:nvPr>
        </p:nvSpPr>
        <p:spPr>
          <a:xfrm>
            <a:off x="301752" y="228600"/>
            <a:ext cx="8534400" cy="759000"/>
          </a:xfrm>
          <a:prstGeom prst="rect">
            <a:avLst/>
          </a:prstGeom>
        </p:spPr>
        <p:txBody>
          <a:bodyPr spcFirstLastPara="1" wrap="square" lIns="91425" tIns="45700" rIns="91425" bIns="45700" anchor="b" anchorCtr="0">
            <a:noAutofit/>
          </a:bodyPr>
          <a:lstStyle/>
          <a:p>
            <a:pPr lvl="0"/>
            <a:r>
              <a:rPr lang="en-US" sz="2800" dirty="0"/>
              <a:t>When Nonpayment of Rent Eviction Actions Start</a:t>
            </a:r>
            <a:endParaRPr sz="2800" dirty="0"/>
          </a:p>
        </p:txBody>
      </p:sp>
      <p:sp>
        <p:nvSpPr>
          <p:cNvPr id="253" name="Google Shape;253;gb3f2f03acb_0_6"/>
          <p:cNvSpPr txBox="1">
            <a:spLocks noGrp="1"/>
          </p:cNvSpPr>
          <p:nvPr>
            <p:ph type="body" idx="1"/>
          </p:nvPr>
        </p:nvSpPr>
        <p:spPr>
          <a:xfrm>
            <a:off x="301752" y="1562559"/>
            <a:ext cx="8503800" cy="4572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62"/>
              <a:buFont typeface="Arial"/>
              <a:buNone/>
            </a:pPr>
            <a:r>
              <a:rPr lang="en-US" sz="1600" dirty="0"/>
              <a:t>Property conditions and habitability</a:t>
            </a:r>
            <a:endParaRPr sz="1600" dirty="0"/>
          </a:p>
          <a:p>
            <a:pPr marL="457200" lvl="0" indent="-342900" algn="l" rtl="0">
              <a:spcBef>
                <a:spcPts val="0"/>
              </a:spcBef>
              <a:spcAft>
                <a:spcPts val="0"/>
              </a:spcAft>
              <a:buSzPts val="1800"/>
              <a:buChar char="●"/>
            </a:pPr>
            <a:r>
              <a:rPr lang="en-US" sz="1600" dirty="0"/>
              <a:t>Minn. Stat. §§ 504B.161, the landlord must maintain: </a:t>
            </a:r>
          </a:p>
          <a:p>
            <a:pPr lvl="1" indent="-342900">
              <a:spcBef>
                <a:spcPts val="0"/>
              </a:spcBef>
              <a:buSzPts val="1800"/>
              <a:buChar char="●"/>
            </a:pPr>
            <a:r>
              <a:rPr lang="en-US" sz="1100" dirty="0"/>
              <a:t> </a:t>
            </a:r>
            <a:r>
              <a:rPr lang="en-US" sz="1600" dirty="0">
                <a:solidFill>
                  <a:srgbClr val="000000"/>
                </a:solidFill>
              </a:rPr>
              <a:t>premises and all common areas are fit for the use intended by the parties, </a:t>
            </a:r>
          </a:p>
          <a:p>
            <a:pPr lvl="1" indent="-342900">
              <a:spcBef>
                <a:spcPts val="0"/>
              </a:spcBef>
              <a:buSzPts val="1800"/>
              <a:buChar char="●"/>
            </a:pPr>
            <a:r>
              <a:rPr lang="en-US" sz="1600" dirty="0">
                <a:solidFill>
                  <a:srgbClr val="000000"/>
                </a:solidFill>
              </a:rPr>
              <a:t>the premises in reasonable repair, and </a:t>
            </a:r>
          </a:p>
          <a:p>
            <a:pPr lvl="1" indent="-342900">
              <a:spcBef>
                <a:spcPts val="0"/>
              </a:spcBef>
              <a:buSzPts val="1800"/>
              <a:buChar char="●"/>
            </a:pPr>
            <a:r>
              <a:rPr lang="en-US" sz="1600" dirty="0">
                <a:solidFill>
                  <a:srgbClr val="000000"/>
                </a:solidFill>
              </a:rPr>
              <a:t>the premises in compliance with applicable state and local housing maintenance, health, and safety laws</a:t>
            </a:r>
            <a:r>
              <a:rPr lang="en-US" sz="1600" dirty="0"/>
              <a:t>.</a:t>
            </a:r>
            <a:endParaRPr sz="1600" dirty="0"/>
          </a:p>
          <a:p>
            <a:pPr marL="457200" lvl="0" indent="-342900" algn="l" rtl="0">
              <a:spcBef>
                <a:spcPts val="0"/>
              </a:spcBef>
              <a:spcAft>
                <a:spcPts val="0"/>
              </a:spcAft>
              <a:buSzPts val="1800"/>
              <a:buChar char="●"/>
            </a:pPr>
            <a:r>
              <a:rPr lang="en-US" sz="1600" dirty="0"/>
              <a:t>Exception: where the violation was caused by the willful, malicious, or irresponsible conduct of the tenant or tenant's agent. </a:t>
            </a:r>
          </a:p>
          <a:p>
            <a:pPr lvl="0" indent="-355600">
              <a:spcBef>
                <a:spcPts val="0"/>
              </a:spcBef>
              <a:buSzPts val="2000"/>
              <a:buChar char="●"/>
            </a:pPr>
            <a:r>
              <a:rPr lang="en-US" sz="1600" dirty="0"/>
              <a:t>The statute is to be liberally construed.</a:t>
            </a:r>
          </a:p>
          <a:p>
            <a:pPr lvl="0" indent="-355600">
              <a:spcBef>
                <a:spcPts val="0"/>
              </a:spcBef>
              <a:buSzPts val="2000"/>
              <a:buChar char="●"/>
            </a:pPr>
            <a:r>
              <a:rPr lang="en-US" sz="1600" dirty="0"/>
              <a:t>The parties may not waive or modify the covenants.</a:t>
            </a:r>
          </a:p>
          <a:p>
            <a:pPr lvl="0" indent="-355600">
              <a:spcBef>
                <a:spcPts val="0"/>
              </a:spcBef>
              <a:buSzPts val="2000"/>
              <a:buChar char="●"/>
            </a:pPr>
            <a:r>
              <a:rPr lang="en-US" sz="1600" dirty="0"/>
              <a:t>While the tenant may agree in writing to perform special repairs or maintenance if </a:t>
            </a:r>
            <a:r>
              <a:rPr lang="en-US" sz="1600" dirty="0">
                <a:solidFill>
                  <a:schemeClr val="tx1"/>
                </a:solidFill>
              </a:rPr>
              <a:t>such </a:t>
            </a:r>
            <a:r>
              <a:rPr lang="en-US" sz="1600" dirty="0"/>
              <a:t>agreement is supported by adequate consideration, the agreement does not waive the covenants.</a:t>
            </a:r>
          </a:p>
          <a:p>
            <a:pPr lvl="0" indent="-355600">
              <a:spcBef>
                <a:spcPts val="0"/>
              </a:spcBef>
              <a:buSzPts val="2000"/>
              <a:buChar char="●"/>
            </a:pPr>
            <a:r>
              <a:rPr lang="en-US" sz="1600" dirty="0"/>
              <a:t>Paying rent into court: The defendant can provide security in one of three ways:</a:t>
            </a:r>
          </a:p>
          <a:p>
            <a:pPr lvl="1" indent="-355600">
              <a:spcBef>
                <a:spcPts val="0"/>
              </a:spcBef>
              <a:buSzPts val="2000"/>
              <a:buChar char="●"/>
            </a:pPr>
            <a:r>
              <a:rPr lang="en-US" sz="1600" dirty="0"/>
              <a:t>Pay into court "rent to be withheld" and "any future rent withheld" [rather than back rent],</a:t>
            </a:r>
          </a:p>
          <a:p>
            <a:pPr lvl="1" indent="-355600">
              <a:spcBef>
                <a:spcPts val="0"/>
              </a:spcBef>
              <a:buSzPts val="2000"/>
              <a:buChar char="●"/>
            </a:pPr>
            <a:r>
              <a:rPr lang="en-US" sz="1600" dirty="0"/>
              <a:t>Deposit such rents in escrow subject to appropriate terms and conditions, or</a:t>
            </a:r>
          </a:p>
          <a:p>
            <a:pPr lvl="1" indent="-355600">
              <a:spcBef>
                <a:spcPts val="0"/>
              </a:spcBef>
              <a:buSzPts val="2000"/>
              <a:buChar char="●"/>
            </a:pPr>
            <a:r>
              <a:rPr lang="en-US" sz="1600" dirty="0"/>
              <a:t>Provide adequate security if such is more suitable under the circumstances. </a:t>
            </a:r>
          </a:p>
          <a:p>
            <a:pPr lvl="1" indent="-355600">
              <a:spcBef>
                <a:spcPts val="0"/>
              </a:spcBef>
              <a:buSzPts val="2000"/>
              <a:buChar char="●"/>
            </a:pPr>
            <a:r>
              <a:rPr lang="en-US" sz="1600" i="1" dirty="0"/>
              <a:t>Fritz v. Warthen</a:t>
            </a:r>
            <a:r>
              <a:rPr lang="en-US" sz="1600" dirty="0"/>
              <a:t>, 213 N.W.2d 339, 341-43 (1973)</a:t>
            </a:r>
          </a:p>
          <a:p>
            <a:pPr indent="-355600">
              <a:spcBef>
                <a:spcPts val="0"/>
              </a:spcBef>
              <a:buSzPts val="2000"/>
              <a:buChar char="●"/>
            </a:pPr>
            <a:r>
              <a:rPr lang="en-US" sz="1600" dirty="0"/>
              <a:t>Relief: Rent abatement. </a:t>
            </a:r>
            <a:r>
              <a:rPr lang="en-US" sz="1600" i="1" dirty="0"/>
              <a:t>Id.</a:t>
            </a:r>
            <a:r>
              <a:rPr lang="en-US" sz="1600" dirty="0"/>
              <a:t> </a:t>
            </a:r>
          </a:p>
          <a:p>
            <a:pPr marL="114300" lvl="0" indent="0" algn="l" rtl="0">
              <a:spcBef>
                <a:spcPts val="0"/>
              </a:spcBef>
              <a:spcAft>
                <a:spcPts val="0"/>
              </a:spcAft>
              <a:buSzPts val="1800"/>
            </a:pPr>
            <a:endParaRPr sz="1600" dirty="0"/>
          </a:p>
          <a:p>
            <a:pPr marL="0" lvl="0" indent="0" algn="l" rtl="0">
              <a:spcBef>
                <a:spcPts val="0"/>
              </a:spcBef>
              <a:spcAft>
                <a:spcPts val="0"/>
              </a:spcAft>
              <a:buNone/>
            </a:pPr>
            <a:endParaRPr sz="1600" dirty="0"/>
          </a:p>
        </p:txBody>
      </p:sp>
    </p:spTree>
    <p:extLst>
      <p:ext uri="{BB962C8B-B14F-4D97-AF65-F5344CB8AC3E}">
        <p14:creationId xmlns:p14="http://schemas.microsoft.com/office/powerpoint/2010/main" val="24634081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1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lvl="0">
              <a:buClr>
                <a:schemeClr val="dk1"/>
              </a:buClr>
              <a:buSzPts val="1100"/>
            </a:pPr>
            <a:r>
              <a:rPr lang="en-US" sz="2800" dirty="0"/>
              <a:t>When Nonpayment of Rent Eviction Actions Start</a:t>
            </a:r>
            <a:endParaRPr sz="2800" dirty="0"/>
          </a:p>
        </p:txBody>
      </p:sp>
      <p:sp>
        <p:nvSpPr>
          <p:cNvPr id="259" name="Google Shape;259;p1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ctr" anchorCtr="0">
            <a:noAutofit/>
          </a:bodyPr>
          <a:lstStyle/>
          <a:p>
            <a:pPr marL="0" lvl="0" indent="-457200" algn="l" rtl="0">
              <a:spcBef>
                <a:spcPts val="0"/>
              </a:spcBef>
              <a:spcAft>
                <a:spcPts val="0"/>
              </a:spcAft>
              <a:buSzPts val="1951"/>
              <a:buNone/>
            </a:pPr>
            <a:r>
              <a:rPr lang="en-US" sz="2400" dirty="0"/>
              <a:t>Nonpayment of Rent Defenses</a:t>
            </a:r>
            <a:endParaRPr sz="2400" dirty="0"/>
          </a:p>
          <a:p>
            <a:pPr marL="0" lvl="0" indent="0" algn="l" rtl="0">
              <a:spcBef>
                <a:spcPts val="0"/>
              </a:spcBef>
              <a:spcAft>
                <a:spcPts val="0"/>
              </a:spcAft>
              <a:buSzPts val="2000"/>
            </a:pPr>
            <a:endParaRPr lang="en-US" sz="1600" dirty="0"/>
          </a:p>
          <a:p>
            <a:pPr marL="457200" lvl="0" indent="-457200" algn="l" rtl="0">
              <a:spcBef>
                <a:spcPts val="0"/>
              </a:spcBef>
              <a:spcAft>
                <a:spcPts val="0"/>
              </a:spcAft>
              <a:buSzPts val="2000"/>
              <a:buChar char="●"/>
            </a:pPr>
            <a:r>
              <a:rPr lang="en-US" sz="1600" dirty="0"/>
              <a:t>Landlord failure to comply with city rental license ordinances. </a:t>
            </a:r>
            <a:endParaRPr sz="1600" dirty="0"/>
          </a:p>
          <a:p>
            <a:pPr marL="914400" lvl="1" indent="-457200" algn="l" rtl="0">
              <a:spcBef>
                <a:spcPts val="0"/>
              </a:spcBef>
              <a:spcAft>
                <a:spcPts val="0"/>
              </a:spcAft>
              <a:buSzPts val="2000"/>
              <a:buChar char="○"/>
            </a:pPr>
            <a:r>
              <a:rPr lang="en-US" sz="1600" i="1" dirty="0"/>
              <a:t>Beaumia v. Eisenbraun</a:t>
            </a:r>
            <a:r>
              <a:rPr lang="en-US" sz="1600" dirty="0"/>
              <a:t>, No. A06-1482, 2007 WL 2472298 (Minn. Ct. App. Sep. 4, 2007) (unpublished).</a:t>
            </a:r>
            <a:endParaRPr sz="1600" dirty="0"/>
          </a:p>
          <a:p>
            <a:pPr marL="457200" lvl="0" indent="-457200" algn="l" rtl="0">
              <a:spcBef>
                <a:spcPts val="0"/>
              </a:spcBef>
              <a:spcAft>
                <a:spcPts val="0"/>
              </a:spcAft>
              <a:buSzPts val="2000"/>
              <a:buChar char="●"/>
            </a:pPr>
            <a:endParaRPr lang="en-US" sz="1600" dirty="0"/>
          </a:p>
          <a:p>
            <a:pPr marL="457200" lvl="0" indent="-457200" algn="l" rtl="0">
              <a:spcBef>
                <a:spcPts val="0"/>
              </a:spcBef>
              <a:spcAft>
                <a:spcPts val="0"/>
              </a:spcAft>
              <a:buSzPts val="2000"/>
              <a:buChar char="●"/>
            </a:pPr>
            <a:r>
              <a:rPr lang="en-US" sz="1600" dirty="0"/>
              <a:t>Landlord nonpayment of utilities or illegal shared metering of utilities. </a:t>
            </a:r>
            <a:endParaRPr sz="1600" dirty="0"/>
          </a:p>
          <a:p>
            <a:pPr marL="914400" lvl="1" indent="-457200" algn="l" rtl="0">
              <a:spcBef>
                <a:spcPts val="0"/>
              </a:spcBef>
              <a:spcAft>
                <a:spcPts val="0"/>
              </a:spcAft>
              <a:buSzPts val="2000"/>
              <a:buChar char="○"/>
            </a:pPr>
            <a:r>
              <a:rPr lang="en-US" sz="1600" dirty="0"/>
              <a:t>Minn. Stat. § 504B.215.</a:t>
            </a:r>
            <a:endParaRPr sz="1600" dirty="0"/>
          </a:p>
          <a:p>
            <a:pPr marL="457200" lvl="0" indent="-457200" algn="l" rtl="0">
              <a:spcBef>
                <a:spcPts val="0"/>
              </a:spcBef>
              <a:spcAft>
                <a:spcPts val="0"/>
              </a:spcAft>
              <a:buSzPts val="2000"/>
              <a:buChar char="●"/>
            </a:pPr>
            <a:endParaRPr lang="en-US" sz="1600" dirty="0"/>
          </a:p>
          <a:p>
            <a:pPr marL="457200" lvl="0" indent="-457200" algn="l" rtl="0">
              <a:spcBef>
                <a:spcPts val="0"/>
              </a:spcBef>
              <a:spcAft>
                <a:spcPts val="0"/>
              </a:spcAft>
              <a:buSzPts val="2000"/>
              <a:buChar char="●"/>
            </a:pPr>
            <a:r>
              <a:rPr lang="en-US" sz="1600" dirty="0"/>
              <a:t>Landlord charging improper late fees or other fees. </a:t>
            </a:r>
            <a:endParaRPr sz="1600" dirty="0"/>
          </a:p>
          <a:p>
            <a:pPr marL="914400" lvl="1" indent="-457200" algn="l" rtl="0">
              <a:spcBef>
                <a:spcPts val="0"/>
              </a:spcBef>
              <a:spcAft>
                <a:spcPts val="0"/>
              </a:spcAft>
              <a:buSzPts val="2000"/>
              <a:buChar char="○"/>
            </a:pPr>
            <a:r>
              <a:rPr lang="en-US" sz="1600" dirty="0"/>
              <a:t>Minn. Stat. § 504B.177.</a:t>
            </a:r>
            <a:endParaRPr sz="1600" dirty="0"/>
          </a:p>
          <a:p>
            <a:pPr marL="457200" lvl="0" indent="-457200" algn="l" rtl="0">
              <a:spcBef>
                <a:spcPts val="0"/>
              </a:spcBef>
              <a:spcAft>
                <a:spcPts val="0"/>
              </a:spcAft>
              <a:buSzPts val="2000"/>
              <a:buChar char="●"/>
            </a:pPr>
            <a:endParaRPr lang="en-US" sz="1600" dirty="0"/>
          </a:p>
          <a:p>
            <a:pPr marL="457200" lvl="0" indent="-457200" algn="l" rtl="0">
              <a:spcBef>
                <a:spcPts val="0"/>
              </a:spcBef>
              <a:spcAft>
                <a:spcPts val="0"/>
              </a:spcAft>
              <a:buSzPts val="2000"/>
              <a:buChar char="●"/>
            </a:pPr>
            <a:r>
              <a:rPr lang="en-US" sz="1600" dirty="0"/>
              <a:t>Landlord waiver of rent claim by accepting a partial payment of rent without a written nonwaiver clause. </a:t>
            </a:r>
            <a:endParaRPr sz="1600" dirty="0"/>
          </a:p>
          <a:p>
            <a:pPr marL="914400" lvl="1" indent="-457200" algn="l" rtl="0">
              <a:spcBef>
                <a:spcPts val="0"/>
              </a:spcBef>
              <a:spcAft>
                <a:spcPts val="0"/>
              </a:spcAft>
              <a:buSzPts val="2000"/>
              <a:buChar char="○"/>
            </a:pPr>
            <a:r>
              <a:rPr lang="en-US" sz="1600" dirty="0"/>
              <a:t>Minn. Stat. § 504B.291.</a:t>
            </a:r>
            <a:endParaRPr sz="1600" dirty="0"/>
          </a:p>
          <a:p>
            <a:pPr marL="457200" lvl="0" indent="-457200" algn="l" rtl="0">
              <a:spcBef>
                <a:spcPts val="0"/>
              </a:spcBef>
              <a:spcAft>
                <a:spcPts val="0"/>
              </a:spcAft>
              <a:buSzPts val="2000"/>
              <a:buChar char="●"/>
            </a:pPr>
            <a:endParaRPr lang="en-US" sz="1600" dirty="0"/>
          </a:p>
          <a:p>
            <a:pPr marL="457200" lvl="0" indent="-457200" algn="l" rtl="0">
              <a:spcBef>
                <a:spcPts val="0"/>
              </a:spcBef>
              <a:spcAft>
                <a:spcPts val="0"/>
              </a:spcAft>
              <a:buSzPts val="2000"/>
              <a:buChar char="●"/>
            </a:pPr>
            <a:r>
              <a:rPr lang="en-US" sz="1600" dirty="0"/>
              <a:t>Landlord retaliation for complaints about material violations by the landlord of state or local law, residential covenants, or the lease. </a:t>
            </a:r>
            <a:endParaRPr sz="1600" dirty="0"/>
          </a:p>
          <a:p>
            <a:pPr marL="914400" lvl="1" indent="-457200" algn="l" rtl="0">
              <a:spcBef>
                <a:spcPts val="0"/>
              </a:spcBef>
              <a:spcAft>
                <a:spcPts val="0"/>
              </a:spcAft>
              <a:buSzPts val="2000"/>
              <a:buChar char="○"/>
            </a:pPr>
            <a:r>
              <a:rPr lang="en-US" sz="1600" i="1" dirty="0"/>
              <a:t>Cent. Hous. Assocs., LP v. Olson</a:t>
            </a:r>
            <a:r>
              <a:rPr lang="en-US" sz="1600" dirty="0"/>
              <a:t>, 929 N.W.2d 398 (Minn. 2019).</a:t>
            </a:r>
          </a:p>
        </p:txBody>
      </p:sp>
    </p:spTree>
    <p:extLst>
      <p:ext uri="{BB962C8B-B14F-4D97-AF65-F5344CB8AC3E}">
        <p14:creationId xmlns:p14="http://schemas.microsoft.com/office/powerpoint/2010/main" val="35546466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53927-A271-4ADC-BFA6-C10DB1B3FDE3}"/>
              </a:ext>
            </a:extLst>
          </p:cNvPr>
          <p:cNvSpPr>
            <a:spLocks noGrp="1"/>
          </p:cNvSpPr>
          <p:nvPr>
            <p:ph type="title"/>
          </p:nvPr>
        </p:nvSpPr>
        <p:spPr/>
        <p:txBody>
          <a:bodyPr>
            <a:normAutofit/>
          </a:bodyPr>
          <a:lstStyle/>
          <a:p>
            <a:r>
              <a:rPr lang="en-US" sz="2800" dirty="0"/>
              <a:t>When Nonpayment of Rent Eviction Actions Start</a:t>
            </a:r>
          </a:p>
        </p:txBody>
      </p:sp>
      <p:sp>
        <p:nvSpPr>
          <p:cNvPr id="3" name="Text Placeholder 2">
            <a:extLst>
              <a:ext uri="{FF2B5EF4-FFF2-40B4-BE49-F238E27FC236}">
                <a16:creationId xmlns:a16="http://schemas.microsoft.com/office/drawing/2014/main" id="{2AA636F3-C1E3-44DB-93DB-69683ADB92E7}"/>
              </a:ext>
            </a:extLst>
          </p:cNvPr>
          <p:cNvSpPr>
            <a:spLocks noGrp="1"/>
          </p:cNvSpPr>
          <p:nvPr>
            <p:ph type="body" idx="1"/>
          </p:nvPr>
        </p:nvSpPr>
        <p:spPr/>
        <p:txBody>
          <a:bodyPr>
            <a:normAutofit/>
          </a:bodyPr>
          <a:lstStyle/>
          <a:p>
            <a:pPr indent="-457200">
              <a:spcBef>
                <a:spcPts val="0"/>
              </a:spcBef>
            </a:pPr>
            <a:r>
              <a:rPr lang="en-US" sz="2400" dirty="0"/>
              <a:t>Redemption</a:t>
            </a:r>
          </a:p>
          <a:p>
            <a:pPr indent="-457200">
              <a:spcBef>
                <a:spcPts val="0"/>
              </a:spcBef>
            </a:pPr>
            <a:endParaRPr lang="en-US" sz="1800" dirty="0"/>
          </a:p>
          <a:p>
            <a:pPr indent="-457200">
              <a:spcBef>
                <a:spcPts val="0"/>
              </a:spcBef>
              <a:buFont typeface="Arial" panose="020B0604020202020204" pitchFamily="34" charset="0"/>
              <a:buChar char="•"/>
            </a:pPr>
            <a:r>
              <a:rPr lang="en-US" sz="1800" dirty="0"/>
              <a:t>There is no limit by statute or case law on the amount of time the court can give the tenant to pay rent due or conditions the court can consider. </a:t>
            </a:r>
          </a:p>
          <a:p>
            <a:pPr marL="0" indent="0">
              <a:spcBef>
                <a:spcPts val="0"/>
              </a:spcBef>
            </a:pPr>
            <a:endParaRPr lang="en-US" sz="1800" dirty="0"/>
          </a:p>
          <a:p>
            <a:pPr lvl="1" indent="-457200">
              <a:spcBef>
                <a:spcPts val="0"/>
              </a:spcBef>
              <a:buFont typeface="Arial" panose="020B0604020202020204" pitchFamily="34" charset="0"/>
              <a:buChar char="•"/>
            </a:pPr>
            <a:r>
              <a:rPr lang="en-US" sz="1800" i="1" dirty="0">
                <a:hlinkClick r:id="rId2"/>
              </a:rPr>
              <a:t>614 Co. v. D. H. Overmayer, </a:t>
            </a:r>
            <a:r>
              <a:rPr lang="en-US" sz="1800" dirty="0">
                <a:hlinkClick r:id="rId2"/>
              </a:rPr>
              <a:t>297 Minn. 395, 396, 211 N.W.2d 891, 893 (1973), affirming First and Second Interlocutory orders, No. 204678 (Minn. Dist. Ct. 2nd Dist. Apr. 22 and July 9, 1972) (Appendix 54) (Affirmed trial court orders allowing commercial tenant one month to pay amount in default). </a:t>
            </a:r>
            <a:endParaRPr lang="en-US" sz="1800" dirty="0"/>
          </a:p>
          <a:p>
            <a:pPr lvl="1" indent="-457200">
              <a:spcBef>
                <a:spcPts val="0"/>
              </a:spcBef>
              <a:buFont typeface="Arial" panose="020B0604020202020204" pitchFamily="34" charset="0"/>
              <a:buChar char="•"/>
            </a:pPr>
            <a:endParaRPr lang="en-US" sz="1800" dirty="0"/>
          </a:p>
          <a:p>
            <a:pPr marL="0">
              <a:spcBef>
                <a:spcPts val="0"/>
              </a:spcBef>
            </a:pPr>
            <a:r>
              <a:rPr lang="en-US" sz="2400" dirty="0"/>
              <a:t>Nonpayment of Rent Defense Resources</a:t>
            </a:r>
          </a:p>
          <a:p>
            <a:pPr marL="0">
              <a:spcBef>
                <a:spcPts val="0"/>
              </a:spcBef>
            </a:pPr>
            <a:endParaRPr lang="en-US" sz="1800" dirty="0"/>
          </a:p>
          <a:p>
            <a:pPr marL="285750" indent="-285750">
              <a:spcBef>
                <a:spcPts val="0"/>
              </a:spcBef>
              <a:buFont typeface="Arial" panose="020B0604020202020204" pitchFamily="34" charset="0"/>
              <a:buChar char="•"/>
            </a:pPr>
            <a:r>
              <a:rPr lang="en-US" sz="1800" dirty="0">
                <a:hlinkClick r:id="rId3"/>
              </a:rPr>
              <a:t>   Law Help MN: Evictions and Lockouts</a:t>
            </a:r>
            <a:endParaRPr lang="en-US" sz="1800" dirty="0"/>
          </a:p>
          <a:p>
            <a:pPr marL="0" indent="0">
              <a:spcBef>
                <a:spcPts val="0"/>
              </a:spcBef>
            </a:pPr>
            <a:endParaRPr lang="en-US" sz="1800" dirty="0"/>
          </a:p>
          <a:p>
            <a:pPr marL="228600" indent="-457200">
              <a:spcBef>
                <a:spcPts val="0"/>
              </a:spcBef>
              <a:buFont typeface="Arial" panose="020B0604020202020204" pitchFamily="34" charset="0"/>
              <a:buChar char="•"/>
            </a:pPr>
            <a:r>
              <a:rPr lang="en-US" sz="1800" dirty="0">
                <a:hlinkClick r:id="rId4"/>
              </a:rPr>
              <a:t>Answers Forms</a:t>
            </a:r>
            <a:endParaRPr lang="en-US" sz="1800" dirty="0"/>
          </a:p>
          <a:p>
            <a:pPr marL="228600" indent="-457200">
              <a:spcBef>
                <a:spcPts val="0"/>
              </a:spcBef>
              <a:buFont typeface="Arial" panose="020B0604020202020204" pitchFamily="34" charset="0"/>
              <a:buChar char="•"/>
            </a:pPr>
            <a:endParaRPr lang="en-US" sz="1800" dirty="0"/>
          </a:p>
          <a:p>
            <a:pPr marL="457200" lvl="1" indent="0">
              <a:spcBef>
                <a:spcPts val="0"/>
              </a:spcBef>
              <a:buNone/>
            </a:pPr>
            <a:endParaRPr lang="en-US" sz="1800" dirty="0"/>
          </a:p>
        </p:txBody>
      </p:sp>
    </p:spTree>
    <p:extLst>
      <p:ext uri="{BB962C8B-B14F-4D97-AF65-F5344CB8AC3E}">
        <p14:creationId xmlns:p14="http://schemas.microsoft.com/office/powerpoint/2010/main" val="217797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50BE9-9F22-4969-AE53-4282BC0B616A}"/>
              </a:ext>
            </a:extLst>
          </p:cNvPr>
          <p:cNvSpPr>
            <a:spLocks noGrp="1"/>
          </p:cNvSpPr>
          <p:nvPr>
            <p:ph type="title"/>
          </p:nvPr>
        </p:nvSpPr>
        <p:spPr>
          <a:xfrm>
            <a:off x="301752" y="228599"/>
            <a:ext cx="8534400" cy="881109"/>
          </a:xfrm>
        </p:spPr>
        <p:txBody>
          <a:bodyPr>
            <a:normAutofit fontScale="90000"/>
          </a:bodyPr>
          <a:lstStyle/>
          <a:p>
            <a:r>
              <a:rPr lang="en-US" dirty="0"/>
              <a:t>Tenants Walking Away from or Ending Leases or Limiting Rent Liability</a:t>
            </a:r>
          </a:p>
        </p:txBody>
      </p:sp>
      <p:sp>
        <p:nvSpPr>
          <p:cNvPr id="3" name="Text Placeholder 2">
            <a:extLst>
              <a:ext uri="{FF2B5EF4-FFF2-40B4-BE49-F238E27FC236}">
                <a16:creationId xmlns:a16="http://schemas.microsoft.com/office/drawing/2014/main" id="{E95C2208-5A90-4A54-BA4F-75BF752D1DD8}"/>
              </a:ext>
            </a:extLst>
          </p:cNvPr>
          <p:cNvSpPr>
            <a:spLocks noGrp="1"/>
          </p:cNvSpPr>
          <p:nvPr>
            <p:ph type="body" idx="1"/>
          </p:nvPr>
        </p:nvSpPr>
        <p:spPr/>
        <p:txBody>
          <a:bodyPr>
            <a:normAutofit fontScale="85000" lnSpcReduction="20000"/>
          </a:bodyPr>
          <a:lstStyle/>
          <a:p>
            <a:pPr marL="0">
              <a:spcBef>
                <a:spcPts val="0"/>
              </a:spcBef>
            </a:pPr>
            <a:r>
              <a:rPr lang="en-US" dirty="0"/>
              <a:t>Death of Tenant - Minn. Stat. § 504B.265.</a:t>
            </a:r>
          </a:p>
          <a:p>
            <a:pPr marL="0">
              <a:spcBef>
                <a:spcPts val="0"/>
              </a:spcBef>
            </a:pPr>
            <a:endParaRPr lang="en-US" dirty="0"/>
          </a:p>
          <a:p>
            <a:pPr marL="0">
              <a:spcBef>
                <a:spcPts val="0"/>
              </a:spcBef>
            </a:pPr>
            <a:r>
              <a:rPr lang="en-US" dirty="0"/>
              <a:t>Domestic Violence - Minn. Stat. § 504B.206; </a:t>
            </a:r>
            <a:r>
              <a:rPr lang="en-US" dirty="0">
                <a:hlinkClick r:id="rId2"/>
              </a:rPr>
              <a:t>Residential Eviction Defense and Tenant Claims in Minnesota at XII.B.5.b1.</a:t>
            </a:r>
            <a:endParaRPr lang="en-US" dirty="0"/>
          </a:p>
          <a:p>
            <a:pPr marL="0">
              <a:spcBef>
                <a:spcPts val="0"/>
              </a:spcBef>
            </a:pPr>
            <a:endParaRPr lang="en-US" dirty="0"/>
          </a:p>
          <a:p>
            <a:pPr marL="0">
              <a:spcBef>
                <a:spcPts val="0"/>
              </a:spcBef>
            </a:pPr>
            <a:r>
              <a:rPr lang="en-US" dirty="0"/>
              <a:t>Constructive Eviction: Housing Uninhabitable or Unfit for Occupancy - Minn. Stat. § 504B.131; </a:t>
            </a:r>
            <a:r>
              <a:rPr lang="en-US" dirty="0">
                <a:hlinkClick r:id="rId2"/>
              </a:rPr>
              <a:t>Residential Eviction Defense and Tenant Claims in Minnesota at XII.B.3.d.</a:t>
            </a:r>
            <a:endParaRPr lang="en-US" dirty="0"/>
          </a:p>
          <a:p>
            <a:pPr marL="0">
              <a:spcBef>
                <a:spcPts val="0"/>
              </a:spcBef>
            </a:pPr>
            <a:endParaRPr lang="en-US" dirty="0"/>
          </a:p>
          <a:p>
            <a:pPr marL="0">
              <a:spcBef>
                <a:spcPts val="0"/>
              </a:spcBef>
            </a:pPr>
            <a:r>
              <a:rPr lang="en-US" dirty="0"/>
              <a:t>Privacy Violations - Minn. Stat. § 504B.211; </a:t>
            </a:r>
            <a:r>
              <a:rPr lang="en-US" dirty="0">
                <a:hlinkClick r:id="rId2"/>
              </a:rPr>
              <a:t>Residential Eviction Defense and Tenant Claims in Minnesota at XII.B.2.</a:t>
            </a:r>
            <a:endParaRPr lang="en-US" dirty="0"/>
          </a:p>
          <a:p>
            <a:pPr marL="0">
              <a:spcBef>
                <a:spcPts val="0"/>
              </a:spcBef>
            </a:pPr>
            <a:endParaRPr lang="en-US" dirty="0"/>
          </a:p>
          <a:p>
            <a:pPr marL="0">
              <a:spcBef>
                <a:spcPts val="0"/>
              </a:spcBef>
            </a:pPr>
            <a:r>
              <a:rPr lang="en-US" dirty="0"/>
              <a:t>Frustration of Purpose and Impossibility or Impracticability of Performance - </a:t>
            </a:r>
            <a:r>
              <a:rPr lang="en-US" i="1" dirty="0"/>
              <a:t>see</a:t>
            </a:r>
            <a:r>
              <a:rPr lang="en-US" dirty="0"/>
              <a:t> </a:t>
            </a:r>
            <a:r>
              <a:rPr lang="en-US" dirty="0">
                <a:hlinkClick r:id="rId3"/>
              </a:rPr>
              <a:t>Pandemic Eviction Defense and Tenant Claims in Minnesota </a:t>
            </a:r>
            <a:endParaRPr lang="en-US" dirty="0"/>
          </a:p>
          <a:p>
            <a:pPr marL="0">
              <a:spcBef>
                <a:spcPts val="0"/>
              </a:spcBef>
            </a:pPr>
            <a:endParaRPr lang="en-US" dirty="0"/>
          </a:p>
        </p:txBody>
      </p:sp>
    </p:spTree>
    <p:extLst>
      <p:ext uri="{BB962C8B-B14F-4D97-AF65-F5344CB8AC3E}">
        <p14:creationId xmlns:p14="http://schemas.microsoft.com/office/powerpoint/2010/main" val="37307506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Rent, Late Fees and Payment Plans</a:t>
            </a:r>
          </a:p>
        </p:txBody>
      </p:sp>
      <p:sp>
        <p:nvSpPr>
          <p:cNvPr id="3" name="Content Placeholder 2"/>
          <p:cNvSpPr>
            <a:spLocks noGrp="1"/>
          </p:cNvSpPr>
          <p:nvPr>
            <p:ph sz="quarter" idx="1"/>
          </p:nvPr>
        </p:nvSpPr>
        <p:spPr/>
        <p:txBody>
          <a:bodyPr>
            <a:noAutofit/>
          </a:bodyPr>
          <a:lstStyle/>
          <a:p>
            <a:pPr marL="0"/>
            <a:r>
              <a:rPr lang="en-US" sz="1800" dirty="0"/>
              <a:t>Executive Orders 24-14, 20-73, and 20-79: rent continues to accrue and late fees still are available</a:t>
            </a:r>
          </a:p>
          <a:p>
            <a:pPr marL="0"/>
            <a:endParaRPr lang="en-US" sz="1800" dirty="0"/>
          </a:p>
          <a:p>
            <a:pPr marL="0"/>
            <a:r>
              <a:rPr lang="en-US" sz="1800" dirty="0"/>
              <a:t>CARES Act § 4024: </a:t>
            </a:r>
            <a:r>
              <a:rPr lang="en-US" sz="1800" i="1" dirty="0"/>
              <a:t>for covered properties, </a:t>
            </a:r>
            <a:r>
              <a:rPr lang="en-US" sz="1800" dirty="0"/>
              <a:t>rent continues to accrue, but it prohibited late fees from March 27, 2020 through July 25, 2020</a:t>
            </a:r>
          </a:p>
          <a:p>
            <a:pPr marL="0"/>
            <a:endParaRPr lang="en-US" sz="1800" dirty="0"/>
          </a:p>
          <a:p>
            <a:pPr marL="0"/>
            <a:r>
              <a:rPr lang="en-US" sz="1800" dirty="0"/>
              <a:t>CDC Eviction Suspension Order: rent continues to accrue and late fees still are available</a:t>
            </a:r>
          </a:p>
          <a:p>
            <a:pPr marL="0"/>
            <a:r>
              <a:rPr lang="en-US" sz="1800" dirty="0"/>
              <a:t> </a:t>
            </a:r>
          </a:p>
          <a:p>
            <a:pPr marL="0"/>
            <a:r>
              <a:rPr lang="en-US" sz="1800" b="1" i="1" dirty="0"/>
              <a:t>The lack of a present eviction remedy gives the tenant more power in the relationship</a:t>
            </a:r>
            <a:r>
              <a:rPr lang="en-US" sz="1800" dirty="0"/>
              <a:t>. </a:t>
            </a:r>
          </a:p>
          <a:p>
            <a:pPr marL="0"/>
            <a:r>
              <a:rPr lang="en-US" sz="1800" dirty="0"/>
              <a:t> </a:t>
            </a:r>
          </a:p>
          <a:p>
            <a:pPr marL="0" indent="-457200">
              <a:buFont typeface="Arial" panose="020B0604020202020204" pitchFamily="34" charset="0"/>
              <a:buChar char="•"/>
            </a:pPr>
            <a:r>
              <a:rPr lang="en-US" sz="1800" dirty="0"/>
              <a:t>Landlord remedies: (1) not eviction for now, (2) security deposit, and (3) Conciliation Court (currently low priority and not heard)</a:t>
            </a:r>
          </a:p>
          <a:p>
            <a:pPr marL="0" indent="-457200">
              <a:buFont typeface="Arial" panose="020B0604020202020204" pitchFamily="34" charset="0"/>
              <a:buChar char="•"/>
            </a:pPr>
            <a:r>
              <a:rPr lang="en-US" sz="1800" dirty="0"/>
              <a:t>Strategies for landlords and tenants: (1) negotiation, (2) payment plans, (3) waive late fees, and (4) mediation</a:t>
            </a:r>
          </a:p>
        </p:txBody>
      </p:sp>
    </p:spTree>
    <p:extLst>
      <p:ext uri="{BB962C8B-B14F-4D97-AF65-F5344CB8AC3E}">
        <p14:creationId xmlns:p14="http://schemas.microsoft.com/office/powerpoint/2010/main" val="29214124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Rent Increases</a:t>
            </a:r>
          </a:p>
        </p:txBody>
      </p:sp>
      <p:sp>
        <p:nvSpPr>
          <p:cNvPr id="3" name="Content Placeholder 2"/>
          <p:cNvSpPr>
            <a:spLocks noGrp="1"/>
          </p:cNvSpPr>
          <p:nvPr>
            <p:ph sz="quarter" idx="1"/>
          </p:nvPr>
        </p:nvSpPr>
        <p:spPr/>
        <p:txBody>
          <a:bodyPr>
            <a:normAutofit fontScale="70000" lnSpcReduction="20000"/>
          </a:bodyPr>
          <a:lstStyle/>
          <a:p>
            <a:pPr marL="0"/>
            <a:r>
              <a:rPr lang="en-US" dirty="0"/>
              <a:t>Executive Order 20-10 prohibits price gauging.</a:t>
            </a:r>
          </a:p>
          <a:p>
            <a:pPr marL="0"/>
            <a:r>
              <a:rPr lang="en-US" u="sng" dirty="0">
                <a:hlinkClick r:id="rId2"/>
              </a:rPr>
              <a:t>https://mn.gov/governor/assets/FINAL_EO-20-10_EO%2020-10%20Price%20Gouging%20%28002%29_tcm1055-424358.pdf</a:t>
            </a:r>
            <a:endParaRPr lang="en-US" dirty="0"/>
          </a:p>
          <a:p>
            <a:pPr marL="0"/>
            <a:r>
              <a:rPr lang="en-US" dirty="0"/>
              <a:t> </a:t>
            </a:r>
          </a:p>
          <a:p>
            <a:pPr marL="0"/>
            <a:r>
              <a:rPr lang="en-US" dirty="0"/>
              <a:t>“Essential consumer goods or services” means goods or services vital and necessary for the health, safety, and welfare of the public, including without limitation: food, water, fuel, gasoline, housing, shelter, transportation, health care goods and services, pharmaceuticals, medical supplies, and personal hygiene, sanitation, and cleaning goods.</a:t>
            </a:r>
          </a:p>
          <a:p>
            <a:pPr marL="0"/>
            <a:endParaRPr lang="en-US" dirty="0"/>
          </a:p>
          <a:p>
            <a:pPr marL="0"/>
            <a:r>
              <a:rPr lang="en-US" dirty="0"/>
              <a:t>The amount charged represents a gross disparity between the price of the good or service and the price of the same good or service that was sold or offered for sale in the usual course of business during the thirty (30) days immediately prior to the peacetime emergency declared by Executive Order 20-01 on March 13, 2020, unless the person demonstrates that the disparity is substantially attributable to significant additional costs outside the control of the person; or</a:t>
            </a:r>
          </a:p>
        </p:txBody>
      </p:sp>
    </p:spTree>
    <p:extLst>
      <p:ext uri="{BB962C8B-B14F-4D97-AF65-F5344CB8AC3E}">
        <p14:creationId xmlns:p14="http://schemas.microsoft.com/office/powerpoint/2010/main" val="14117131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Rent Increases</a:t>
            </a:r>
          </a:p>
        </p:txBody>
      </p:sp>
      <p:sp>
        <p:nvSpPr>
          <p:cNvPr id="3" name="Content Placeholder 2"/>
          <p:cNvSpPr>
            <a:spLocks noGrp="1"/>
          </p:cNvSpPr>
          <p:nvPr>
            <p:ph sz="quarter" idx="1"/>
          </p:nvPr>
        </p:nvSpPr>
        <p:spPr/>
        <p:txBody>
          <a:bodyPr>
            <a:normAutofit fontScale="92500" lnSpcReduction="20000"/>
          </a:bodyPr>
          <a:lstStyle/>
          <a:p>
            <a:pPr marL="0"/>
            <a:r>
              <a:rPr lang="en-US" dirty="0"/>
              <a:t>The amount charged for the good or service is more than twenty percent (20%) greater than the price of the same good or service that was sold or offered for sale in the usual course of business during the thirty (30) days immediately prior to the peacetime emergency declared by Executive Order 20-01 on March 13, 2020, unless the person demonstrates that the disparity is substantially attributable to significant additional costs outside the control of the person; or</a:t>
            </a:r>
          </a:p>
          <a:p>
            <a:pPr marL="0"/>
            <a:r>
              <a:rPr lang="en-US" dirty="0"/>
              <a:t> </a:t>
            </a:r>
          </a:p>
          <a:p>
            <a:pPr marL="0"/>
            <a:r>
              <a:rPr lang="en-US" dirty="0"/>
              <a:t>The amount charged grossly exceeds the price at which the same or similar good or service is readily obtainable by other purchasers in the trade area, unless the person demonstrates that the price increase is substantially attributable to significant additional costs outside the control of the person.</a:t>
            </a:r>
          </a:p>
          <a:p>
            <a:endParaRPr lang="en-US" dirty="0"/>
          </a:p>
        </p:txBody>
      </p:sp>
    </p:spTree>
    <p:extLst>
      <p:ext uri="{BB962C8B-B14F-4D97-AF65-F5344CB8AC3E}">
        <p14:creationId xmlns:p14="http://schemas.microsoft.com/office/powerpoint/2010/main" val="1942948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3100" dirty="0"/>
              <a:t>Emergency Executive Order 20-79 - Exceptions</a:t>
            </a:r>
            <a:endParaRPr sz="3100" dirty="0"/>
          </a:p>
        </p:txBody>
      </p:sp>
      <p:sp>
        <p:nvSpPr>
          <p:cNvPr id="326" name="Google Shape;326;p2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80000"/>
              </a:lnSpc>
              <a:spcBef>
                <a:spcPts val="0"/>
              </a:spcBef>
              <a:spcAft>
                <a:spcPts val="0"/>
              </a:spcAft>
              <a:buSzPts val="1607"/>
              <a:buNone/>
            </a:pPr>
            <a:r>
              <a:rPr lang="en-US" sz="2100" dirty="0"/>
              <a:t>Paragraph 2 of the Order provides that this suspension does not include eviction actions where the tenant:</a:t>
            </a:r>
            <a:endParaRPr sz="2100" dirty="0"/>
          </a:p>
          <a:p>
            <a:pPr marL="914400" lvl="0" indent="-361950" algn="l" rtl="0">
              <a:lnSpc>
                <a:spcPct val="80000"/>
              </a:lnSpc>
              <a:spcBef>
                <a:spcPts val="1000"/>
              </a:spcBef>
              <a:spcAft>
                <a:spcPts val="0"/>
              </a:spcAft>
              <a:buClr>
                <a:srgbClr val="000000"/>
              </a:buClr>
              <a:buSzPts val="2100"/>
              <a:buAutoNum type="alphaLcPeriod"/>
            </a:pPr>
            <a:r>
              <a:rPr lang="en-US" sz="2100" dirty="0"/>
              <a:t>Seriously endangers the safety of other residents;</a:t>
            </a:r>
            <a:endParaRPr sz="2100" dirty="0"/>
          </a:p>
          <a:p>
            <a:pPr marL="914400" indent="-361950">
              <a:lnSpc>
                <a:spcPct val="80000"/>
              </a:lnSpc>
              <a:spcBef>
                <a:spcPts val="1000"/>
              </a:spcBef>
              <a:buClr>
                <a:srgbClr val="000000"/>
              </a:buClr>
              <a:buSzPts val="2100"/>
              <a:buFont typeface="Noto Sans Symbols"/>
              <a:buAutoNum type="alphaLcPeriod"/>
            </a:pPr>
            <a:r>
              <a:rPr lang="en-US" sz="2100" dirty="0"/>
              <a:t>Violates </a:t>
            </a:r>
            <a:r>
              <a:rPr lang="en-US" sz="2100" dirty="0">
                <a:hlinkClick r:id="rId3"/>
              </a:rPr>
              <a:t>Minnesota Statutes 2019, section 504B.171, subdivision 1 </a:t>
            </a:r>
            <a:r>
              <a:rPr lang="en-US" sz="2100" dirty="0"/>
              <a:t>(controlled substances,  prostitution, unlawful use or possession of a firearm, stolen property or property obtained by robbery, and acts under </a:t>
            </a:r>
            <a:r>
              <a:rPr lang="en-US" sz="2100" dirty="0">
                <a:hlinkClick r:id="rId4"/>
              </a:rPr>
              <a:t>Minn. Stat. § 504B.206, subdivision 1, paragraph (a) </a:t>
            </a:r>
            <a:r>
              <a:rPr lang="en-US" sz="2100" dirty="0"/>
              <a:t>(domestic abuse, criminal sexual conduct, and harassment));</a:t>
            </a:r>
          </a:p>
          <a:p>
            <a:pPr marL="914400" lvl="0" indent="-361950" algn="l" rtl="0">
              <a:lnSpc>
                <a:spcPct val="80000"/>
              </a:lnSpc>
              <a:spcBef>
                <a:spcPts val="1000"/>
              </a:spcBef>
              <a:spcAft>
                <a:spcPts val="0"/>
              </a:spcAft>
              <a:buClr>
                <a:srgbClr val="000000"/>
              </a:buClr>
              <a:buSzPts val="2100"/>
              <a:buAutoNum type="alphaLcPeriod"/>
            </a:pPr>
            <a:r>
              <a:rPr lang="en-US" sz="2100" dirty="0"/>
              <a:t>Remains in the property past the vacate date after receiving a notice to vacate or nonrenewal under paragraph 4 of this Executive Order; or</a:t>
            </a:r>
            <a:endParaRPr sz="2100" dirty="0"/>
          </a:p>
          <a:p>
            <a:pPr marL="914400" lvl="0" indent="-361950" algn="l" rtl="0">
              <a:lnSpc>
                <a:spcPct val="80000"/>
              </a:lnSpc>
              <a:spcBef>
                <a:spcPts val="1000"/>
              </a:spcBef>
              <a:spcAft>
                <a:spcPts val="0"/>
              </a:spcAft>
              <a:buClr>
                <a:srgbClr val="000000"/>
              </a:buClr>
              <a:buSzPts val="2100"/>
              <a:buAutoNum type="alphaLcPeriod"/>
            </a:pPr>
            <a:r>
              <a:rPr lang="en-US" sz="2100" dirty="0"/>
              <a:t>Materially violates a residential lease by the following actions on the premises, including the common area and the curtilage of the premises:</a:t>
            </a:r>
            <a:endParaRPr sz="2100" dirty="0"/>
          </a:p>
          <a:p>
            <a:pPr marL="1371600" lvl="1" indent="-361950" algn="l" rtl="0">
              <a:lnSpc>
                <a:spcPct val="80000"/>
              </a:lnSpc>
              <a:spcBef>
                <a:spcPts val="1000"/>
              </a:spcBef>
              <a:spcAft>
                <a:spcPts val="0"/>
              </a:spcAft>
              <a:buClr>
                <a:srgbClr val="000000"/>
              </a:buClr>
              <a:buSzPts val="2100"/>
              <a:buAutoNum type="romanLcPeriod"/>
            </a:pPr>
            <a:r>
              <a:rPr lang="en-US" sz="2100" dirty="0">
                <a:solidFill>
                  <a:schemeClr val="dk1"/>
                </a:solidFill>
              </a:rPr>
              <a:t>Seriously endangers the safety of others; or</a:t>
            </a:r>
            <a:endParaRPr sz="2100" dirty="0">
              <a:solidFill>
                <a:schemeClr val="dk1"/>
              </a:solidFill>
            </a:endParaRPr>
          </a:p>
          <a:p>
            <a:pPr marL="1371600" lvl="1" indent="-361950" algn="l" rtl="0">
              <a:lnSpc>
                <a:spcPct val="80000"/>
              </a:lnSpc>
              <a:spcBef>
                <a:spcPts val="1000"/>
              </a:spcBef>
              <a:spcAft>
                <a:spcPts val="0"/>
              </a:spcAft>
              <a:buClr>
                <a:srgbClr val="000000"/>
              </a:buClr>
              <a:buSzPts val="2100"/>
              <a:buAutoNum type="romanLcPeriod"/>
            </a:pPr>
            <a:r>
              <a:rPr lang="en-US" sz="2100" dirty="0">
                <a:solidFill>
                  <a:schemeClr val="dk1"/>
                </a:solidFill>
              </a:rPr>
              <a:t>Significantly damages property.</a:t>
            </a:r>
            <a:endParaRPr sz="2100" dirty="0">
              <a:solidFill>
                <a:schemeClr val="dk1"/>
              </a:solidFill>
            </a:endParaRPr>
          </a:p>
          <a:p>
            <a:pPr marL="0" lvl="0" indent="0" algn="l" rtl="0">
              <a:lnSpc>
                <a:spcPct val="80000"/>
              </a:lnSpc>
              <a:spcBef>
                <a:spcPts val="1000"/>
              </a:spcBef>
              <a:spcAft>
                <a:spcPts val="0"/>
              </a:spcAft>
              <a:buSzPts val="1607"/>
              <a:buNone/>
            </a:pPr>
            <a:endParaRPr sz="2100" dirty="0"/>
          </a:p>
          <a:p>
            <a:pPr marL="0" lvl="0" indent="0" algn="l" rtl="0">
              <a:lnSpc>
                <a:spcPct val="80000"/>
              </a:lnSpc>
              <a:spcBef>
                <a:spcPts val="378"/>
              </a:spcBef>
              <a:spcAft>
                <a:spcPts val="0"/>
              </a:spcAft>
              <a:buSzPts val="1607"/>
              <a:buNone/>
            </a:pPr>
            <a:r>
              <a:rPr lang="en-US" sz="2100" b="1" i="1" dirty="0"/>
              <a:t>Nonpayment of rent is </a:t>
            </a:r>
            <a:r>
              <a:rPr lang="en-US" sz="2100" b="1" i="1" u="sng" dirty="0"/>
              <a:t>not</a:t>
            </a:r>
            <a:r>
              <a:rPr lang="en-US" sz="2100" b="1" i="1" dirty="0"/>
              <a:t> an exception.</a:t>
            </a:r>
            <a:endParaRPr sz="2100"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endParaRPr sz="189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Rent Increases</a:t>
            </a:r>
          </a:p>
        </p:txBody>
      </p:sp>
      <p:sp>
        <p:nvSpPr>
          <p:cNvPr id="3" name="Content Placeholder 2"/>
          <p:cNvSpPr>
            <a:spLocks noGrp="1"/>
          </p:cNvSpPr>
          <p:nvPr>
            <p:ph sz="quarter" idx="1"/>
          </p:nvPr>
        </p:nvSpPr>
        <p:spPr/>
        <p:txBody>
          <a:bodyPr>
            <a:normAutofit fontScale="85000" lnSpcReduction="20000"/>
          </a:bodyPr>
          <a:lstStyle/>
          <a:p>
            <a:pPr marL="0"/>
            <a:r>
              <a:rPr lang="en-US" dirty="0"/>
              <a:t>The Attorney General may investigate and bring an enforcement action to remediate and enjoin any alleged violation of this section. The authority of the Attorney General under this Executive Order includes but is not limited to the authority provided under Minnesota Statutes 2019, section 8.31.</a:t>
            </a:r>
          </a:p>
          <a:p>
            <a:pPr marL="0"/>
            <a:r>
              <a:rPr lang="en-US" dirty="0"/>
              <a:t> </a:t>
            </a:r>
          </a:p>
          <a:p>
            <a:pPr marL="0"/>
            <a:r>
              <a:rPr lang="en-US" dirty="0"/>
              <a:t>Pursuant to Minnesota Statutes 2019, section 12.45, any person who is found to have violated this section is subject to a civil penalty of not more than $10,000 per sale or transaction. The Attorney General may additionally seek any relief available pursuant to Minnesota Statutes 2019, section 8.31.</a:t>
            </a:r>
          </a:p>
          <a:p>
            <a:pPr marL="0"/>
            <a:r>
              <a:rPr lang="en-US" dirty="0"/>
              <a:t> </a:t>
            </a:r>
          </a:p>
          <a:p>
            <a:pPr marL="0"/>
            <a:r>
              <a:rPr lang="en-US" dirty="0"/>
              <a:t>Tenant might have a private right of action under Minn. Stat. § 8.31, Subd. 3a.</a:t>
            </a:r>
          </a:p>
        </p:txBody>
      </p:sp>
    </p:spTree>
    <p:extLst>
      <p:ext uri="{BB962C8B-B14F-4D97-AF65-F5344CB8AC3E}">
        <p14:creationId xmlns:p14="http://schemas.microsoft.com/office/powerpoint/2010/main" val="21459927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C7F87-7382-4E48-8B22-6E623CF6CA1E}"/>
              </a:ext>
            </a:extLst>
          </p:cNvPr>
          <p:cNvSpPr>
            <a:spLocks noGrp="1"/>
          </p:cNvSpPr>
          <p:nvPr>
            <p:ph type="title"/>
          </p:nvPr>
        </p:nvSpPr>
        <p:spPr/>
        <p:txBody>
          <a:bodyPr/>
          <a:lstStyle/>
          <a:p>
            <a:r>
              <a:rPr lang="en-US" dirty="0"/>
              <a:t>Financial Assistance</a:t>
            </a:r>
          </a:p>
        </p:txBody>
      </p:sp>
      <p:sp>
        <p:nvSpPr>
          <p:cNvPr id="3" name="Text Placeholder 2">
            <a:extLst>
              <a:ext uri="{FF2B5EF4-FFF2-40B4-BE49-F238E27FC236}">
                <a16:creationId xmlns:a16="http://schemas.microsoft.com/office/drawing/2014/main" id="{6F48D051-E7A1-4486-81AC-C3EACA6825FA}"/>
              </a:ext>
            </a:extLst>
          </p:cNvPr>
          <p:cNvSpPr>
            <a:spLocks noGrp="1"/>
          </p:cNvSpPr>
          <p:nvPr>
            <p:ph type="body" idx="1"/>
          </p:nvPr>
        </p:nvSpPr>
        <p:spPr/>
        <p:txBody>
          <a:bodyPr>
            <a:normAutofit fontScale="85000" lnSpcReduction="20000"/>
          </a:bodyPr>
          <a:lstStyle/>
          <a:p>
            <a:pPr marL="0"/>
            <a:r>
              <a:rPr lang="en-US" dirty="0"/>
              <a:t>Here are selected programs that offer financial assistance.</a:t>
            </a:r>
          </a:p>
          <a:p>
            <a:pPr marL="0"/>
            <a:endParaRPr lang="en-US" dirty="0"/>
          </a:p>
          <a:p>
            <a:pPr marL="0"/>
            <a:r>
              <a:rPr lang="en-US" dirty="0">
                <a:hlinkClick r:id="rId2"/>
              </a:rPr>
              <a:t>COVID-19 Emergency Rental Assistance </a:t>
            </a:r>
            <a:endParaRPr lang="en-US" dirty="0"/>
          </a:p>
          <a:p>
            <a:pPr marL="0"/>
            <a:r>
              <a:rPr lang="en-US" dirty="0"/>
              <a:t>The new Minnesota Housing Finance Agency (MHFA) emergency rental assistance program is called COVID-19 Emergency Rental Assistance, which is operating under the banner of </a:t>
            </a:r>
            <a:r>
              <a:rPr lang="en-US" dirty="0" err="1"/>
              <a:t>RentHelpMN</a:t>
            </a:r>
            <a:r>
              <a:rPr lang="en-US" dirty="0"/>
              <a:t>.</a:t>
            </a:r>
          </a:p>
          <a:p>
            <a:pPr marL="0"/>
            <a:endParaRPr lang="en-US" dirty="0"/>
          </a:p>
          <a:p>
            <a:pPr marL="0"/>
            <a:r>
              <a:rPr lang="en-US" dirty="0"/>
              <a:t>-	On line: </a:t>
            </a:r>
            <a:r>
              <a:rPr lang="en-US" dirty="0">
                <a:hlinkClick r:id="rId3"/>
              </a:rPr>
              <a:t>https://www.renthelpmn.org/</a:t>
            </a:r>
            <a:endParaRPr lang="en-US" dirty="0"/>
          </a:p>
          <a:p>
            <a:pPr marL="0"/>
            <a:r>
              <a:rPr lang="en-US" dirty="0"/>
              <a:t>-	Call 211. The 211 helpline has dedicated multilingual staff available to answer questions about </a:t>
            </a:r>
            <a:r>
              <a:rPr lang="en-US" dirty="0" err="1"/>
              <a:t>RentHelpMN</a:t>
            </a:r>
            <a:r>
              <a:rPr lang="en-US" dirty="0"/>
              <a:t>, 8:00 a.m. – 8:00 p.m. Monday through Saturday.</a:t>
            </a:r>
          </a:p>
          <a:p>
            <a:pPr marL="0"/>
            <a:r>
              <a:rPr lang="en-US" dirty="0"/>
              <a:t>-	Information sessions: </a:t>
            </a:r>
            <a:r>
              <a:rPr lang="en-US" dirty="0">
                <a:hlinkClick r:id="rId4"/>
              </a:rPr>
              <a:t>http://youtu.be/2nTW9VQ7zWg</a:t>
            </a:r>
            <a:endParaRPr lang="en-US" dirty="0"/>
          </a:p>
          <a:p>
            <a:pPr marL="0"/>
            <a:r>
              <a:rPr lang="en-US" dirty="0"/>
              <a:t>-	</a:t>
            </a:r>
            <a:r>
              <a:rPr lang="en-US" dirty="0">
                <a:hlinkClick r:id="rId5"/>
              </a:rPr>
              <a:t>Foreclosure prevention and forbearance</a:t>
            </a:r>
            <a:endParaRPr lang="en-US" dirty="0"/>
          </a:p>
          <a:p>
            <a:pPr marL="0"/>
            <a:endParaRPr lang="en-US" dirty="0"/>
          </a:p>
        </p:txBody>
      </p:sp>
    </p:spTree>
    <p:extLst>
      <p:ext uri="{BB962C8B-B14F-4D97-AF65-F5344CB8AC3E}">
        <p14:creationId xmlns:p14="http://schemas.microsoft.com/office/powerpoint/2010/main" val="25269570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79EB8-9601-4345-8B85-4324EEDCF070}"/>
              </a:ext>
            </a:extLst>
          </p:cNvPr>
          <p:cNvSpPr>
            <a:spLocks noGrp="1"/>
          </p:cNvSpPr>
          <p:nvPr>
            <p:ph type="title"/>
          </p:nvPr>
        </p:nvSpPr>
        <p:spPr/>
        <p:txBody>
          <a:bodyPr/>
          <a:lstStyle/>
          <a:p>
            <a:r>
              <a:rPr lang="en-US" dirty="0"/>
              <a:t>Financial Assistance</a:t>
            </a:r>
            <a:endParaRPr lang="en-US" b="1" dirty="0"/>
          </a:p>
        </p:txBody>
      </p:sp>
      <p:sp>
        <p:nvSpPr>
          <p:cNvPr id="3" name="Text Placeholder 2">
            <a:extLst>
              <a:ext uri="{FF2B5EF4-FFF2-40B4-BE49-F238E27FC236}">
                <a16:creationId xmlns:a16="http://schemas.microsoft.com/office/drawing/2014/main" id="{4CCAD297-BA9E-4163-A028-07361B3E24EA}"/>
              </a:ext>
            </a:extLst>
          </p:cNvPr>
          <p:cNvSpPr>
            <a:spLocks noGrp="1"/>
          </p:cNvSpPr>
          <p:nvPr>
            <p:ph type="body" idx="1"/>
          </p:nvPr>
        </p:nvSpPr>
        <p:spPr/>
        <p:txBody>
          <a:bodyPr>
            <a:normAutofit fontScale="62500" lnSpcReduction="20000"/>
          </a:bodyPr>
          <a:lstStyle/>
          <a:p>
            <a:pPr marL="0"/>
            <a:r>
              <a:rPr lang="en-US" dirty="0">
                <a:hlinkClick r:id="rId2"/>
              </a:rPr>
              <a:t>Hennepin County Emergency Rental Assistance </a:t>
            </a:r>
            <a:endParaRPr lang="en-US" dirty="0"/>
          </a:p>
          <a:p>
            <a:pPr marL="0"/>
            <a:endParaRPr lang="en-US" dirty="0"/>
          </a:p>
          <a:p>
            <a:pPr marL="0"/>
            <a:r>
              <a:rPr lang="en-US" dirty="0">
                <a:hlinkClick r:id="rId3"/>
              </a:rPr>
              <a:t>Neighborhood House </a:t>
            </a:r>
            <a:endParaRPr lang="en-US" dirty="0"/>
          </a:p>
          <a:p>
            <a:pPr marL="0"/>
            <a:endParaRPr lang="en-US" dirty="0"/>
          </a:p>
          <a:p>
            <a:pPr marL="0"/>
            <a:r>
              <a:rPr lang="en-US" dirty="0">
                <a:hlinkClick r:id="rId4"/>
              </a:rPr>
              <a:t>Ramsey County Economic Assistance </a:t>
            </a:r>
            <a:endParaRPr lang="en-US" dirty="0"/>
          </a:p>
          <a:p>
            <a:pPr marL="0"/>
            <a:endParaRPr lang="en-US" dirty="0"/>
          </a:p>
          <a:p>
            <a:pPr marL="0"/>
            <a:r>
              <a:rPr lang="en-US" dirty="0">
                <a:hlinkClick r:id="rId5"/>
              </a:rPr>
              <a:t>Anoka County </a:t>
            </a:r>
            <a:endParaRPr lang="en-US" dirty="0"/>
          </a:p>
          <a:p>
            <a:pPr marL="0"/>
            <a:endParaRPr lang="en-US" dirty="0"/>
          </a:p>
          <a:p>
            <a:pPr marL="0"/>
            <a:r>
              <a:rPr lang="en-US" dirty="0">
                <a:hlinkClick r:id="rId6"/>
              </a:rPr>
              <a:t>Minnesota Department of Human Services </a:t>
            </a:r>
            <a:endParaRPr lang="en-US" dirty="0"/>
          </a:p>
          <a:p>
            <a:pPr marL="0"/>
            <a:endParaRPr lang="en-US" dirty="0"/>
          </a:p>
          <a:p>
            <a:pPr marL="0"/>
            <a:r>
              <a:rPr lang="en-US" dirty="0">
                <a:hlinkClick r:id="rId7"/>
              </a:rPr>
              <a:t>United Way 211 </a:t>
            </a:r>
            <a:endParaRPr lang="en-US" dirty="0"/>
          </a:p>
          <a:p>
            <a:pPr marL="0"/>
            <a:r>
              <a:rPr lang="en-US" dirty="0"/>
              <a:t>Call 211™ or 651-291-0211: State-wide list of community resources, like housing assistance, shelters, and food shelf locations</a:t>
            </a:r>
          </a:p>
          <a:p>
            <a:pPr marL="0"/>
            <a:endParaRPr lang="en-US" dirty="0"/>
          </a:p>
          <a:p>
            <a:pPr marL="0"/>
            <a:r>
              <a:rPr lang="en-US" dirty="0">
                <a:hlinkClick r:id="rId8"/>
              </a:rPr>
              <a:t>State and Local Rental Assistance (National Low Income Housing Coalition - viewed April 9, 2021) </a:t>
            </a:r>
            <a:endParaRPr lang="en-US" dirty="0"/>
          </a:p>
          <a:p>
            <a:pPr marL="0"/>
            <a:endParaRPr lang="en-US" dirty="0"/>
          </a:p>
        </p:txBody>
      </p:sp>
    </p:spTree>
    <p:extLst>
      <p:ext uri="{BB962C8B-B14F-4D97-AF65-F5344CB8AC3E}">
        <p14:creationId xmlns:p14="http://schemas.microsoft.com/office/powerpoint/2010/main" val="3421066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A12C-9097-4973-AA3D-3D3B6895FE2E}"/>
              </a:ext>
            </a:extLst>
          </p:cNvPr>
          <p:cNvSpPr>
            <a:spLocks noGrp="1"/>
          </p:cNvSpPr>
          <p:nvPr>
            <p:ph type="title"/>
          </p:nvPr>
        </p:nvSpPr>
        <p:spPr/>
        <p:txBody>
          <a:bodyPr/>
          <a:lstStyle/>
          <a:p>
            <a:r>
              <a:rPr lang="en-US" dirty="0"/>
              <a:t>Repairs</a:t>
            </a:r>
          </a:p>
        </p:txBody>
      </p:sp>
      <p:sp>
        <p:nvSpPr>
          <p:cNvPr id="3" name="Text Placeholder 2">
            <a:extLst>
              <a:ext uri="{FF2B5EF4-FFF2-40B4-BE49-F238E27FC236}">
                <a16:creationId xmlns:a16="http://schemas.microsoft.com/office/drawing/2014/main" id="{2F7B64DB-39A0-4DAC-8B9B-A02AB1F84946}"/>
              </a:ext>
            </a:extLst>
          </p:cNvPr>
          <p:cNvSpPr>
            <a:spLocks noGrp="1"/>
          </p:cNvSpPr>
          <p:nvPr>
            <p:ph type="body" idx="1"/>
          </p:nvPr>
        </p:nvSpPr>
        <p:spPr/>
        <p:txBody>
          <a:bodyPr>
            <a:normAutofit fontScale="85000" lnSpcReduction="20000"/>
          </a:bodyPr>
          <a:lstStyle/>
          <a:p>
            <a:pPr marL="0"/>
            <a:r>
              <a:rPr lang="en-US" dirty="0"/>
              <a:t>The landlord is obligated to maintain the property. The landlord should follow social distance and hygiene guidance.</a:t>
            </a:r>
          </a:p>
          <a:p>
            <a:pPr marL="0"/>
            <a:endParaRPr lang="en-US" dirty="0"/>
          </a:p>
          <a:p>
            <a:pPr marL="0"/>
            <a:r>
              <a:rPr lang="en-US" dirty="0"/>
              <a:t>Tenants can ask landlords for repairs can contact city housing inspection agencies, and file rent escrow, emergency tenant remedies, and tenant remedies actions.</a:t>
            </a:r>
          </a:p>
          <a:p>
            <a:pPr marL="0"/>
            <a:endParaRPr lang="en-US" dirty="0"/>
          </a:p>
          <a:p>
            <a:pPr marL="0"/>
            <a:r>
              <a:rPr lang="en-US" dirty="0">
                <a:hlinkClick r:id="rId2"/>
              </a:rPr>
              <a:t>Law Help MN Fact Sheets</a:t>
            </a:r>
            <a:endParaRPr lang="en-US" dirty="0"/>
          </a:p>
          <a:p>
            <a:pPr marL="0"/>
            <a:endParaRPr lang="en-US" dirty="0"/>
          </a:p>
          <a:p>
            <a:pPr marL="0"/>
            <a:r>
              <a:rPr lang="en-US" dirty="0">
                <a:hlinkClick r:id="rId3"/>
              </a:rPr>
              <a:t>Residential Eviction Defense and Tenant Claims in Minnesota at XII.B.3.</a:t>
            </a:r>
            <a:endParaRPr lang="en-US" dirty="0"/>
          </a:p>
          <a:p>
            <a:pPr marL="0"/>
            <a:endParaRPr lang="en-US" dirty="0"/>
          </a:p>
          <a:p>
            <a:pPr marL="0"/>
            <a:r>
              <a:rPr lang="en-US" dirty="0">
                <a:hlinkClick r:id="rId4"/>
              </a:rPr>
              <a:t>HOME Line Form Letters</a:t>
            </a:r>
            <a:endParaRPr lang="en-US" dirty="0"/>
          </a:p>
        </p:txBody>
      </p:sp>
    </p:spTree>
    <p:extLst>
      <p:ext uri="{BB962C8B-B14F-4D97-AF65-F5344CB8AC3E}">
        <p14:creationId xmlns:p14="http://schemas.microsoft.com/office/powerpoint/2010/main" val="40429023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F1207-6AF6-47D2-B35F-C79E91C7CEDA}"/>
              </a:ext>
            </a:extLst>
          </p:cNvPr>
          <p:cNvSpPr>
            <a:spLocks noGrp="1"/>
          </p:cNvSpPr>
          <p:nvPr>
            <p:ph type="title"/>
          </p:nvPr>
        </p:nvSpPr>
        <p:spPr/>
        <p:txBody>
          <a:bodyPr/>
          <a:lstStyle/>
          <a:p>
            <a:r>
              <a:rPr lang="en-US" dirty="0"/>
              <a:t>Privacy</a:t>
            </a:r>
          </a:p>
        </p:txBody>
      </p:sp>
      <p:sp>
        <p:nvSpPr>
          <p:cNvPr id="3" name="Text Placeholder 2">
            <a:extLst>
              <a:ext uri="{FF2B5EF4-FFF2-40B4-BE49-F238E27FC236}">
                <a16:creationId xmlns:a16="http://schemas.microsoft.com/office/drawing/2014/main" id="{B67CFEC4-579A-4E26-A89D-46B958B5BDC0}"/>
              </a:ext>
            </a:extLst>
          </p:cNvPr>
          <p:cNvSpPr>
            <a:spLocks noGrp="1"/>
          </p:cNvSpPr>
          <p:nvPr>
            <p:ph type="body" idx="1"/>
          </p:nvPr>
        </p:nvSpPr>
        <p:spPr/>
        <p:txBody>
          <a:bodyPr>
            <a:normAutofit lnSpcReduction="10000"/>
          </a:bodyPr>
          <a:lstStyle/>
          <a:p>
            <a:pPr marL="0"/>
            <a:r>
              <a:rPr lang="en-US" dirty="0"/>
              <a:t>Tenants have a statutory right to privacy. The landlord may enter for specified reasons with reasonable advance notice, with some emergency exceptions.</a:t>
            </a:r>
          </a:p>
          <a:p>
            <a:pPr marL="0"/>
            <a:endParaRPr lang="en-US" dirty="0"/>
          </a:p>
          <a:p>
            <a:pPr marL="0"/>
            <a:r>
              <a:rPr lang="en-US" dirty="0">
                <a:hlinkClick r:id="rId2"/>
              </a:rPr>
              <a:t>Law Help MN Fact Sheet</a:t>
            </a:r>
            <a:endParaRPr lang="en-US" dirty="0"/>
          </a:p>
          <a:p>
            <a:pPr marL="0"/>
            <a:endParaRPr lang="en-US" dirty="0"/>
          </a:p>
          <a:p>
            <a:pPr marL="0"/>
            <a:r>
              <a:rPr lang="en-US" dirty="0">
                <a:hlinkClick r:id="rId3"/>
              </a:rPr>
              <a:t>Residential Eviction Defense and Tenant Claims in Minnesota at XII.B.2.</a:t>
            </a:r>
            <a:endParaRPr lang="en-US" dirty="0"/>
          </a:p>
          <a:p>
            <a:pPr marL="0"/>
            <a:endParaRPr lang="en-US" dirty="0"/>
          </a:p>
          <a:p>
            <a:pPr marL="0"/>
            <a:r>
              <a:rPr lang="en-US" dirty="0">
                <a:hlinkClick r:id="rId4"/>
              </a:rPr>
              <a:t>HOME Line Form Letters</a:t>
            </a:r>
            <a:endParaRPr lang="en-US" dirty="0"/>
          </a:p>
          <a:p>
            <a:pPr marL="0"/>
            <a:endParaRPr lang="en-US" dirty="0"/>
          </a:p>
        </p:txBody>
      </p:sp>
    </p:spTree>
    <p:extLst>
      <p:ext uri="{BB962C8B-B14F-4D97-AF65-F5344CB8AC3E}">
        <p14:creationId xmlns:p14="http://schemas.microsoft.com/office/powerpoint/2010/main" val="36172939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DE3B-35C2-45A4-A4A4-7BC83DCA1E4C}"/>
              </a:ext>
            </a:extLst>
          </p:cNvPr>
          <p:cNvSpPr>
            <a:spLocks noGrp="1"/>
          </p:cNvSpPr>
          <p:nvPr>
            <p:ph type="title"/>
          </p:nvPr>
        </p:nvSpPr>
        <p:spPr/>
        <p:txBody>
          <a:bodyPr/>
          <a:lstStyle/>
          <a:p>
            <a:r>
              <a:rPr lang="en-US" dirty="0"/>
              <a:t>Security Deposits</a:t>
            </a:r>
          </a:p>
        </p:txBody>
      </p:sp>
      <p:sp>
        <p:nvSpPr>
          <p:cNvPr id="3" name="Text Placeholder 2">
            <a:extLst>
              <a:ext uri="{FF2B5EF4-FFF2-40B4-BE49-F238E27FC236}">
                <a16:creationId xmlns:a16="http://schemas.microsoft.com/office/drawing/2014/main" id="{6D26D781-3628-4D35-925D-88F3583DB2BB}"/>
              </a:ext>
            </a:extLst>
          </p:cNvPr>
          <p:cNvSpPr>
            <a:spLocks noGrp="1"/>
          </p:cNvSpPr>
          <p:nvPr>
            <p:ph type="body" idx="1"/>
          </p:nvPr>
        </p:nvSpPr>
        <p:spPr/>
        <p:txBody>
          <a:bodyPr>
            <a:normAutofit/>
          </a:bodyPr>
          <a:lstStyle/>
          <a:p>
            <a:pPr marL="0"/>
            <a:r>
              <a:rPr lang="en-US" dirty="0"/>
              <a:t>Landlords must return the deposit and interest or notify the tenant in writing of the reason for withholding it.</a:t>
            </a:r>
          </a:p>
          <a:p>
            <a:pPr marL="0"/>
            <a:endParaRPr lang="en-US" dirty="0"/>
          </a:p>
          <a:p>
            <a:pPr marL="0"/>
            <a:r>
              <a:rPr lang="en-US" dirty="0">
                <a:hlinkClick r:id="rId2"/>
              </a:rPr>
              <a:t>Law Help MN Fact Sheets</a:t>
            </a:r>
            <a:endParaRPr lang="en-US" dirty="0"/>
          </a:p>
          <a:p>
            <a:pPr marL="0"/>
            <a:endParaRPr lang="en-US" dirty="0"/>
          </a:p>
          <a:p>
            <a:pPr marL="0"/>
            <a:r>
              <a:rPr lang="en-US" dirty="0">
                <a:hlinkClick r:id="rId3"/>
              </a:rPr>
              <a:t>Security Deposits in Minnesota</a:t>
            </a:r>
            <a:endParaRPr lang="en-US" dirty="0"/>
          </a:p>
          <a:p>
            <a:pPr marL="0"/>
            <a:endParaRPr lang="en-US" dirty="0"/>
          </a:p>
          <a:p>
            <a:pPr marL="0"/>
            <a:r>
              <a:rPr lang="en-US" dirty="0">
                <a:hlinkClick r:id="rId4"/>
              </a:rPr>
              <a:t>HOME Line Form Letters</a:t>
            </a:r>
            <a:endParaRPr lang="en-US" dirty="0"/>
          </a:p>
          <a:p>
            <a:pPr marL="0"/>
            <a:endParaRPr lang="en-US" dirty="0"/>
          </a:p>
        </p:txBody>
      </p:sp>
    </p:spTree>
    <p:extLst>
      <p:ext uri="{BB962C8B-B14F-4D97-AF65-F5344CB8AC3E}">
        <p14:creationId xmlns:p14="http://schemas.microsoft.com/office/powerpoint/2010/main" val="70872455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A7539-5B36-4CA9-83AD-331316799C2E}"/>
              </a:ext>
            </a:extLst>
          </p:cNvPr>
          <p:cNvSpPr>
            <a:spLocks noGrp="1"/>
          </p:cNvSpPr>
          <p:nvPr>
            <p:ph type="title"/>
          </p:nvPr>
        </p:nvSpPr>
        <p:spPr/>
        <p:txBody>
          <a:bodyPr/>
          <a:lstStyle/>
          <a:p>
            <a:r>
              <a:rPr lang="en-US" dirty="0"/>
              <a:t>Public and Subsidized Housing</a:t>
            </a:r>
          </a:p>
        </p:txBody>
      </p:sp>
      <p:sp>
        <p:nvSpPr>
          <p:cNvPr id="3" name="Text Placeholder 2">
            <a:extLst>
              <a:ext uri="{FF2B5EF4-FFF2-40B4-BE49-F238E27FC236}">
                <a16:creationId xmlns:a16="http://schemas.microsoft.com/office/drawing/2014/main" id="{6AE7CD0F-AE01-425A-A28F-85F483515C73}"/>
              </a:ext>
            </a:extLst>
          </p:cNvPr>
          <p:cNvSpPr>
            <a:spLocks noGrp="1"/>
          </p:cNvSpPr>
          <p:nvPr>
            <p:ph type="body" idx="1"/>
          </p:nvPr>
        </p:nvSpPr>
        <p:spPr/>
        <p:txBody>
          <a:bodyPr>
            <a:normAutofit/>
          </a:bodyPr>
          <a:lstStyle/>
          <a:p>
            <a:pPr marL="0"/>
            <a:r>
              <a:rPr lang="en-US" dirty="0">
                <a:hlinkClick r:id="rId2"/>
              </a:rPr>
              <a:t>Section 8 Voucher Program - Disability Benefits 101: Section 8 Overview (World Institute on Disability)</a:t>
            </a:r>
            <a:endParaRPr lang="en-US" dirty="0"/>
          </a:p>
          <a:p>
            <a:pPr marL="0"/>
            <a:endParaRPr lang="en-US" dirty="0"/>
          </a:p>
          <a:p>
            <a:pPr marL="0"/>
            <a:r>
              <a:rPr lang="en-US" dirty="0">
                <a:hlinkClick r:id="rId3"/>
              </a:rPr>
              <a:t>Public Housing</a:t>
            </a:r>
            <a:endParaRPr lang="en-US" dirty="0"/>
          </a:p>
          <a:p>
            <a:pPr marL="0"/>
            <a:endParaRPr lang="en-US" dirty="0"/>
          </a:p>
          <a:p>
            <a:pPr marL="0"/>
            <a:r>
              <a:rPr lang="en-US" dirty="0">
                <a:hlinkClick r:id="rId4"/>
              </a:rPr>
              <a:t>Residential Eviction Defense and Tenant Claims in Minnesota</a:t>
            </a:r>
            <a:endParaRPr lang="en-US" dirty="0"/>
          </a:p>
          <a:p>
            <a:pPr marL="0"/>
            <a:endParaRPr lang="en-US" dirty="0"/>
          </a:p>
          <a:p>
            <a:pPr marL="0"/>
            <a:endParaRPr lang="en-US" dirty="0"/>
          </a:p>
        </p:txBody>
      </p:sp>
    </p:spTree>
    <p:extLst>
      <p:ext uri="{BB962C8B-B14F-4D97-AF65-F5344CB8AC3E}">
        <p14:creationId xmlns:p14="http://schemas.microsoft.com/office/powerpoint/2010/main" val="32966881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7322F-4622-43CD-957D-B4EAAF7C84DA}"/>
              </a:ext>
            </a:extLst>
          </p:cNvPr>
          <p:cNvSpPr>
            <a:spLocks noGrp="1"/>
          </p:cNvSpPr>
          <p:nvPr>
            <p:ph type="title"/>
          </p:nvPr>
        </p:nvSpPr>
        <p:spPr/>
        <p:txBody>
          <a:bodyPr/>
          <a:lstStyle/>
          <a:p>
            <a:r>
              <a:rPr lang="en-US" dirty="0"/>
              <a:t>Manufactured Home Parks</a:t>
            </a:r>
          </a:p>
        </p:txBody>
      </p:sp>
      <p:sp>
        <p:nvSpPr>
          <p:cNvPr id="3" name="Text Placeholder 2">
            <a:extLst>
              <a:ext uri="{FF2B5EF4-FFF2-40B4-BE49-F238E27FC236}">
                <a16:creationId xmlns:a16="http://schemas.microsoft.com/office/drawing/2014/main" id="{CEAF7EAF-390A-4F09-9B1A-C0B6C2614A1B}"/>
              </a:ext>
            </a:extLst>
          </p:cNvPr>
          <p:cNvSpPr>
            <a:spLocks noGrp="1"/>
          </p:cNvSpPr>
          <p:nvPr>
            <p:ph type="body" idx="1"/>
          </p:nvPr>
        </p:nvSpPr>
        <p:spPr/>
        <p:txBody>
          <a:bodyPr>
            <a:normAutofit/>
          </a:bodyPr>
          <a:lstStyle/>
          <a:p>
            <a:pPr marL="0"/>
            <a:r>
              <a:rPr lang="en-US" dirty="0">
                <a:hlinkClick r:id="rId2"/>
              </a:rPr>
              <a:t>Law Help MN</a:t>
            </a:r>
            <a:endParaRPr lang="en-US" dirty="0"/>
          </a:p>
          <a:p>
            <a:pPr marL="0"/>
            <a:endParaRPr lang="en-US" dirty="0"/>
          </a:p>
          <a:p>
            <a:pPr marL="0"/>
            <a:r>
              <a:rPr lang="en-US" dirty="0"/>
              <a:t>Residential Eviction Defense and Tenant Claims in Minnesota </a:t>
            </a:r>
          </a:p>
          <a:p>
            <a:pPr marL="228600" indent="-457200">
              <a:buFont typeface="Arial" panose="020B0604020202020204" pitchFamily="34" charset="0"/>
              <a:buChar char="•"/>
            </a:pPr>
            <a:r>
              <a:rPr lang="en-US" dirty="0">
                <a:hlinkClick r:id="rId3"/>
              </a:rPr>
              <a:t>Rent eviction actions</a:t>
            </a:r>
            <a:endParaRPr lang="en-US" dirty="0"/>
          </a:p>
          <a:p>
            <a:pPr marL="228600" indent="-457200">
              <a:buFont typeface="Arial" panose="020B0604020202020204" pitchFamily="34" charset="0"/>
              <a:buChar char="•"/>
            </a:pPr>
            <a:r>
              <a:rPr lang="en-US" dirty="0">
                <a:hlinkClick r:id="rId4"/>
              </a:rPr>
              <a:t>Notices</a:t>
            </a:r>
            <a:endParaRPr lang="en-US" dirty="0"/>
          </a:p>
          <a:p>
            <a:pPr marL="228600" indent="-457200">
              <a:buFont typeface="Arial" panose="020B0604020202020204" pitchFamily="34" charset="0"/>
              <a:buChar char="•"/>
            </a:pPr>
            <a:r>
              <a:rPr lang="en-US" dirty="0">
                <a:hlinkClick r:id="rId5"/>
              </a:rPr>
              <a:t>Breach of lease eviction actions</a:t>
            </a:r>
            <a:endParaRPr lang="en-US" dirty="0"/>
          </a:p>
          <a:p>
            <a:pPr marL="0"/>
            <a:endParaRPr lang="en-US" dirty="0"/>
          </a:p>
        </p:txBody>
      </p:sp>
    </p:spTree>
    <p:extLst>
      <p:ext uri="{BB962C8B-B14F-4D97-AF65-F5344CB8AC3E}">
        <p14:creationId xmlns:p14="http://schemas.microsoft.com/office/powerpoint/2010/main" val="16705628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71676-4150-4CAA-AE58-A8C918925948}"/>
              </a:ext>
            </a:extLst>
          </p:cNvPr>
          <p:cNvSpPr>
            <a:spLocks noGrp="1"/>
          </p:cNvSpPr>
          <p:nvPr>
            <p:ph type="title"/>
          </p:nvPr>
        </p:nvSpPr>
        <p:spPr/>
        <p:txBody>
          <a:bodyPr/>
          <a:lstStyle/>
          <a:p>
            <a:r>
              <a:rPr lang="en-US" dirty="0"/>
              <a:t>Looking for Housing</a:t>
            </a:r>
          </a:p>
        </p:txBody>
      </p:sp>
      <p:sp>
        <p:nvSpPr>
          <p:cNvPr id="3" name="Text Placeholder 2">
            <a:extLst>
              <a:ext uri="{FF2B5EF4-FFF2-40B4-BE49-F238E27FC236}">
                <a16:creationId xmlns:a16="http://schemas.microsoft.com/office/drawing/2014/main" id="{EB861B4A-7281-42DE-BAFE-CD0CD89CA354}"/>
              </a:ext>
            </a:extLst>
          </p:cNvPr>
          <p:cNvSpPr>
            <a:spLocks noGrp="1"/>
          </p:cNvSpPr>
          <p:nvPr>
            <p:ph type="body" idx="1"/>
          </p:nvPr>
        </p:nvSpPr>
        <p:spPr/>
        <p:txBody>
          <a:bodyPr/>
          <a:lstStyle/>
          <a:p>
            <a:r>
              <a:rPr lang="en-US" dirty="0"/>
              <a:t>Housing Link</a:t>
            </a:r>
          </a:p>
          <a:p>
            <a:r>
              <a:rPr lang="en-US" dirty="0"/>
              <a:t>International Market Square</a:t>
            </a:r>
          </a:p>
          <a:p>
            <a:r>
              <a:rPr lang="en-US" dirty="0"/>
              <a:t>Suite 509</a:t>
            </a:r>
          </a:p>
          <a:p>
            <a:r>
              <a:rPr lang="en-US" dirty="0"/>
              <a:t>275 Market Street</a:t>
            </a:r>
          </a:p>
          <a:p>
            <a:r>
              <a:rPr lang="en-US" dirty="0"/>
              <a:t>Minneapolis, MN 55405</a:t>
            </a:r>
          </a:p>
          <a:p>
            <a:r>
              <a:rPr lang="en-US" dirty="0"/>
              <a:t>612-522-2500</a:t>
            </a:r>
          </a:p>
          <a:p>
            <a:r>
              <a:rPr lang="en-US" dirty="0">
                <a:hlinkClick r:id="rId2"/>
              </a:rPr>
              <a:t>info@housinglink.org</a:t>
            </a:r>
            <a:endParaRPr lang="en-US" dirty="0"/>
          </a:p>
          <a:p>
            <a:r>
              <a:rPr lang="en-US" dirty="0">
                <a:hlinkClick r:id="rId3"/>
              </a:rPr>
              <a:t>http://www.housinglink.org</a:t>
            </a:r>
            <a:endParaRPr lang="en-US" dirty="0"/>
          </a:p>
          <a:p>
            <a:endParaRPr lang="en-US" dirty="0"/>
          </a:p>
          <a:p>
            <a:endParaRPr lang="en-US" dirty="0"/>
          </a:p>
        </p:txBody>
      </p:sp>
    </p:spTree>
    <p:extLst>
      <p:ext uri="{BB962C8B-B14F-4D97-AF65-F5344CB8AC3E}">
        <p14:creationId xmlns:p14="http://schemas.microsoft.com/office/powerpoint/2010/main" val="17467534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631" name="Google Shape;631;p7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Mediation Programs</a:t>
            </a:r>
            <a:endParaRPr dirty="0"/>
          </a:p>
        </p:txBody>
      </p:sp>
      <p:sp>
        <p:nvSpPr>
          <p:cNvPr id="632" name="Google Shape;632;p7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434"/>
              <a:buNone/>
            </a:pPr>
            <a:r>
              <a:rPr lang="en-US" sz="1687" dirty="0"/>
              <a:t>Community Mediation Minnesota consists of several member organizations across the state with staff and volunteers to help resolve disputes. Community Mediation Minnesota has a centralized intake and referral system so anyone in Minnesota can call a single phone number and be connected to a mediator who can provide services via video conferencing.  </a:t>
            </a:r>
            <a:endParaRPr dirty="0"/>
          </a:p>
          <a:p>
            <a:pPr marL="0" lvl="0" indent="0" algn="l" rtl="0">
              <a:lnSpc>
                <a:spcPct val="80000"/>
              </a:lnSpc>
              <a:spcBef>
                <a:spcPts val="337"/>
              </a:spcBef>
              <a:spcAft>
                <a:spcPts val="0"/>
              </a:spcAft>
              <a:buSzPts val="1434"/>
              <a:buNone/>
            </a:pPr>
            <a:r>
              <a:rPr lang="en-US" sz="1687" dirty="0"/>
              <a:t> </a:t>
            </a:r>
            <a:endParaRPr dirty="0"/>
          </a:p>
          <a:p>
            <a:pPr marL="0" lvl="0" indent="0" algn="l" rtl="0">
              <a:lnSpc>
                <a:spcPct val="80000"/>
              </a:lnSpc>
              <a:spcBef>
                <a:spcPts val="337"/>
              </a:spcBef>
              <a:spcAft>
                <a:spcPts val="0"/>
              </a:spcAft>
              <a:buSzPts val="1434"/>
              <a:buNone/>
            </a:pPr>
            <a:r>
              <a:rPr lang="en-US" sz="1687" dirty="0"/>
              <a:t>Community Mediation Member Organizations:</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Community Mediation &amp; Restorative Services, Inc.</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Conflict Resolution Center</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Dispute Resolution Center</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Mediation &amp; Conflict Solutions</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Mediation and Restorative Services</a:t>
            </a:r>
            <a:endParaRPr dirty="0"/>
          </a:p>
          <a:p>
            <a:pPr marL="285750" lvl="0" indent="-285750" algn="l" rtl="0">
              <a:lnSpc>
                <a:spcPct val="80000"/>
              </a:lnSpc>
              <a:spcBef>
                <a:spcPts val="337"/>
              </a:spcBef>
              <a:spcAft>
                <a:spcPts val="0"/>
              </a:spcAft>
              <a:buSzPts val="1434"/>
              <a:buFont typeface="Arial" panose="020B0604020202020204" pitchFamily="34" charset="0"/>
              <a:buChar char="•"/>
            </a:pPr>
            <a:r>
              <a:rPr lang="en-US" sz="1687" dirty="0"/>
              <a:t>Restorative and Mediation Practices</a:t>
            </a:r>
            <a:endParaRPr dirty="0"/>
          </a:p>
          <a:p>
            <a:pPr marL="0" lvl="0" indent="0" algn="l" rtl="0">
              <a:lnSpc>
                <a:spcPct val="80000"/>
              </a:lnSpc>
              <a:spcBef>
                <a:spcPts val="337"/>
              </a:spcBef>
              <a:spcAft>
                <a:spcPts val="0"/>
              </a:spcAft>
              <a:buSzPts val="1434"/>
              <a:buNone/>
            </a:pPr>
            <a:r>
              <a:rPr lang="en-US" sz="1687" dirty="0"/>
              <a:t> </a:t>
            </a:r>
            <a:endParaRPr dirty="0"/>
          </a:p>
          <a:p>
            <a:pPr marL="0" lvl="0" indent="0" algn="l" rtl="0">
              <a:lnSpc>
                <a:spcPct val="80000"/>
              </a:lnSpc>
              <a:spcBef>
                <a:spcPts val="337"/>
              </a:spcBef>
              <a:spcAft>
                <a:spcPts val="0"/>
              </a:spcAft>
              <a:buSzPts val="1434"/>
              <a:buNone/>
            </a:pPr>
            <a:r>
              <a:rPr lang="en-US" sz="1687" dirty="0"/>
              <a:t>Contact:</a:t>
            </a:r>
            <a:endParaRPr dirty="0"/>
          </a:p>
          <a:p>
            <a:pPr marL="0" lvl="0" indent="0" algn="l" rtl="0">
              <a:lnSpc>
                <a:spcPct val="80000"/>
              </a:lnSpc>
              <a:spcBef>
                <a:spcPts val="337"/>
              </a:spcBef>
              <a:spcAft>
                <a:spcPts val="0"/>
              </a:spcAft>
              <a:buSzPts val="1434"/>
              <a:buNone/>
            </a:pPr>
            <a:r>
              <a:rPr lang="en-US" sz="1687" u="sng" dirty="0">
                <a:solidFill>
                  <a:schemeClr val="hlink"/>
                </a:solidFill>
                <a:hlinkClick r:id="rId3"/>
              </a:rPr>
              <a:t>https://communitymediationmn.org</a:t>
            </a:r>
            <a:endParaRPr sz="1687" dirty="0"/>
          </a:p>
          <a:p>
            <a:pPr marL="0" lvl="0" indent="0" algn="l" rtl="0">
              <a:lnSpc>
                <a:spcPct val="80000"/>
              </a:lnSpc>
              <a:spcBef>
                <a:spcPts val="337"/>
              </a:spcBef>
              <a:spcAft>
                <a:spcPts val="0"/>
              </a:spcAft>
              <a:buSzPts val="1434"/>
              <a:buNone/>
            </a:pPr>
            <a:r>
              <a:rPr lang="en-US" sz="1687" dirty="0"/>
              <a:t>1-833-266-2663</a:t>
            </a:r>
            <a:endParaRPr dirty="0"/>
          </a:p>
          <a:p>
            <a:pPr marL="0" lvl="0" indent="0" algn="l" rtl="0">
              <a:lnSpc>
                <a:spcPct val="80000"/>
              </a:lnSpc>
              <a:spcBef>
                <a:spcPts val="337"/>
              </a:spcBef>
              <a:spcAft>
                <a:spcPts val="0"/>
              </a:spcAft>
              <a:buSzPts val="1434"/>
              <a:buNone/>
            </a:pPr>
            <a:r>
              <a:rPr lang="en-US" sz="1687" u="sng" dirty="0">
                <a:solidFill>
                  <a:schemeClr val="hlink"/>
                </a:solidFill>
                <a:hlinkClick r:id="rId4"/>
              </a:rPr>
              <a:t>info@CommunityMediationMN.org</a:t>
            </a:r>
            <a:endParaRPr sz="1687" dirty="0"/>
          </a:p>
          <a:p>
            <a:pPr marL="0" lvl="0" indent="0" algn="l" rtl="0">
              <a:lnSpc>
                <a:spcPct val="80000"/>
              </a:lnSpc>
              <a:spcBef>
                <a:spcPts val="337"/>
              </a:spcBef>
              <a:spcAft>
                <a:spcPts val="0"/>
              </a:spcAft>
              <a:buSzPts val="1434"/>
              <a:buNone/>
            </a:pPr>
            <a:endParaRPr sz="1687"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3100" dirty="0"/>
              <a:t>Emergency Executive Order 20-79 - Exceptions</a:t>
            </a:r>
            <a:endParaRPr sz="3100" dirty="0"/>
          </a:p>
        </p:txBody>
      </p:sp>
      <p:sp>
        <p:nvSpPr>
          <p:cNvPr id="332" name="Google Shape;332;p2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Paragraph 4 allows residential landlords to issue a termination of lease or nonrenewal of lease due to: </a:t>
            </a:r>
            <a:endParaRPr dirty="0"/>
          </a:p>
          <a:p>
            <a:pPr marL="457200" lvl="0" indent="-374332" algn="l" rtl="0">
              <a:spcBef>
                <a:spcPts val="0"/>
              </a:spcBef>
              <a:spcAft>
                <a:spcPts val="0"/>
              </a:spcAft>
              <a:buSzPts val="2295"/>
              <a:buChar char="●"/>
            </a:pPr>
            <a:r>
              <a:rPr lang="en-US" dirty="0"/>
              <a:t>the </a:t>
            </a:r>
            <a:r>
              <a:rPr lang="en-US" i="1" dirty="0"/>
              <a:t>need</a:t>
            </a:r>
            <a:r>
              <a:rPr lang="en-US" dirty="0"/>
              <a:t> to move the property owner or property owner’s family member(s) into the property, and </a:t>
            </a:r>
            <a:endParaRPr dirty="0"/>
          </a:p>
          <a:p>
            <a:pPr marL="457200" lvl="0" indent="-374332" algn="l" rtl="0">
              <a:spcBef>
                <a:spcPts val="0"/>
              </a:spcBef>
              <a:spcAft>
                <a:spcPts val="0"/>
              </a:spcAft>
              <a:buSzPts val="2295"/>
              <a:buChar char="●"/>
            </a:pPr>
            <a:r>
              <a:rPr lang="en-US" dirty="0"/>
              <a:t>where the property owner or property owner’s family member(s) move into the property within 7 days after it is vacated by the tenant.</a:t>
            </a:r>
            <a:endParaRPr dirty="0"/>
          </a:p>
          <a:p>
            <a:pPr marL="0" lvl="0" indent="0" algn="l" rtl="0">
              <a:spcBef>
                <a:spcPts val="540"/>
              </a:spcBef>
              <a:spcAft>
                <a:spcPts val="0"/>
              </a:spcAft>
              <a:buSzPts val="2295"/>
              <a:buNone/>
            </a:pPr>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2A5C-CDF7-4E4A-B146-6D23B360A8D3}"/>
              </a:ext>
            </a:extLst>
          </p:cNvPr>
          <p:cNvSpPr>
            <a:spLocks noGrp="1"/>
          </p:cNvSpPr>
          <p:nvPr>
            <p:ph type="title"/>
          </p:nvPr>
        </p:nvSpPr>
        <p:spPr>
          <a:xfrm>
            <a:off x="301752" y="228600"/>
            <a:ext cx="8503920" cy="943252"/>
          </a:xfrm>
        </p:spPr>
        <p:txBody>
          <a:bodyPr>
            <a:normAutofit fontScale="90000"/>
          </a:bodyPr>
          <a:lstStyle/>
          <a:p>
            <a:r>
              <a:rPr lang="en-US" dirty="0"/>
              <a:t>What You Can Do: </a:t>
            </a:r>
            <a:br>
              <a:rPr lang="en-US" dirty="0"/>
            </a:br>
            <a:r>
              <a:rPr lang="en-US" dirty="0"/>
              <a:t>Get Help, Volunteer and Donate</a:t>
            </a:r>
          </a:p>
        </p:txBody>
      </p:sp>
      <p:sp>
        <p:nvSpPr>
          <p:cNvPr id="3" name="Content Placeholder 2">
            <a:extLst>
              <a:ext uri="{FF2B5EF4-FFF2-40B4-BE49-F238E27FC236}">
                <a16:creationId xmlns:a16="http://schemas.microsoft.com/office/drawing/2014/main" id="{8FF5C436-A822-4683-B4CC-E76823518E7A}"/>
              </a:ext>
            </a:extLst>
          </p:cNvPr>
          <p:cNvSpPr>
            <a:spLocks noGrp="1"/>
          </p:cNvSpPr>
          <p:nvPr>
            <p:ph sz="quarter" idx="1"/>
          </p:nvPr>
        </p:nvSpPr>
        <p:spPr/>
        <p:txBody>
          <a:bodyPr>
            <a:noAutofit/>
          </a:bodyPr>
          <a:lstStyle/>
          <a:p>
            <a:pPr marL="0" indent="0">
              <a:spcBef>
                <a:spcPts val="0"/>
              </a:spcBef>
            </a:pPr>
            <a:r>
              <a:rPr lang="en-US" sz="2300" dirty="0"/>
              <a:t>Free Legal Aid Programs Representing Tenants:</a:t>
            </a:r>
          </a:p>
          <a:p>
            <a:pPr marL="342900" indent="-342900">
              <a:spcBef>
                <a:spcPts val="0"/>
              </a:spcBef>
              <a:buFont typeface="Arial" panose="020B0604020202020204" pitchFamily="34" charset="0"/>
              <a:buChar char="•"/>
            </a:pPr>
            <a:r>
              <a:rPr lang="en-US" sz="2300" dirty="0"/>
              <a:t>Anishinabe Legal Services - </a:t>
            </a:r>
            <a:r>
              <a:rPr lang="en-US" sz="2300" u="sng" dirty="0">
                <a:hlinkClick r:id="rId2"/>
              </a:rPr>
              <a:t>https://alslegal.org/</a:t>
            </a:r>
            <a:endParaRPr lang="en-US" sz="2300" dirty="0">
              <a:hlinkClick r:id="rId2"/>
            </a:endParaRPr>
          </a:p>
          <a:p>
            <a:pPr marL="342900" indent="-342900">
              <a:spcBef>
                <a:spcPts val="0"/>
              </a:spcBef>
              <a:buFont typeface="Arial" panose="020B0604020202020204" pitchFamily="34" charset="0"/>
              <a:buChar char="•"/>
            </a:pPr>
            <a:r>
              <a:rPr lang="en-US" sz="2300" dirty="0"/>
              <a:t>Central Minnesota Legal Services - </a:t>
            </a:r>
            <a:r>
              <a:rPr lang="en-US" sz="2300" u="sng" dirty="0">
                <a:hlinkClick r:id="rId3"/>
              </a:rPr>
              <a:t>https://www.centralmnlegal.org/</a:t>
            </a:r>
            <a:endParaRPr lang="en-US" sz="2300" dirty="0">
              <a:hlinkClick r:id="rId3"/>
            </a:endParaRPr>
          </a:p>
          <a:p>
            <a:pPr marL="342900" indent="-342900">
              <a:spcBef>
                <a:spcPts val="0"/>
              </a:spcBef>
              <a:buFont typeface="Arial" panose="020B0604020202020204" pitchFamily="34" charset="0"/>
              <a:buChar char="•"/>
            </a:pPr>
            <a:r>
              <a:rPr lang="en-US" sz="2300" dirty="0"/>
              <a:t>Judicare of Anoka County - </a:t>
            </a:r>
            <a:r>
              <a:rPr lang="en-US" sz="2300" u="sng" dirty="0">
                <a:hlinkClick r:id="rId4"/>
              </a:rPr>
              <a:t>http://www.anokajudicare.org/</a:t>
            </a:r>
            <a:endParaRPr lang="en-US" sz="2300" dirty="0">
              <a:hlinkClick r:id="rId4"/>
            </a:endParaRPr>
          </a:p>
          <a:p>
            <a:pPr marL="342900" indent="-342900">
              <a:spcBef>
                <a:spcPts val="0"/>
              </a:spcBef>
              <a:buFont typeface="Arial" panose="020B0604020202020204" pitchFamily="34" charset="0"/>
              <a:buChar char="•"/>
            </a:pPr>
            <a:r>
              <a:rPr lang="en-US" sz="2300" dirty="0"/>
              <a:t>Legal Aid Service of Northeastern Minnesota - </a:t>
            </a:r>
            <a:r>
              <a:rPr lang="en-US" sz="2300" u="sng" dirty="0">
                <a:hlinkClick r:id="rId5"/>
              </a:rPr>
              <a:t>http://lasnem.org/</a:t>
            </a:r>
            <a:endParaRPr lang="en-US" sz="2300" dirty="0">
              <a:hlinkClick r:id="rId5"/>
            </a:endParaRPr>
          </a:p>
          <a:p>
            <a:pPr marL="342900" indent="-342900">
              <a:spcBef>
                <a:spcPts val="0"/>
              </a:spcBef>
              <a:buFont typeface="Arial" panose="020B0604020202020204" pitchFamily="34" charset="0"/>
              <a:buChar char="•"/>
            </a:pPr>
            <a:r>
              <a:rPr lang="en-US" sz="2300" dirty="0"/>
              <a:t>Legal Assistance of Dakota County - </a:t>
            </a:r>
            <a:r>
              <a:rPr lang="en-US" sz="2300" u="sng" dirty="0">
                <a:hlinkClick r:id="rId6"/>
              </a:rPr>
              <a:t>http://www.dakotalegal.org/</a:t>
            </a:r>
            <a:endParaRPr lang="en-US" sz="2300" dirty="0">
              <a:hlinkClick r:id="rId6"/>
            </a:endParaRPr>
          </a:p>
          <a:p>
            <a:pPr marL="342900" indent="-342900">
              <a:spcBef>
                <a:spcPts val="0"/>
              </a:spcBef>
              <a:buFont typeface="Arial" panose="020B0604020202020204" pitchFamily="34" charset="0"/>
              <a:buChar char="•"/>
            </a:pPr>
            <a:r>
              <a:rPr lang="en-US" sz="2300" dirty="0"/>
              <a:t>Legal Assistance of Olmsted County - </a:t>
            </a:r>
            <a:r>
              <a:rPr lang="en-US" sz="2300" u="sng" dirty="0">
                <a:hlinkClick r:id="rId7"/>
              </a:rPr>
              <a:t>http://laocmn.org/</a:t>
            </a:r>
            <a:endParaRPr lang="en-US" sz="2300" dirty="0">
              <a:hlinkClick r:id="rId7"/>
            </a:endParaRPr>
          </a:p>
          <a:p>
            <a:pPr marL="342900" indent="-342900">
              <a:spcBef>
                <a:spcPts val="0"/>
              </a:spcBef>
              <a:buFont typeface="Arial" panose="020B0604020202020204" pitchFamily="34" charset="0"/>
              <a:buChar char="•"/>
            </a:pPr>
            <a:r>
              <a:rPr lang="en-US" sz="2300" dirty="0"/>
              <a:t>Legal Services of Northwest Minnesota - </a:t>
            </a:r>
            <a:r>
              <a:rPr lang="en-US" sz="2300" u="sng" dirty="0">
                <a:hlinkClick r:id="rId8"/>
              </a:rPr>
              <a:t>https://lsnmlaw.org/</a:t>
            </a:r>
            <a:endParaRPr lang="en-US" sz="2300" dirty="0">
              <a:hlinkClick r:id="rId8"/>
            </a:endParaRPr>
          </a:p>
          <a:p>
            <a:pPr marL="342900" indent="-342900">
              <a:spcBef>
                <a:spcPts val="0"/>
              </a:spcBef>
              <a:buFont typeface="Arial" panose="020B0604020202020204" pitchFamily="34" charset="0"/>
              <a:buChar char="•"/>
            </a:pPr>
            <a:r>
              <a:rPr lang="en-US" sz="2300" dirty="0"/>
              <a:t>Mid-Minnesota Legal Aid - </a:t>
            </a:r>
            <a:r>
              <a:rPr lang="en-US" sz="2300" u="sng" dirty="0">
                <a:hlinkClick r:id="rId9"/>
              </a:rPr>
              <a:t>https://mylegalaid.org/</a:t>
            </a:r>
            <a:endParaRPr lang="en-US" sz="2300" dirty="0">
              <a:hlinkClick r:id="rId9"/>
            </a:endParaRPr>
          </a:p>
          <a:p>
            <a:pPr marL="342900" indent="-342900">
              <a:spcBef>
                <a:spcPts val="0"/>
              </a:spcBef>
              <a:buFont typeface="Arial" panose="020B0604020202020204" pitchFamily="34" charset="0"/>
              <a:buChar char="•"/>
            </a:pPr>
            <a:r>
              <a:rPr lang="en-US" sz="2300" dirty="0"/>
              <a:t>Southern Minnesota Regional Legal Services - </a:t>
            </a:r>
            <a:r>
              <a:rPr lang="en-US" sz="2300" u="sng" dirty="0">
                <a:hlinkClick r:id="rId10"/>
              </a:rPr>
              <a:t>https://www.smrls.org/</a:t>
            </a:r>
            <a:endParaRPr lang="en-US" sz="2300" dirty="0">
              <a:hlinkClick r:id="rId10"/>
            </a:endParaRPr>
          </a:p>
          <a:p>
            <a:pPr marL="342900" indent="-342900">
              <a:spcBef>
                <a:spcPts val="0"/>
              </a:spcBef>
              <a:buFont typeface="Arial" panose="020B0604020202020204" pitchFamily="34" charset="0"/>
              <a:buChar char="•"/>
            </a:pPr>
            <a:r>
              <a:rPr lang="en-US" sz="2300" dirty="0"/>
              <a:t>Volunteer Lawyers Network - </a:t>
            </a:r>
            <a:r>
              <a:rPr lang="en-US" sz="2300" u="sng" dirty="0">
                <a:hlinkClick r:id="rId11"/>
              </a:rPr>
              <a:t>https://www.vlnmn.org/</a:t>
            </a:r>
            <a:endParaRPr lang="en-US" sz="2300" dirty="0">
              <a:hlinkClick r:id="rId11"/>
            </a:endParaRPr>
          </a:p>
          <a:p>
            <a:pPr marL="0" indent="0">
              <a:spcBef>
                <a:spcPts val="0"/>
              </a:spcBef>
            </a:pPr>
            <a:endParaRPr lang="en-US" sz="2300" dirty="0"/>
          </a:p>
          <a:p>
            <a:pPr marL="0" indent="0">
              <a:spcBef>
                <a:spcPts val="0"/>
              </a:spcBef>
            </a:pPr>
            <a:endParaRPr lang="en-US" sz="2300" dirty="0"/>
          </a:p>
        </p:txBody>
      </p:sp>
    </p:spTree>
    <p:extLst>
      <p:ext uri="{BB962C8B-B14F-4D97-AF65-F5344CB8AC3E}">
        <p14:creationId xmlns:p14="http://schemas.microsoft.com/office/powerpoint/2010/main" val="291474658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EB34F-6072-4072-A29F-2093F0AC581D}"/>
              </a:ext>
            </a:extLst>
          </p:cNvPr>
          <p:cNvSpPr>
            <a:spLocks noGrp="1"/>
          </p:cNvSpPr>
          <p:nvPr>
            <p:ph type="title"/>
          </p:nvPr>
        </p:nvSpPr>
        <p:spPr>
          <a:xfrm>
            <a:off x="301752" y="228600"/>
            <a:ext cx="8534400" cy="952130"/>
          </a:xfrm>
        </p:spPr>
        <p:txBody>
          <a:bodyPr>
            <a:normAutofit fontScale="90000"/>
          </a:bodyPr>
          <a:lstStyle/>
          <a:p>
            <a:r>
              <a:rPr lang="en-US" dirty="0"/>
              <a:t>What You Can Do: </a:t>
            </a:r>
            <a:br>
              <a:rPr lang="en-US" dirty="0"/>
            </a:br>
            <a:r>
              <a:rPr lang="en-US" dirty="0"/>
              <a:t>Get Help, Volunteer and Donate</a:t>
            </a:r>
          </a:p>
        </p:txBody>
      </p:sp>
      <p:sp>
        <p:nvSpPr>
          <p:cNvPr id="3" name="Content Placeholder 2">
            <a:extLst>
              <a:ext uri="{FF2B5EF4-FFF2-40B4-BE49-F238E27FC236}">
                <a16:creationId xmlns:a16="http://schemas.microsoft.com/office/drawing/2014/main" id="{7538A0C7-0E99-4322-9F54-E41D1A3E6BFC}"/>
              </a:ext>
            </a:extLst>
          </p:cNvPr>
          <p:cNvSpPr>
            <a:spLocks noGrp="1"/>
          </p:cNvSpPr>
          <p:nvPr>
            <p:ph sz="quarter" idx="1"/>
          </p:nvPr>
        </p:nvSpPr>
        <p:spPr/>
        <p:txBody>
          <a:bodyPr>
            <a:normAutofit fontScale="32500" lnSpcReduction="20000"/>
          </a:bodyPr>
          <a:lstStyle/>
          <a:p>
            <a:pPr marL="182880" indent="0">
              <a:spcBef>
                <a:spcPts val="0"/>
              </a:spcBef>
            </a:pPr>
            <a:r>
              <a:rPr lang="en-US" sz="5800" dirty="0"/>
              <a:t>Advice: </a:t>
            </a:r>
          </a:p>
          <a:p>
            <a:pPr marL="1040130" indent="-857250">
              <a:spcBef>
                <a:spcPts val="0"/>
              </a:spcBef>
              <a:buFont typeface="Arial" panose="020B0604020202020204" pitchFamily="34" charset="0"/>
              <a:buChar char="•"/>
            </a:pPr>
            <a:r>
              <a:rPr lang="en-US" sz="5800" dirty="0"/>
              <a:t>On Line Advice: Minnesota Legal Advice Online (MLAO) - </a:t>
            </a:r>
            <a:r>
              <a:rPr lang="en-US" sz="5800" u="sng" dirty="0">
                <a:hlinkClick r:id="rId2"/>
              </a:rPr>
              <a:t>https://www.mnlegaladvice.org/</a:t>
            </a:r>
            <a:r>
              <a:rPr lang="en-US" sz="5800" dirty="0">
                <a:hlinkClick r:id="rId2"/>
              </a:rPr>
              <a:t> </a:t>
            </a:r>
          </a:p>
          <a:p>
            <a:pPr marL="1040130" indent="-857250">
              <a:spcBef>
                <a:spcPts val="0"/>
              </a:spcBef>
              <a:buFont typeface="Arial" panose="020B0604020202020204" pitchFamily="34" charset="0"/>
              <a:buChar char="•"/>
            </a:pPr>
            <a:r>
              <a:rPr lang="en-US" sz="5800" dirty="0"/>
              <a:t>Tenant Hotline Advice: HOME Line - </a:t>
            </a:r>
            <a:r>
              <a:rPr lang="en-US" sz="5800" u="sng" dirty="0">
                <a:hlinkClick r:id="rId3"/>
              </a:rPr>
              <a:t>https://homelinemn.org/</a:t>
            </a:r>
            <a:endParaRPr lang="en-US" sz="5800" dirty="0">
              <a:hlinkClick r:id="rId3"/>
            </a:endParaRPr>
          </a:p>
          <a:p>
            <a:pPr marL="1040130" indent="-857250">
              <a:spcBef>
                <a:spcPts val="0"/>
              </a:spcBef>
              <a:buFont typeface="Arial" panose="020B0604020202020204" pitchFamily="34" charset="0"/>
              <a:buChar char="•"/>
            </a:pPr>
            <a:r>
              <a:rPr lang="en-US" sz="5800" i="1" dirty="0"/>
              <a:t>See</a:t>
            </a:r>
            <a:r>
              <a:rPr lang="en-US" sz="5800" dirty="0"/>
              <a:t> Free Legal Aid Programs (prior slide)</a:t>
            </a:r>
          </a:p>
          <a:p>
            <a:pPr marL="182880" indent="0">
              <a:spcBef>
                <a:spcPts val="0"/>
              </a:spcBef>
            </a:pPr>
            <a:endParaRPr lang="en-US" sz="5800" dirty="0"/>
          </a:p>
          <a:p>
            <a:pPr marL="182880" indent="0">
              <a:spcBef>
                <a:spcPts val="0"/>
              </a:spcBef>
            </a:pPr>
            <a:r>
              <a:rPr lang="en-US" sz="5800" dirty="0"/>
              <a:t>Law Students: </a:t>
            </a:r>
          </a:p>
          <a:p>
            <a:pPr marL="1040130" indent="-857250">
              <a:spcBef>
                <a:spcPts val="0"/>
              </a:spcBef>
              <a:buFont typeface="Arial" panose="020B0604020202020204" pitchFamily="34" charset="0"/>
              <a:buChar char="•"/>
            </a:pPr>
            <a:r>
              <a:rPr lang="en-US" sz="5800" dirty="0"/>
              <a:t>Minnesota Justice Foundation (MJF) - </a:t>
            </a:r>
            <a:r>
              <a:rPr lang="en-US" sz="5800" u="sng" dirty="0">
                <a:hlinkClick r:id="rId4"/>
              </a:rPr>
              <a:t>https://www.mnjustice.org/</a:t>
            </a:r>
            <a:r>
              <a:rPr lang="en-US" sz="5800" dirty="0">
                <a:hlinkClick r:id="rId4"/>
              </a:rPr>
              <a:t> </a:t>
            </a:r>
          </a:p>
          <a:p>
            <a:pPr marL="182880" indent="0">
              <a:spcBef>
                <a:spcPts val="0"/>
              </a:spcBef>
            </a:pPr>
            <a:endParaRPr lang="en-US" sz="5800" dirty="0"/>
          </a:p>
          <a:p>
            <a:pPr marL="182880" indent="0">
              <a:spcBef>
                <a:spcPts val="0"/>
              </a:spcBef>
            </a:pPr>
            <a:r>
              <a:rPr lang="en-US" sz="5800" dirty="0"/>
              <a:t>Mediation: </a:t>
            </a:r>
          </a:p>
          <a:p>
            <a:pPr marL="1040130" indent="-857250">
              <a:spcBef>
                <a:spcPts val="0"/>
              </a:spcBef>
              <a:buFont typeface="Arial" panose="020B0604020202020204" pitchFamily="34" charset="0"/>
              <a:buChar char="•"/>
            </a:pPr>
            <a:r>
              <a:rPr lang="en-US" sz="5800" dirty="0"/>
              <a:t>Community Mediation Minnesota - </a:t>
            </a:r>
            <a:r>
              <a:rPr lang="en-US" sz="5800" u="sng" dirty="0">
                <a:hlinkClick r:id="rId5"/>
              </a:rPr>
              <a:t>https://communitymediationmn.org/</a:t>
            </a:r>
            <a:endParaRPr lang="en-US" sz="5800" dirty="0">
              <a:hlinkClick r:id="rId5"/>
            </a:endParaRPr>
          </a:p>
          <a:p>
            <a:pPr marL="182880" indent="0">
              <a:spcBef>
                <a:spcPts val="0"/>
              </a:spcBef>
            </a:pPr>
            <a:endParaRPr lang="en-US" sz="5800" dirty="0"/>
          </a:p>
          <a:p>
            <a:pPr marL="182880" indent="0">
              <a:spcBef>
                <a:spcPts val="0"/>
              </a:spcBef>
            </a:pPr>
            <a:r>
              <a:rPr lang="en-US" sz="5800" dirty="0"/>
              <a:t>Tenant Organizing: </a:t>
            </a:r>
          </a:p>
          <a:p>
            <a:pPr marL="1040130" indent="-857250">
              <a:spcBef>
                <a:spcPts val="0"/>
              </a:spcBef>
              <a:buFont typeface="Arial" panose="020B0604020202020204" pitchFamily="34" charset="0"/>
              <a:buChar char="•"/>
            </a:pPr>
            <a:r>
              <a:rPr lang="en-US" sz="5800" dirty="0"/>
              <a:t>HOME Line - </a:t>
            </a:r>
            <a:r>
              <a:rPr lang="en-US" sz="5800" u="sng" dirty="0">
                <a:hlinkClick r:id="rId3"/>
              </a:rPr>
              <a:t>https://homelinemn.org/</a:t>
            </a:r>
            <a:endParaRPr lang="en-US" sz="5800" dirty="0">
              <a:hlinkClick r:id="rId3"/>
            </a:endParaRPr>
          </a:p>
          <a:p>
            <a:pPr marL="1040130" indent="-857250">
              <a:spcBef>
                <a:spcPts val="0"/>
              </a:spcBef>
              <a:buFont typeface="Arial" panose="020B0604020202020204" pitchFamily="34" charset="0"/>
              <a:buChar char="•"/>
            </a:pPr>
            <a:r>
              <a:rPr lang="en-US" sz="5800" dirty="0"/>
              <a:t>United Renters For Justice/Inquilinxs Unidxs Por Justicia - </a:t>
            </a:r>
            <a:r>
              <a:rPr lang="en-US" sz="5800" dirty="0">
                <a:hlinkClick r:id="rId6"/>
              </a:rPr>
              <a:t>https://www.inquilinxsunidxs.org/</a:t>
            </a:r>
          </a:p>
          <a:p>
            <a:pPr marL="182880" indent="0">
              <a:spcBef>
                <a:spcPts val="0"/>
              </a:spcBef>
            </a:pPr>
            <a:endParaRPr lang="en-US" sz="3800" dirty="0"/>
          </a:p>
          <a:p>
            <a:pPr marL="182880" indent="0">
              <a:spcBef>
                <a:spcPts val="0"/>
              </a:spcBef>
            </a:pPr>
            <a:endParaRPr lang="en-US" dirty="0"/>
          </a:p>
        </p:txBody>
      </p:sp>
    </p:spTree>
    <p:extLst>
      <p:ext uri="{BB962C8B-B14F-4D97-AF65-F5344CB8AC3E}">
        <p14:creationId xmlns:p14="http://schemas.microsoft.com/office/powerpoint/2010/main" val="39414327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7961-AC0E-42EA-8EFC-09F1DE11C703}"/>
              </a:ext>
            </a:extLst>
          </p:cNvPr>
          <p:cNvSpPr>
            <a:spLocks noGrp="1"/>
          </p:cNvSpPr>
          <p:nvPr>
            <p:ph type="title"/>
          </p:nvPr>
        </p:nvSpPr>
        <p:spPr>
          <a:xfrm>
            <a:off x="301752" y="228599"/>
            <a:ext cx="8534400" cy="925497"/>
          </a:xfrm>
        </p:spPr>
        <p:txBody>
          <a:bodyPr>
            <a:normAutofit fontScale="90000"/>
          </a:bodyPr>
          <a:lstStyle/>
          <a:p>
            <a:r>
              <a:rPr lang="en-US" dirty="0"/>
              <a:t>What You Can Do: </a:t>
            </a:r>
            <a:br>
              <a:rPr lang="en-US" dirty="0"/>
            </a:br>
            <a:r>
              <a:rPr lang="en-US" dirty="0"/>
              <a:t>Get Help, Volunteer and Donate</a:t>
            </a:r>
          </a:p>
        </p:txBody>
      </p:sp>
      <p:sp>
        <p:nvSpPr>
          <p:cNvPr id="3" name="Content Placeholder 2">
            <a:extLst>
              <a:ext uri="{FF2B5EF4-FFF2-40B4-BE49-F238E27FC236}">
                <a16:creationId xmlns:a16="http://schemas.microsoft.com/office/drawing/2014/main" id="{82ED7A31-1F60-4FEF-A8C8-B8511FCB6505}"/>
              </a:ext>
            </a:extLst>
          </p:cNvPr>
          <p:cNvSpPr>
            <a:spLocks noGrp="1"/>
          </p:cNvSpPr>
          <p:nvPr>
            <p:ph sz="quarter" idx="1"/>
          </p:nvPr>
        </p:nvSpPr>
        <p:spPr/>
        <p:txBody>
          <a:bodyPr>
            <a:noAutofit/>
          </a:bodyPr>
          <a:lstStyle/>
          <a:p>
            <a:pPr marL="0" indent="0">
              <a:spcBef>
                <a:spcPts val="0"/>
              </a:spcBef>
            </a:pPr>
            <a:r>
              <a:rPr lang="en-US" sz="1800" dirty="0"/>
              <a:t>Housing Litigation and Policy Advocacy:</a:t>
            </a:r>
          </a:p>
          <a:p>
            <a:pPr marL="285750" indent="-285750">
              <a:spcBef>
                <a:spcPts val="0"/>
              </a:spcBef>
              <a:buFont typeface="Arial" panose="020B0604020202020204" pitchFamily="34" charset="0"/>
              <a:buChar char="•"/>
            </a:pPr>
            <a:r>
              <a:rPr lang="en-US" sz="1800" dirty="0"/>
              <a:t>HOME Line - </a:t>
            </a:r>
            <a:r>
              <a:rPr lang="en-US" sz="1800" u="sng" dirty="0">
                <a:hlinkClick r:id="rId2"/>
              </a:rPr>
              <a:t>https://homelinemn.org/</a:t>
            </a:r>
          </a:p>
          <a:p>
            <a:pPr marL="285750" indent="-285750">
              <a:spcBef>
                <a:spcPts val="0"/>
              </a:spcBef>
              <a:buFont typeface="Arial" panose="020B0604020202020204" pitchFamily="34" charset="0"/>
              <a:buChar char="•"/>
            </a:pPr>
            <a:r>
              <a:rPr lang="en-US" sz="1800" dirty="0"/>
              <a:t>Housing Justice Center - </a:t>
            </a:r>
            <a:r>
              <a:rPr lang="en-US" sz="1800" u="sng" dirty="0">
                <a:hlinkClick r:id="rId3"/>
              </a:rPr>
              <a:t>https://www.hjcmn.org/</a:t>
            </a:r>
          </a:p>
          <a:p>
            <a:pPr marL="285750" indent="-285750">
              <a:spcBef>
                <a:spcPts val="0"/>
              </a:spcBef>
              <a:buFont typeface="Arial" panose="020B0604020202020204" pitchFamily="34" charset="0"/>
              <a:buChar char="•"/>
            </a:pPr>
            <a:r>
              <a:rPr lang="en-US" sz="1800" dirty="0"/>
              <a:t>Housing Law in Minnesota - </a:t>
            </a:r>
            <a:r>
              <a:rPr lang="en-US" sz="1800" u="sng" dirty="0">
                <a:hlinkClick r:id="rId4"/>
              </a:rPr>
              <a:t>http://povertylaw.homestead.com/HousingLawinMinnesota.html</a:t>
            </a:r>
            <a:endParaRPr lang="en-US" sz="1800" dirty="0">
              <a:hlinkClick r:id="rId4"/>
            </a:endParaRPr>
          </a:p>
          <a:p>
            <a:pPr marL="285750" indent="-285750">
              <a:spcBef>
                <a:spcPts val="0"/>
              </a:spcBef>
              <a:buFont typeface="Arial" panose="020B0604020202020204" pitchFamily="34" charset="0"/>
              <a:buChar char="•"/>
            </a:pPr>
            <a:r>
              <a:rPr lang="en-US" sz="1800" dirty="0"/>
              <a:t>Mid-Minnesota Legal Aid - </a:t>
            </a:r>
            <a:r>
              <a:rPr lang="en-US" sz="1800" u="sng" dirty="0">
                <a:hlinkClick r:id="rId5"/>
              </a:rPr>
              <a:t>https://mylegalaid.org/</a:t>
            </a:r>
            <a:endParaRPr lang="en-US" sz="1800" dirty="0">
              <a:hlinkClick r:id="rId5"/>
            </a:endParaRPr>
          </a:p>
          <a:p>
            <a:pPr marL="285750" indent="-285750">
              <a:spcBef>
                <a:spcPts val="0"/>
              </a:spcBef>
              <a:buFont typeface="Arial" panose="020B0604020202020204" pitchFamily="34" charset="0"/>
              <a:buChar char="•"/>
            </a:pPr>
            <a:r>
              <a:rPr lang="en-US" sz="1800" dirty="0"/>
              <a:t>Minnesota Anti-Eviction Project, Lawyers' Committee for Civil Rights Under Law - </a:t>
            </a:r>
            <a:r>
              <a:rPr lang="en-US" sz="1800" u="sng" dirty="0">
                <a:hlinkClick r:id="rId6"/>
              </a:rPr>
              <a:t>https://www.lawyerscommittee.org/</a:t>
            </a:r>
            <a:endParaRPr lang="en-US" sz="1800" dirty="0">
              <a:hlinkClick r:id="rId6"/>
            </a:endParaRPr>
          </a:p>
          <a:p>
            <a:pPr marL="285750" indent="-285750">
              <a:spcBef>
                <a:spcPts val="0"/>
              </a:spcBef>
              <a:buFont typeface="Arial" panose="020B0604020202020204" pitchFamily="34" charset="0"/>
              <a:buChar char="•"/>
            </a:pPr>
            <a:r>
              <a:rPr lang="en-US" sz="1800" dirty="0"/>
              <a:t>United Renters For Justice/Inquilinxs Unidxs Por Justicia - </a:t>
            </a:r>
            <a:r>
              <a:rPr lang="en-US" sz="1800" dirty="0">
                <a:hlinkClick r:id="rId7"/>
              </a:rPr>
              <a:t>https://www.inquilinxsunidxs.org/</a:t>
            </a:r>
            <a:endParaRPr lang="en-US" sz="1800" dirty="0"/>
          </a:p>
          <a:p>
            <a:pPr marL="285750" indent="-285750">
              <a:spcBef>
                <a:spcPts val="0"/>
              </a:spcBef>
              <a:buFont typeface="Arial" panose="020B0604020202020204" pitchFamily="34" charset="0"/>
              <a:buChar char="•"/>
            </a:pPr>
            <a:r>
              <a:rPr lang="en-US" sz="1800" dirty="0"/>
              <a:t>Volunteer Lawyers Network - </a:t>
            </a:r>
            <a:r>
              <a:rPr lang="en-US" sz="1800" dirty="0">
                <a:hlinkClick r:id="rId8"/>
              </a:rPr>
              <a:t>https://www.vlnmn.org/</a:t>
            </a:r>
            <a:endParaRPr lang="en-US" sz="1800" dirty="0"/>
          </a:p>
          <a:p>
            <a:pPr marL="0" indent="0">
              <a:spcBef>
                <a:spcPts val="0"/>
              </a:spcBef>
            </a:pPr>
            <a:endParaRPr lang="en-US" sz="1800" dirty="0"/>
          </a:p>
          <a:p>
            <a:pPr marL="0" indent="0">
              <a:spcBef>
                <a:spcPts val="0"/>
              </a:spcBef>
            </a:pPr>
            <a:r>
              <a:rPr lang="en-US" sz="1800" dirty="0"/>
              <a:t>National Housing Litigation and Policy Advocacy:</a:t>
            </a:r>
          </a:p>
          <a:p>
            <a:pPr marL="285750" indent="-285750">
              <a:spcBef>
                <a:spcPts val="0"/>
              </a:spcBef>
              <a:buFont typeface="Arial" panose="020B0604020202020204" pitchFamily="34" charset="0"/>
              <a:buChar char="•"/>
            </a:pPr>
            <a:r>
              <a:rPr lang="en-US" sz="1800" dirty="0"/>
              <a:t>National Housing Law Project - </a:t>
            </a:r>
            <a:r>
              <a:rPr lang="en-US" sz="1800" u="sng" dirty="0">
                <a:hlinkClick r:id="rId9"/>
              </a:rPr>
              <a:t>https://www.nhlp.org/</a:t>
            </a:r>
            <a:endParaRPr lang="en-US" sz="1800" dirty="0">
              <a:hlinkClick r:id="rId9"/>
            </a:endParaRPr>
          </a:p>
          <a:p>
            <a:pPr marL="285750" indent="-285750">
              <a:spcBef>
                <a:spcPts val="0"/>
              </a:spcBef>
              <a:buFont typeface="Arial" panose="020B0604020202020204" pitchFamily="34" charset="0"/>
              <a:buChar char="•"/>
            </a:pPr>
            <a:r>
              <a:rPr lang="en-US" sz="1800" dirty="0"/>
              <a:t>National Low Income Housing Coalition - </a:t>
            </a:r>
            <a:r>
              <a:rPr lang="en-US" sz="1800" u="sng" dirty="0">
                <a:hlinkClick r:id="rId10"/>
              </a:rPr>
              <a:t>https://nlihc.org/</a:t>
            </a:r>
            <a:endParaRPr lang="en-US" sz="1800" dirty="0">
              <a:hlinkClick r:id="rId10"/>
            </a:endParaRPr>
          </a:p>
          <a:p>
            <a:pPr marL="0" indent="0">
              <a:spcBef>
                <a:spcPts val="0"/>
              </a:spcBef>
            </a:pPr>
            <a:endParaRPr lang="en-US" sz="1800" dirty="0"/>
          </a:p>
          <a:p>
            <a:pPr marL="0" indent="0">
              <a:spcBef>
                <a:spcPts val="0"/>
              </a:spcBef>
            </a:pPr>
            <a:endParaRPr lang="en-US" sz="1800" dirty="0"/>
          </a:p>
        </p:txBody>
      </p:sp>
    </p:spTree>
    <p:extLst>
      <p:ext uri="{BB962C8B-B14F-4D97-AF65-F5344CB8AC3E}">
        <p14:creationId xmlns:p14="http://schemas.microsoft.com/office/powerpoint/2010/main" val="86105950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30D9-4AD4-4D4D-9305-0A17A5E926BF}"/>
              </a:ext>
            </a:extLst>
          </p:cNvPr>
          <p:cNvSpPr>
            <a:spLocks noGrp="1"/>
          </p:cNvSpPr>
          <p:nvPr>
            <p:ph type="title"/>
          </p:nvPr>
        </p:nvSpPr>
        <p:spPr>
          <a:xfrm>
            <a:off x="301752" y="228600"/>
            <a:ext cx="8534400" cy="872231"/>
          </a:xfrm>
        </p:spPr>
        <p:txBody>
          <a:bodyPr>
            <a:normAutofit fontScale="90000"/>
          </a:bodyPr>
          <a:lstStyle/>
          <a:p>
            <a:r>
              <a:rPr lang="en-US" dirty="0"/>
              <a:t>What You Can Do: </a:t>
            </a:r>
            <a:br>
              <a:rPr lang="en-US" dirty="0"/>
            </a:br>
            <a:r>
              <a:rPr lang="en-US" dirty="0"/>
              <a:t>Advocate</a:t>
            </a:r>
          </a:p>
        </p:txBody>
      </p:sp>
      <p:sp>
        <p:nvSpPr>
          <p:cNvPr id="3" name="Content Placeholder 2">
            <a:extLst>
              <a:ext uri="{FF2B5EF4-FFF2-40B4-BE49-F238E27FC236}">
                <a16:creationId xmlns:a16="http://schemas.microsoft.com/office/drawing/2014/main" id="{4B6C59F3-F169-498D-9958-9648A464E225}"/>
              </a:ext>
            </a:extLst>
          </p:cNvPr>
          <p:cNvSpPr>
            <a:spLocks noGrp="1"/>
          </p:cNvSpPr>
          <p:nvPr>
            <p:ph sz="quarter" idx="1"/>
          </p:nvPr>
        </p:nvSpPr>
        <p:spPr/>
        <p:txBody>
          <a:bodyPr>
            <a:noAutofit/>
          </a:bodyPr>
          <a:lstStyle/>
          <a:p>
            <a:pPr marL="0" indent="0">
              <a:spcBef>
                <a:spcPts val="0"/>
              </a:spcBef>
            </a:pPr>
            <a:r>
              <a:rPr lang="en-US" sz="2000" dirty="0"/>
              <a:t>Minnesota Government:</a:t>
            </a:r>
          </a:p>
          <a:p>
            <a:pPr marL="285750" indent="-285750">
              <a:spcBef>
                <a:spcPts val="0"/>
              </a:spcBef>
              <a:buFont typeface="Arial" panose="020B0604020202020204" pitchFamily="34" charset="0"/>
              <a:buChar char="•"/>
            </a:pPr>
            <a:r>
              <a:rPr lang="en-US" sz="2000" dirty="0"/>
              <a:t>Governor Tim Walz - </a:t>
            </a:r>
            <a:r>
              <a:rPr lang="en-US" sz="2000" u="sng" dirty="0">
                <a:hlinkClick r:id="rId2"/>
              </a:rPr>
              <a:t>https://mn.gov/governor/about/timwalz/</a:t>
            </a:r>
            <a:endParaRPr lang="en-US" sz="2000" dirty="0">
              <a:hlinkClick r:id="rId2"/>
            </a:endParaRPr>
          </a:p>
          <a:p>
            <a:pPr marL="285750" indent="-285750">
              <a:spcBef>
                <a:spcPts val="0"/>
              </a:spcBef>
              <a:buFont typeface="Arial" panose="020B0604020202020204" pitchFamily="34" charset="0"/>
              <a:buChar char="•"/>
            </a:pPr>
            <a:r>
              <a:rPr lang="en-US" sz="2000" dirty="0"/>
              <a:t>Attorney General Keith Ellison - </a:t>
            </a:r>
            <a:r>
              <a:rPr lang="en-US" sz="2000" u="sng" dirty="0">
                <a:hlinkClick r:id="rId3"/>
              </a:rPr>
              <a:t>http://www.ag.state.mn.us/</a:t>
            </a:r>
            <a:endParaRPr lang="en-US" sz="2000" dirty="0">
              <a:hlinkClick r:id="rId3"/>
            </a:endParaRPr>
          </a:p>
          <a:p>
            <a:pPr marL="285750" indent="-285750">
              <a:spcBef>
                <a:spcPts val="0"/>
              </a:spcBef>
              <a:buFont typeface="Arial" panose="020B0604020202020204" pitchFamily="34" charset="0"/>
              <a:buChar char="•"/>
            </a:pPr>
            <a:r>
              <a:rPr lang="en-US" sz="2000" dirty="0"/>
              <a:t>Minnesota Housing Commissioner Jennifer Ho - </a:t>
            </a:r>
            <a:r>
              <a:rPr lang="en-US" sz="2000" u="sng" dirty="0">
                <a:hlinkClick r:id="rId4"/>
              </a:rPr>
              <a:t>http://www.mnhousing.gov/sites/np/leadership</a:t>
            </a:r>
            <a:endParaRPr lang="en-US" sz="2000" dirty="0">
              <a:hlinkClick r:id="rId4"/>
            </a:endParaRPr>
          </a:p>
          <a:p>
            <a:pPr marL="285750" indent="-285750">
              <a:spcBef>
                <a:spcPts val="0"/>
              </a:spcBef>
              <a:buFont typeface="Arial" panose="020B0604020202020204" pitchFamily="34" charset="0"/>
              <a:buChar char="•"/>
            </a:pPr>
            <a:r>
              <a:rPr lang="en-US" sz="2000" dirty="0"/>
              <a:t>Minnesota Department of Human Rights Commissioner Rebecca Lucero - </a:t>
            </a:r>
            <a:r>
              <a:rPr lang="en-US" sz="2000" u="sng" dirty="0">
                <a:hlinkClick r:id="rId5"/>
              </a:rPr>
              <a:t>https://mn.gov/mdhr/about/staff/commissioner.jsp</a:t>
            </a:r>
            <a:endParaRPr lang="en-US" sz="2000" dirty="0">
              <a:hlinkClick r:id="rId5"/>
            </a:endParaRPr>
          </a:p>
          <a:p>
            <a:pPr marL="285750" indent="-285750">
              <a:spcBef>
                <a:spcPts val="0"/>
              </a:spcBef>
              <a:buFont typeface="Arial" panose="020B0604020202020204" pitchFamily="34" charset="0"/>
              <a:buChar char="•"/>
            </a:pPr>
            <a:r>
              <a:rPr lang="en-US" sz="2000" dirty="0"/>
              <a:t>Minnesota Senators - </a:t>
            </a:r>
            <a:r>
              <a:rPr lang="en-US" sz="2000" u="sng" dirty="0">
                <a:hlinkClick r:id="rId6"/>
              </a:rPr>
              <a:t>https://www.senate.mn/</a:t>
            </a:r>
            <a:endParaRPr lang="en-US" sz="2000" dirty="0">
              <a:hlinkClick r:id="rId6"/>
            </a:endParaRPr>
          </a:p>
          <a:p>
            <a:pPr marL="285750" indent="-285750">
              <a:spcBef>
                <a:spcPts val="0"/>
              </a:spcBef>
              <a:buFont typeface="Arial" panose="020B0604020202020204" pitchFamily="34" charset="0"/>
              <a:buChar char="•"/>
            </a:pPr>
            <a:r>
              <a:rPr lang="en-US" sz="2000" dirty="0"/>
              <a:t>Minnesota House of Representatives - </a:t>
            </a:r>
            <a:r>
              <a:rPr lang="en-US" sz="2000" u="sng" dirty="0">
                <a:hlinkClick r:id="rId7"/>
              </a:rPr>
              <a:t>https://www.house.leg.state.mn.us/members/</a:t>
            </a:r>
            <a:endParaRPr lang="en-US" sz="2000" dirty="0">
              <a:hlinkClick r:id="rId7"/>
            </a:endParaRPr>
          </a:p>
          <a:p>
            <a:pPr marL="0" indent="0">
              <a:spcBef>
                <a:spcPts val="0"/>
              </a:spcBef>
            </a:pPr>
            <a:endParaRPr lang="en-US" sz="2000" dirty="0"/>
          </a:p>
          <a:p>
            <a:pPr marL="0" indent="0">
              <a:spcBef>
                <a:spcPts val="0"/>
              </a:spcBef>
            </a:pPr>
            <a:r>
              <a:rPr lang="en-US" sz="2000" dirty="0"/>
              <a:t>Local Government:</a:t>
            </a:r>
          </a:p>
          <a:p>
            <a:pPr marL="285750" indent="-285750">
              <a:spcBef>
                <a:spcPts val="0"/>
              </a:spcBef>
              <a:buFont typeface="Arial" panose="020B0604020202020204" pitchFamily="34" charset="0"/>
              <a:buChar char="•"/>
            </a:pPr>
            <a:r>
              <a:rPr lang="en-US" sz="2000" dirty="0"/>
              <a:t>County Commissioners - </a:t>
            </a:r>
            <a:r>
              <a:rPr lang="en-US" sz="2000" u="sng" dirty="0">
                <a:hlinkClick r:id="rId8"/>
              </a:rPr>
              <a:t>https://mn.gov/portal/government/local/counties/</a:t>
            </a:r>
            <a:endParaRPr lang="en-US" sz="2000" dirty="0">
              <a:hlinkClick r:id="rId8"/>
            </a:endParaRPr>
          </a:p>
          <a:p>
            <a:pPr marL="285750" indent="-285750">
              <a:spcBef>
                <a:spcPts val="0"/>
              </a:spcBef>
              <a:buFont typeface="Arial" panose="020B0604020202020204" pitchFamily="34" charset="0"/>
              <a:buChar char="•"/>
            </a:pPr>
            <a:r>
              <a:rPr lang="en-US" sz="2000" dirty="0"/>
              <a:t>City Mayors and City Councils - </a:t>
            </a:r>
            <a:r>
              <a:rPr lang="en-US" sz="2000" u="sng" dirty="0">
                <a:hlinkClick r:id="rId9"/>
              </a:rPr>
              <a:t>https://mn.gov/portal/government/local/cities/</a:t>
            </a:r>
            <a:endParaRPr lang="en-US" sz="2000" dirty="0">
              <a:hlinkClick r:id="rId9"/>
            </a:endParaRPr>
          </a:p>
          <a:p>
            <a:pPr marL="0" indent="0">
              <a:spcBef>
                <a:spcPts val="0"/>
              </a:spcBef>
            </a:pPr>
            <a:endParaRPr lang="en-US" sz="2000" dirty="0"/>
          </a:p>
          <a:p>
            <a:pPr marL="0" indent="0">
              <a:spcBef>
                <a:spcPts val="0"/>
              </a:spcBef>
            </a:pPr>
            <a:endParaRPr lang="en-US" sz="2000" dirty="0"/>
          </a:p>
        </p:txBody>
      </p:sp>
    </p:spTree>
    <p:extLst>
      <p:ext uri="{BB962C8B-B14F-4D97-AF65-F5344CB8AC3E}">
        <p14:creationId xmlns:p14="http://schemas.microsoft.com/office/powerpoint/2010/main" val="13238365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40C2-4AA0-4611-91FF-C38062E7CBBA}"/>
              </a:ext>
            </a:extLst>
          </p:cNvPr>
          <p:cNvSpPr>
            <a:spLocks noGrp="1"/>
          </p:cNvSpPr>
          <p:nvPr>
            <p:ph type="title"/>
          </p:nvPr>
        </p:nvSpPr>
        <p:spPr>
          <a:xfrm>
            <a:off x="301752" y="228600"/>
            <a:ext cx="8534400" cy="863354"/>
          </a:xfrm>
        </p:spPr>
        <p:txBody>
          <a:bodyPr>
            <a:normAutofit fontScale="90000"/>
          </a:bodyPr>
          <a:lstStyle/>
          <a:p>
            <a:r>
              <a:rPr lang="en-US" dirty="0"/>
              <a:t>What You Can Do: </a:t>
            </a:r>
            <a:br>
              <a:rPr lang="en-US" dirty="0"/>
            </a:br>
            <a:r>
              <a:rPr lang="en-US" dirty="0"/>
              <a:t>Advocate</a:t>
            </a:r>
          </a:p>
        </p:txBody>
      </p:sp>
      <p:sp>
        <p:nvSpPr>
          <p:cNvPr id="3" name="Text Placeholder 2">
            <a:extLst>
              <a:ext uri="{FF2B5EF4-FFF2-40B4-BE49-F238E27FC236}">
                <a16:creationId xmlns:a16="http://schemas.microsoft.com/office/drawing/2014/main" id="{D0197102-E509-48A1-9EDC-20F1A178AAEC}"/>
              </a:ext>
            </a:extLst>
          </p:cNvPr>
          <p:cNvSpPr>
            <a:spLocks noGrp="1"/>
          </p:cNvSpPr>
          <p:nvPr>
            <p:ph type="body" idx="1"/>
          </p:nvPr>
        </p:nvSpPr>
        <p:spPr/>
        <p:txBody>
          <a:bodyPr>
            <a:normAutofit fontScale="92500" lnSpcReduction="20000"/>
          </a:bodyPr>
          <a:lstStyle/>
          <a:p>
            <a:pPr marL="0" indent="0">
              <a:spcBef>
                <a:spcPts val="0"/>
              </a:spcBef>
            </a:pPr>
            <a:r>
              <a:rPr lang="en-US" sz="2800" dirty="0"/>
              <a:t>Courts:</a:t>
            </a:r>
          </a:p>
          <a:p>
            <a:pPr marL="285750" indent="-285750">
              <a:spcBef>
                <a:spcPts val="0"/>
              </a:spcBef>
              <a:buFont typeface="Arial" panose="020B0604020202020204" pitchFamily="34" charset="0"/>
              <a:buChar char="•"/>
            </a:pPr>
            <a:r>
              <a:rPr lang="it-IT" sz="2800" dirty="0"/>
              <a:t>Minnesota Supreme Court - </a:t>
            </a:r>
            <a:r>
              <a:rPr lang="it-IT" sz="2800" u="sng" dirty="0">
                <a:hlinkClick r:id="rId2"/>
              </a:rPr>
              <a:t>https://www.mncourts.gov/SupremeCourt.aspx</a:t>
            </a:r>
            <a:endParaRPr lang="it-IT" sz="2800" dirty="0">
              <a:hlinkClick r:id="rId2"/>
            </a:endParaRPr>
          </a:p>
          <a:p>
            <a:pPr marL="285750" indent="-285750">
              <a:spcBef>
                <a:spcPts val="0"/>
              </a:spcBef>
              <a:buFont typeface="Arial" panose="020B0604020202020204" pitchFamily="34" charset="0"/>
              <a:buChar char="•"/>
            </a:pPr>
            <a:r>
              <a:rPr lang="en-US" sz="2800" dirty="0"/>
              <a:t>District Courts- </a:t>
            </a:r>
            <a:r>
              <a:rPr lang="en-US" sz="2800" u="sng" dirty="0">
                <a:hlinkClick r:id="" action="ppaction://noaction"/>
              </a:rPr>
              <a:t>https://www.mncourts.gov/Find-Courts.aspx</a:t>
            </a:r>
          </a:p>
          <a:p>
            <a:pPr marL="0" indent="0">
              <a:spcBef>
                <a:spcPts val="0"/>
              </a:spcBef>
            </a:pPr>
            <a:endParaRPr lang="en-US" sz="2800" u="sng" dirty="0">
              <a:hlinkClick r:id="" action="ppaction://noaction"/>
            </a:endParaRPr>
          </a:p>
          <a:p>
            <a:pPr marL="0" indent="0">
              <a:spcBef>
                <a:spcPts val="0"/>
              </a:spcBef>
            </a:pPr>
            <a:r>
              <a:rPr lang="en-US" sz="2800" dirty="0"/>
              <a:t>United States: </a:t>
            </a:r>
          </a:p>
          <a:p>
            <a:pPr marL="285750" indent="-285750">
              <a:spcBef>
                <a:spcPts val="0"/>
              </a:spcBef>
              <a:buFont typeface="Arial" panose="020B0604020202020204" pitchFamily="34" charset="0"/>
              <a:buChar char="•"/>
            </a:pPr>
            <a:r>
              <a:rPr lang="en-US" sz="2800" dirty="0"/>
              <a:t>President Joe Biden  - </a:t>
            </a:r>
            <a:r>
              <a:rPr lang="en-US" sz="2800" dirty="0">
                <a:hlinkClick r:id="rId3"/>
              </a:rPr>
              <a:t>https://www.whitehouse.gov/</a:t>
            </a:r>
            <a:r>
              <a:rPr lang="en-US" sz="2800" dirty="0"/>
              <a:t> </a:t>
            </a:r>
          </a:p>
          <a:p>
            <a:pPr marL="285750" indent="-285750">
              <a:spcBef>
                <a:spcPts val="0"/>
              </a:spcBef>
              <a:buFont typeface="Arial" panose="020B0604020202020204" pitchFamily="34" charset="0"/>
              <a:buChar char="•"/>
            </a:pPr>
            <a:r>
              <a:rPr lang="en-US" sz="2800" dirty="0"/>
              <a:t>Senate - </a:t>
            </a:r>
            <a:r>
              <a:rPr lang="en-US" sz="2800" u="sng" dirty="0">
                <a:hlinkClick r:id="rId4"/>
              </a:rPr>
              <a:t>https://www.senate.gov/</a:t>
            </a:r>
            <a:endParaRPr lang="en-US" sz="2800" dirty="0">
              <a:hlinkClick r:id="rId4"/>
            </a:endParaRPr>
          </a:p>
          <a:p>
            <a:pPr marL="285750" indent="-285750">
              <a:spcBef>
                <a:spcPts val="0"/>
              </a:spcBef>
              <a:buFont typeface="Arial" panose="020B0604020202020204" pitchFamily="34" charset="0"/>
              <a:buChar char="•"/>
            </a:pPr>
            <a:r>
              <a:rPr lang="en-US" sz="2800" dirty="0"/>
              <a:t>House of Representatives - </a:t>
            </a:r>
            <a:r>
              <a:rPr lang="en-US" sz="2800" u="sng" dirty="0">
                <a:hlinkClick r:id="rId5"/>
              </a:rPr>
              <a:t>https://www.house.gov/</a:t>
            </a:r>
            <a:endParaRPr lang="en-US" sz="2800" dirty="0">
              <a:hlinkClick r:id="rId5"/>
            </a:endParaRPr>
          </a:p>
          <a:p>
            <a:pPr marL="285750" indent="-285750">
              <a:spcBef>
                <a:spcPts val="0"/>
              </a:spcBef>
              <a:buFont typeface="Arial" panose="020B0604020202020204" pitchFamily="34" charset="0"/>
              <a:buChar char="•"/>
            </a:pPr>
            <a:r>
              <a:rPr lang="en-US" sz="2800" dirty="0"/>
              <a:t>Centers for Disease Control and Prevention (CDC) - </a:t>
            </a:r>
            <a:r>
              <a:rPr lang="en-US" sz="2800" u="sng" dirty="0">
                <a:hlinkClick r:id="rId6"/>
              </a:rPr>
              <a:t>https://www.cdc.gov/</a:t>
            </a:r>
            <a:endParaRPr lang="en-US" sz="2800" dirty="0">
              <a:hlinkClick r:id="rId6"/>
            </a:endParaRPr>
          </a:p>
          <a:p>
            <a:pPr marL="285750" indent="-285750">
              <a:spcBef>
                <a:spcPts val="0"/>
              </a:spcBef>
              <a:buFont typeface="Arial" panose="020B0604020202020204" pitchFamily="34" charset="0"/>
              <a:buChar char="•"/>
            </a:pPr>
            <a:r>
              <a:rPr lang="en-US" sz="2800" dirty="0"/>
              <a:t>Department of Housing and Urban Development (HUD) - </a:t>
            </a:r>
            <a:r>
              <a:rPr lang="en-US" sz="2800" u="sng" dirty="0">
                <a:hlinkClick r:id="rId7"/>
              </a:rPr>
              <a:t>https://www.hud.gov/</a:t>
            </a:r>
            <a:endParaRPr lang="en-US" sz="2800" dirty="0">
              <a:hlinkClick r:id="rId7"/>
            </a:endParaRPr>
          </a:p>
          <a:p>
            <a:pPr marL="0" indent="0">
              <a:spcBef>
                <a:spcPts val="0"/>
              </a:spcBef>
            </a:pPr>
            <a:endParaRPr lang="en-US" sz="2800" dirty="0">
              <a:hlinkClick r:id="rId8"/>
            </a:endParaRPr>
          </a:p>
          <a:p>
            <a:endParaRPr lang="en-US" dirty="0"/>
          </a:p>
        </p:txBody>
      </p:sp>
    </p:spTree>
    <p:extLst>
      <p:ext uri="{BB962C8B-B14F-4D97-AF65-F5344CB8AC3E}">
        <p14:creationId xmlns:p14="http://schemas.microsoft.com/office/powerpoint/2010/main" val="10182335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Google Shape;643;p7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Questions</a:t>
            </a:r>
            <a:endParaRPr dirty="0"/>
          </a:p>
        </p:txBody>
      </p:sp>
      <p:sp>
        <p:nvSpPr>
          <p:cNvPr id="644" name="Google Shape;644;p7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70000" lnSpcReduction="20000"/>
          </a:bodyPr>
          <a:lstStyle/>
          <a:p>
            <a:pPr marL="0" lvl="0" indent="0">
              <a:spcBef>
                <a:spcPts val="0"/>
              </a:spcBef>
              <a:buSzPts val="1360"/>
            </a:pPr>
            <a:r>
              <a:rPr lang="en-US" sz="2800" dirty="0"/>
              <a:t>Lawrence McDonough</a:t>
            </a:r>
            <a:endParaRPr lang="en-US" dirty="0"/>
          </a:p>
          <a:p>
            <a:pPr marL="0" lvl="0" indent="0">
              <a:spcBef>
                <a:spcPts val="320"/>
              </a:spcBef>
              <a:buSzPts val="1360"/>
            </a:pPr>
            <a:r>
              <a:rPr lang="en-US" sz="2800" dirty="0"/>
              <a:t>Attorney at Law </a:t>
            </a:r>
            <a:endParaRPr lang="en-US" dirty="0"/>
          </a:p>
          <a:p>
            <a:pPr marL="0" lvl="0" indent="0">
              <a:spcBef>
                <a:spcPts val="320"/>
              </a:spcBef>
              <a:buSzPts val="1360"/>
            </a:pPr>
            <a:r>
              <a:rPr lang="en-US" sz="2800" dirty="0"/>
              <a:t>Adjunct Professor of Law, University of Minnesota School of Law </a:t>
            </a:r>
            <a:endParaRPr lang="en-US" dirty="0"/>
          </a:p>
          <a:p>
            <a:pPr marL="0" lvl="0" indent="0">
              <a:spcBef>
                <a:spcPts val="320"/>
              </a:spcBef>
              <a:buSzPts val="1360"/>
            </a:pPr>
            <a:r>
              <a:rPr lang="en-US" sz="2800" dirty="0"/>
              <a:t>Senior Minnesota Counsel, Lawyers' Committee for Civil Rights Under Law</a:t>
            </a:r>
            <a:endParaRPr lang="en-US" dirty="0"/>
          </a:p>
          <a:p>
            <a:pPr marL="0" lvl="0" indent="0">
              <a:spcBef>
                <a:spcPts val="320"/>
              </a:spcBef>
              <a:buSzPts val="1360"/>
            </a:pPr>
            <a:r>
              <a:rPr lang="en-US" sz="2800" dirty="0"/>
              <a:t>651-398-8053</a:t>
            </a:r>
            <a:endParaRPr lang="en-US" dirty="0"/>
          </a:p>
          <a:p>
            <a:pPr marL="0" lvl="0" indent="0">
              <a:spcBef>
                <a:spcPts val="320"/>
              </a:spcBef>
              <a:buSzPts val="1360"/>
            </a:pPr>
            <a:r>
              <a:rPr lang="en-US" sz="2800" u="sng" dirty="0">
                <a:solidFill>
                  <a:schemeClr val="hlink"/>
                </a:solidFill>
                <a:hlinkClick r:id="rId3"/>
              </a:rPr>
              <a:t>mcdon056@umn.edu</a:t>
            </a:r>
            <a:endParaRPr lang="en-US" sz="2800" dirty="0"/>
          </a:p>
          <a:p>
            <a:pPr marL="0" lvl="0" indent="0">
              <a:spcBef>
                <a:spcPts val="320"/>
              </a:spcBef>
              <a:buSzPts val="1360"/>
            </a:pPr>
            <a:r>
              <a:rPr lang="en-US" sz="2800" u="sng" dirty="0">
                <a:solidFill>
                  <a:schemeClr val="hlink"/>
                </a:solidFill>
                <a:hlinkClick r:id="rId4"/>
              </a:rPr>
              <a:t>http://povertylaw.homestead.com/Biolarrymcdonough.html</a:t>
            </a:r>
            <a:endParaRPr lang="en-US" sz="2800" dirty="0"/>
          </a:p>
          <a:p>
            <a:pPr marL="0" lvl="0" indent="0">
              <a:spcBef>
                <a:spcPts val="320"/>
              </a:spcBef>
              <a:buSzPts val="1360"/>
            </a:pPr>
            <a:endParaRPr lang="en-US" sz="2800" dirty="0"/>
          </a:p>
          <a:p>
            <a:pPr marL="0" lvl="0" indent="0">
              <a:spcBef>
                <a:spcPts val="320"/>
              </a:spcBef>
              <a:buSzPts val="1360"/>
            </a:pPr>
            <a:r>
              <a:rPr lang="en-US" sz="2800" dirty="0"/>
              <a:t>Rachael Sterling</a:t>
            </a:r>
            <a:endParaRPr lang="en-US" dirty="0"/>
          </a:p>
          <a:p>
            <a:pPr marL="0" lvl="0" indent="0">
              <a:spcBef>
                <a:spcPts val="320"/>
              </a:spcBef>
              <a:buSzPts val="1360"/>
            </a:pPr>
            <a:r>
              <a:rPr lang="en-US" sz="2800" dirty="0"/>
              <a:t>Attorney at Law </a:t>
            </a:r>
            <a:endParaRPr lang="en-US" dirty="0"/>
          </a:p>
          <a:p>
            <a:pPr marL="0" lvl="0" indent="0">
              <a:spcBef>
                <a:spcPts val="320"/>
              </a:spcBef>
              <a:buSzPts val="1360"/>
            </a:pPr>
            <a:r>
              <a:rPr lang="en-US" sz="2800" dirty="0"/>
              <a:t>COVID-19 Eviction Response Coordinator &amp; Housing Attorney</a:t>
            </a:r>
            <a:endParaRPr lang="en-US" dirty="0"/>
          </a:p>
          <a:p>
            <a:pPr marL="0" lvl="0" indent="0">
              <a:spcBef>
                <a:spcPts val="320"/>
              </a:spcBef>
              <a:buSzPts val="1360"/>
            </a:pPr>
            <a:r>
              <a:rPr lang="en-US" sz="2800" dirty="0"/>
              <a:t>HOME Line </a:t>
            </a:r>
            <a:endParaRPr lang="en-US" dirty="0"/>
          </a:p>
          <a:p>
            <a:pPr marL="0" lvl="0" indent="0">
              <a:spcBef>
                <a:spcPts val="320"/>
              </a:spcBef>
              <a:buSzPts val="1360"/>
            </a:pPr>
            <a:r>
              <a:rPr lang="en-US" sz="2800" dirty="0"/>
              <a:t>(612) 255-8859</a:t>
            </a:r>
            <a:endParaRPr lang="en-US" dirty="0"/>
          </a:p>
          <a:p>
            <a:pPr marL="0" lvl="0" indent="0">
              <a:spcBef>
                <a:spcPts val="320"/>
              </a:spcBef>
              <a:buSzPts val="1360"/>
            </a:pPr>
            <a:r>
              <a:rPr lang="en-US" sz="2800" u="sng" dirty="0">
                <a:solidFill>
                  <a:schemeClr val="hlink"/>
                </a:solidFill>
                <a:hlinkClick r:id="rId5"/>
              </a:rPr>
              <a:t>rachaels@homelinemn.org</a:t>
            </a:r>
          </a:p>
          <a:p>
            <a:pPr marL="0" lvl="0" indent="0">
              <a:spcBef>
                <a:spcPts val="320"/>
              </a:spcBef>
              <a:buSzPts val="1360"/>
            </a:pPr>
            <a:r>
              <a:rPr lang="en-US" sz="2800" u="sng" dirty="0">
                <a:solidFill>
                  <a:schemeClr val="hlink"/>
                </a:solidFill>
                <a:hlinkClick r:id="rId6"/>
              </a:rPr>
              <a:t>https://homelinemn.org/staff/rachael-sterling/</a:t>
            </a:r>
          </a:p>
          <a:p>
            <a:pPr marL="0" lvl="0" indent="0" algn="l" rtl="0">
              <a:spcBef>
                <a:spcPts val="540"/>
              </a:spcBef>
              <a:spcAft>
                <a:spcPts val="0"/>
              </a:spcAft>
              <a:buSzPts val="2295"/>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2700" dirty="0"/>
              <a:t>Emergency Executive Order 20-79 - Writs of Recovery</a:t>
            </a:r>
            <a:endParaRPr sz="2700" dirty="0"/>
          </a:p>
        </p:txBody>
      </p:sp>
      <p:sp>
        <p:nvSpPr>
          <p:cNvPr id="338" name="Google Shape;338;p2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80000"/>
              </a:lnSpc>
              <a:spcBef>
                <a:spcPts val="0"/>
              </a:spcBef>
              <a:spcAft>
                <a:spcPts val="0"/>
              </a:spcAft>
              <a:buSzPts val="1951"/>
              <a:buNone/>
            </a:pPr>
            <a:r>
              <a:rPr lang="en-US" sz="2295" dirty="0"/>
              <a:t>Paragraph 5 states that all officers who hold a writ of recovery of premises and order to vacate must cease executing such writs as required by Minnesota Statutes 2019, section 504B.365, subdivision 1, </a:t>
            </a:r>
            <a:endParaRPr sz="2295"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dirty="0"/>
              <a:t>Exceptions: </a:t>
            </a:r>
            <a:endParaRPr sz="2295" dirty="0"/>
          </a:p>
          <a:p>
            <a:pPr marL="457200" lvl="0" indent="-374332" algn="l" rtl="0">
              <a:lnSpc>
                <a:spcPct val="80000"/>
              </a:lnSpc>
              <a:spcBef>
                <a:spcPts val="1000"/>
              </a:spcBef>
              <a:spcAft>
                <a:spcPts val="0"/>
              </a:spcAft>
              <a:buSzPts val="2295"/>
              <a:buAutoNum type="alphaLcPeriod"/>
            </a:pPr>
            <a:r>
              <a:rPr lang="en-US" sz="2295" dirty="0"/>
              <a:t>Writs designated as a priority execution under Minnesota Statutes 2019, section 504B.365, subdivision 2;</a:t>
            </a:r>
            <a:endParaRPr dirty="0"/>
          </a:p>
          <a:p>
            <a:pPr marL="457200" lvl="0" indent="-374332" algn="l" rtl="0">
              <a:lnSpc>
                <a:spcPct val="80000"/>
              </a:lnSpc>
              <a:spcBef>
                <a:spcPts val="1000"/>
              </a:spcBef>
              <a:spcAft>
                <a:spcPts val="0"/>
              </a:spcAft>
              <a:buSzPts val="2295"/>
              <a:buAutoNum type="alphaLcPeriod"/>
            </a:pPr>
            <a:r>
              <a:rPr lang="en-US" sz="2295" dirty="0"/>
              <a:t>Writs issued as a result of an eviction action judgment entered prior to the enactment of Executive Order 20-14 on March 24, 2020 at 5:00 pm; or</a:t>
            </a:r>
            <a:endParaRPr dirty="0"/>
          </a:p>
          <a:p>
            <a:pPr marL="457200" lvl="0" indent="-374332" algn="l" rtl="0">
              <a:lnSpc>
                <a:spcPct val="80000"/>
              </a:lnSpc>
              <a:spcBef>
                <a:spcPts val="1000"/>
              </a:spcBef>
              <a:spcAft>
                <a:spcPts val="0"/>
              </a:spcAft>
              <a:buSzPts val="2295"/>
              <a:buAutoNum type="alphaLcPeriod"/>
            </a:pPr>
            <a:r>
              <a:rPr lang="en-US" sz="2295" dirty="0"/>
              <a:t>Writs issued as a result of an eviction action permitted by paragraph 2.</a:t>
            </a:r>
            <a:endParaRPr dirty="0"/>
          </a:p>
          <a:p>
            <a:pPr marL="0" lvl="0" indent="0" algn="l" rtl="0">
              <a:lnSpc>
                <a:spcPct val="80000"/>
              </a:lnSpc>
              <a:spcBef>
                <a:spcPts val="1000"/>
              </a:spcBef>
              <a:spcAft>
                <a:spcPts val="0"/>
              </a:spcAft>
              <a:buSzPts val="1951"/>
              <a:buNone/>
            </a:pPr>
            <a:endParaRPr lang="en-US" sz="2295" dirty="0"/>
          </a:p>
          <a:p>
            <a:pPr marL="0" indent="0">
              <a:lnSpc>
                <a:spcPct val="80000"/>
              </a:lnSpc>
              <a:spcBef>
                <a:spcPts val="1000"/>
              </a:spcBef>
              <a:buSzPts val="1951"/>
            </a:pPr>
            <a:r>
              <a:rPr lang="en-US" sz="2295" b="1" i="1" dirty="0"/>
              <a:t>Paragraph 5 is not limited to residential rental eviction writs, so it also covers eviction writs for commercial tenancies and post mortgage foreclosure and contract for deed cancellations.</a:t>
            </a:r>
          </a:p>
          <a:p>
            <a:pPr marL="0" lvl="0" indent="0" algn="l" rtl="0">
              <a:lnSpc>
                <a:spcPct val="80000"/>
              </a:lnSpc>
              <a:spcBef>
                <a:spcPts val="1000"/>
              </a:spcBef>
              <a:spcAft>
                <a:spcPts val="0"/>
              </a:spcAft>
              <a:buSzPts val="1951"/>
              <a:buNone/>
            </a:pPr>
            <a:endParaRPr sz="2295" dirty="0"/>
          </a:p>
        </p:txBody>
      </p:sp>
    </p:spTree>
  </p:cSld>
  <p:clrMapOvr>
    <a:masterClrMapping/>
  </p:clrMapOvr>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3159</TotalTime>
  <Words>12828</Words>
  <Application>Microsoft Office PowerPoint</Application>
  <PresentationFormat>On-screen Show (4:3)</PresentationFormat>
  <Paragraphs>862</Paragraphs>
  <Slides>85</Slides>
  <Notes>50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85</vt:i4>
      </vt:variant>
    </vt:vector>
  </HeadingPairs>
  <TitlesOfParts>
    <vt:vector size="91" baseType="lpstr">
      <vt:lpstr>Arial</vt:lpstr>
      <vt:lpstr>Calibri</vt:lpstr>
      <vt:lpstr>Courier New</vt:lpstr>
      <vt:lpstr>Noto Sans Symbols</vt:lpstr>
      <vt:lpstr>Times New Roman</vt:lpstr>
      <vt:lpstr>Civic</vt:lpstr>
      <vt:lpstr>Tenants - Know Your Rights During the Pandemic</vt:lpstr>
      <vt:lpstr>Presenters</vt:lpstr>
      <vt:lpstr>Prior Presentations</vt:lpstr>
      <vt:lpstr>Topics</vt:lpstr>
      <vt:lpstr>Resources</vt:lpstr>
      <vt:lpstr>Emergency Executive Order 20-79</vt:lpstr>
      <vt:lpstr>Emergency Executive Order 20-79 - Exceptions</vt:lpstr>
      <vt:lpstr>Emergency Executive Order 20-79 - Exceptions</vt:lpstr>
      <vt:lpstr>Emergency Executive Order 20-79 - Writs of Recovery</vt:lpstr>
      <vt:lpstr>Emergency Executive Order 20-79 -  Notice Requirements</vt:lpstr>
      <vt:lpstr>Emergency Executive Order 20-79 </vt:lpstr>
      <vt:lpstr>Coronavirus Aid, Relief, and. Economic Security (CARES) Act § 4024</vt:lpstr>
      <vt:lpstr>CARES Act § 4024 - Covered Properties</vt:lpstr>
      <vt:lpstr>CARES Act § 4024 - Covered Properties</vt:lpstr>
      <vt:lpstr>CARES Act § 4024 - Covered Properties</vt:lpstr>
      <vt:lpstr>CARES Act § 4024 - Covered Properties</vt:lpstr>
      <vt:lpstr>CARES Act § 4024 - Covered Properties</vt:lpstr>
      <vt:lpstr>CDC Eviction Suspension Order</vt:lpstr>
      <vt:lpstr>CDC Eviction Suspension Order -  Tenant Declaration</vt:lpstr>
      <vt:lpstr>CDC Eviction Suspension Order - Resources</vt:lpstr>
      <vt:lpstr>CDC Eviction Suspension Order - Considerations</vt:lpstr>
      <vt:lpstr>Mortgage Foreclosures</vt:lpstr>
      <vt:lpstr>Court Orders on Operations of the Minnesota Judicial Branch</vt:lpstr>
      <vt:lpstr>Health Impact of Renewed Evictions  During the Pandemic </vt:lpstr>
      <vt:lpstr>Health Impact of  Emergency Executive Order 20-79 </vt:lpstr>
      <vt:lpstr>Health Impact of  Emergency Executive Order 20-79 </vt:lpstr>
      <vt:lpstr>Eviction Action Basics</vt:lpstr>
      <vt:lpstr>Eviction Action Basics - Appearances</vt:lpstr>
      <vt:lpstr>Eviction Action Basics - Appearances</vt:lpstr>
      <vt:lpstr>Eviction Action Basics - Proof and Findings</vt:lpstr>
      <vt:lpstr>Eviction Action Basics - Complaint</vt:lpstr>
      <vt:lpstr>Eviction Action Basics - Methods of Service</vt:lpstr>
      <vt:lpstr>Eviction Action Basics -  Service for Expedited Eviction Actions</vt:lpstr>
      <vt:lpstr>Eviction Action Basics – Strict Compliance and Server Requirements</vt:lpstr>
      <vt:lpstr>Eviction Action Basics - Scheduling</vt:lpstr>
      <vt:lpstr>Pandemic Eviction Action Court Administrative Orders</vt:lpstr>
      <vt:lpstr>Pandemic Eviction Action  Required Notices</vt:lpstr>
      <vt:lpstr>Pandemic Eviction Action Required Notices</vt:lpstr>
      <vt:lpstr>Pandemic Eviction Action  Notices Defenses</vt:lpstr>
      <vt:lpstr>Pandemic Eviction Action  Causes of Action and Decisions</vt:lpstr>
      <vt:lpstr>Pandemic Eviction Action  Causes of Action and Decisions</vt:lpstr>
      <vt:lpstr>Pandemic Eviction Action  Causes of Action and Decisions</vt:lpstr>
      <vt:lpstr>Pandemic Eviction Action  Causes of Action and Decisions</vt:lpstr>
      <vt:lpstr>Pandemic Eviction Action  Causes of Action and Decisions</vt:lpstr>
      <vt:lpstr>Pandemic Eviction Action  Causes of Action and Decisions</vt:lpstr>
      <vt:lpstr>Equitable Considerations</vt:lpstr>
      <vt:lpstr>Equitable Considerations</vt:lpstr>
      <vt:lpstr>Other Breach of Lease Defenses</vt:lpstr>
      <vt:lpstr>Other Breach of Lease Defenses</vt:lpstr>
      <vt:lpstr>Other Breach of Lease Defenses</vt:lpstr>
      <vt:lpstr>Eviction Action Basics - Relief</vt:lpstr>
      <vt:lpstr>Eviction Action Basics - Relief</vt:lpstr>
      <vt:lpstr>Planning for after Emergency Executive Order 20-79</vt:lpstr>
      <vt:lpstr>Evictions before the Pandemic</vt:lpstr>
      <vt:lpstr>Evictions Blocked</vt:lpstr>
      <vt:lpstr>Unemployment</vt:lpstr>
      <vt:lpstr>Unemployment</vt:lpstr>
      <vt:lpstr>Census Data and Eviction Estimates</vt:lpstr>
      <vt:lpstr>Eviction Estimates</vt:lpstr>
      <vt:lpstr>Planning Underway</vt:lpstr>
      <vt:lpstr>It Is Time to Plan</vt:lpstr>
      <vt:lpstr>When Nonpayment of Rent Eviction Actions Start</vt:lpstr>
      <vt:lpstr>When Nonpayment of Rent Eviction Actions Start</vt:lpstr>
      <vt:lpstr>When Nonpayment of Rent Eviction Actions Start</vt:lpstr>
      <vt:lpstr>When Nonpayment of Rent Eviction Actions Start</vt:lpstr>
      <vt:lpstr>Tenants Walking Away from or Ending Leases or Limiting Rent Liability</vt:lpstr>
      <vt:lpstr>Rent, Late Fees and Payment Plans</vt:lpstr>
      <vt:lpstr>Rent Increases</vt:lpstr>
      <vt:lpstr>Rent Increases</vt:lpstr>
      <vt:lpstr>Rent Increases</vt:lpstr>
      <vt:lpstr>Financial Assistance</vt:lpstr>
      <vt:lpstr>Financial Assistance</vt:lpstr>
      <vt:lpstr>Repairs</vt:lpstr>
      <vt:lpstr>Privacy</vt:lpstr>
      <vt:lpstr>Security Deposits</vt:lpstr>
      <vt:lpstr>Public and Subsidized Housing</vt:lpstr>
      <vt:lpstr>Manufactured Home Parks</vt:lpstr>
      <vt:lpstr>Looking for Housing</vt:lpstr>
      <vt:lpstr>Mediation Programs</vt:lpstr>
      <vt:lpstr>What You Can Do:  Get Help, Volunteer and Donate</vt:lpstr>
      <vt:lpstr>What You Can Do:  Get Help, Volunteer and Donate</vt:lpstr>
      <vt:lpstr>What You Can Do:  Get Help, Volunteer and Donate</vt:lpstr>
      <vt:lpstr>What You Can Do:  Advocate</vt:lpstr>
      <vt:lpstr>What You Can Do:  Advocate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Pandemic Eviction Training for Minnesota Courts (Including Eviction Action Basics)</dc:title>
  <dc:creator>McDonough, Lawrence</dc:creator>
  <cp:lastModifiedBy>Larry McDonough</cp:lastModifiedBy>
  <cp:revision>157</cp:revision>
  <dcterms:created xsi:type="dcterms:W3CDTF">2014-01-29T20:29:53Z</dcterms:created>
  <dcterms:modified xsi:type="dcterms:W3CDTF">2021-04-27T14:17:07Z</dcterms:modified>
</cp:coreProperties>
</file>