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59" r:id="rId8"/>
    <p:sldId id="26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E92D8CF-413D-49A5-BE46-3DBEE18E6FA8}" type="datetimeFigureOut">
              <a:rPr lang="en-US" smtClean="0"/>
              <a:t>3/13/2015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B065707-5E6E-4C4F-B94B-0B33E12B071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92D8CF-413D-49A5-BE46-3DBEE18E6FA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65707-5E6E-4C4F-B94B-0B33E12B071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B065707-5E6E-4C4F-B94B-0B33E12B071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92D8CF-413D-49A5-BE46-3DBEE18E6FA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E92D8CF-413D-49A5-BE46-3DBEE18E6FA8}"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B065707-5E6E-4C4F-B94B-0B33E12B071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lvl1pPr marL="0" indent="0">
              <a:buFontTx/>
              <a:buNone/>
              <a:defRPr/>
            </a:lvl1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92D8CF-413D-49A5-BE46-3DBEE18E6FA8}" type="datetimeFigureOut">
              <a:rPr lang="en-US" smtClean="0"/>
              <a:t>3/13/2015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B065707-5E6E-4C4F-B94B-0B33E12B071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92D8CF-413D-49A5-BE46-3DBEE18E6FA8}"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65707-5E6E-4C4F-B94B-0B33E12B071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92D8CF-413D-49A5-BE46-3DBEE18E6FA8}" type="datetimeFigureOut">
              <a:rPr lang="en-US" smtClean="0"/>
              <a:t>3/13/2015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B065707-5E6E-4C4F-B94B-0B33E12B0710}"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92D8CF-413D-49A5-BE46-3DBEE18E6FA8}" type="datetimeFigureOut">
              <a:rPr lang="en-US" smtClean="0"/>
              <a:t>3/13/2015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B065707-5E6E-4C4F-B94B-0B33E12B07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E92D8CF-413D-49A5-BE46-3DBEE18E6FA8}" type="datetimeFigureOut">
              <a:rPr lang="en-US" smtClean="0"/>
              <a:t>3/13/2015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B065707-5E6E-4C4F-B94B-0B33E12B07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B065707-5E6E-4C4F-B94B-0B33E12B071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E92D8CF-413D-49A5-BE46-3DBEE18E6FA8}" type="datetimeFigureOut">
              <a:rPr lang="en-US" smtClean="0"/>
              <a:t>3/13/2015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B065707-5E6E-4C4F-B94B-0B33E12B071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E92D8CF-413D-49A5-BE46-3DBEE18E6FA8}" type="datetimeFigureOut">
              <a:rPr lang="en-US" smtClean="0"/>
              <a:t>3/13/2015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92D8CF-413D-49A5-BE46-3DBEE18E6FA8}" type="datetimeFigureOut">
              <a:rPr lang="en-US" smtClean="0"/>
              <a:t>3/13/2015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B065707-5E6E-4C4F-B94B-0B33E12B071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povertylaw.homestead.com/files/Reading/Residential_Eviction_Defense_in_Minnesota.htm#XII.B.3.b"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revisor.mn.gov/statutes/?id=504B.37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povertylaw.homestead.com/IFP.html" TargetMode="External"/><Relationship Id="rId2" Type="http://schemas.openxmlformats.org/officeDocument/2006/relationships/hyperlink" Target="http://www.mncourts.gov/selfhelp/?page=3521" TargetMode="External"/><Relationship Id="rId1" Type="http://schemas.openxmlformats.org/officeDocument/2006/relationships/slideLayout" Target="../slideLayouts/slideLayout2.xml"/><Relationship Id="rId4" Type="http://schemas.openxmlformats.org/officeDocument/2006/relationships/hyperlink" Target="http://www.mncourts.gov/default.aspx?page=513&amp;item=468&amp;itemType=formDetail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povertylaw.homestead.com/files/Reading/Residential_Eviction_Defense_in_Minnesota.htm#XII.B.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revisor.mn.gov/statutes/?id=557.08" TargetMode="External"/><Relationship Id="rId2" Type="http://schemas.openxmlformats.org/officeDocument/2006/relationships/hyperlink" Target="https://www.revisor.mn.gov/statutes/?id=504B.231" TargetMode="External"/><Relationship Id="rId1" Type="http://schemas.openxmlformats.org/officeDocument/2006/relationships/slideLayout" Target="../slideLayouts/slideLayout2.xml"/><Relationship Id="rId4" Type="http://schemas.openxmlformats.org/officeDocument/2006/relationships/hyperlink" Target="https://www.revisor.mn.gov/statutes/?id=557.09"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povertylaw.homestead.com/files/Reading/Residential_Eviction_Defense_in_Minnesota.htm#XII.B.1"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povertylaw.homestead.com/IFP.html" TargetMode="External"/><Relationship Id="rId2" Type="http://schemas.openxmlformats.org/officeDocument/2006/relationships/hyperlink" Target="http://povertylaw.homestead.com/EmergencyReliefandLockoutActions.html" TargetMode="External"/><Relationship Id="rId1" Type="http://schemas.openxmlformats.org/officeDocument/2006/relationships/slideLayout" Target="../slideLayouts/slideLayout2.xml"/><Relationship Id="rId4" Type="http://schemas.openxmlformats.org/officeDocument/2006/relationships/hyperlink" Target="http://www.mncourts.gov/default.aspx?page=513&amp;item=468&amp;itemType=formDetails"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povertylaw.homestead.com/EmergencyReliefandLockoutActions.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lawhelpmn.org/issues/housing/condemnation-la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evisor.mn.gov/statutes/?id=504B.38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revisor.mn.gov/statutes/?id=504B.42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povertylaw.homestead.com/IFP.html" TargetMode="External"/><Relationship Id="rId2" Type="http://schemas.openxmlformats.org/officeDocument/2006/relationships/hyperlink" Target="http://www.mncourts.gov/selfhelp/?page=3520" TargetMode="External"/><Relationship Id="rId1" Type="http://schemas.openxmlformats.org/officeDocument/2006/relationships/slideLayout" Target="../slideLayouts/slideLayout2.xml"/><Relationship Id="rId4" Type="http://schemas.openxmlformats.org/officeDocument/2006/relationships/hyperlink" Target="http://www.mncourts.gov/default.aspx?page=513&amp;item=468&amp;itemType=formDetai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200400"/>
          </a:xfrm>
        </p:spPr>
        <p:txBody>
          <a:bodyPr>
            <a:normAutofit lnSpcReduction="10000"/>
          </a:bodyPr>
          <a:lstStyle/>
          <a:p>
            <a:r>
              <a:rPr lang="en-US" cap="none" dirty="0"/>
              <a:t>March 13, 2015</a:t>
            </a:r>
          </a:p>
          <a:p>
            <a:endParaRPr lang="en-US" cap="none" dirty="0"/>
          </a:p>
          <a:p>
            <a:r>
              <a:rPr lang="en-US" cap="none" dirty="0"/>
              <a:t>Lawrence McDonough</a:t>
            </a:r>
          </a:p>
          <a:p>
            <a:r>
              <a:rPr lang="en-US" cap="none" dirty="0"/>
              <a:t>Pro Bono Counsel</a:t>
            </a:r>
          </a:p>
          <a:p>
            <a:r>
              <a:rPr lang="en-US" cap="none" dirty="0"/>
              <a:t>Dorsey and Whitney, LLP</a:t>
            </a:r>
          </a:p>
          <a:p>
            <a:r>
              <a:rPr lang="en-US" cap="none" dirty="0"/>
              <a:t>Suite 1500</a:t>
            </a:r>
          </a:p>
          <a:p>
            <a:r>
              <a:rPr lang="en-US" cap="none" dirty="0"/>
              <a:t>50 South Sixth Street</a:t>
            </a:r>
          </a:p>
          <a:p>
            <a:r>
              <a:rPr lang="en-US" cap="none" dirty="0"/>
              <a:t>Minneapolis, MN 55402-1498</a:t>
            </a:r>
          </a:p>
          <a:p>
            <a:r>
              <a:rPr lang="en-US" cap="none" dirty="0"/>
              <a:t>612-492-6795</a:t>
            </a:r>
          </a:p>
          <a:p>
            <a:r>
              <a:rPr lang="en-US" cap="none" dirty="0"/>
              <a:t>McDonough.Lawrence@Dorsey.com</a:t>
            </a:r>
          </a:p>
          <a:p>
            <a:r>
              <a:rPr lang="en-US" cap="none" dirty="0"/>
              <a:t>http://dorsey.com/</a:t>
            </a:r>
          </a:p>
          <a:p>
            <a:endParaRPr lang="en-US" dirty="0"/>
          </a:p>
        </p:txBody>
      </p:sp>
      <p:sp>
        <p:nvSpPr>
          <p:cNvPr id="2" name="Title 1"/>
          <p:cNvSpPr>
            <a:spLocks noGrp="1"/>
          </p:cNvSpPr>
          <p:nvPr>
            <p:ph type="ctrTitle"/>
          </p:nvPr>
        </p:nvSpPr>
        <p:spPr/>
        <p:txBody>
          <a:bodyPr>
            <a:normAutofit/>
          </a:bodyPr>
          <a:lstStyle/>
          <a:p>
            <a:r>
              <a:rPr lang="en-US" dirty="0"/>
              <a:t>Unlawful Exclusions and Emergency </a:t>
            </a:r>
            <a:r>
              <a:rPr lang="en-US" dirty="0" smtClean="0"/>
              <a:t>Cases	</a:t>
            </a:r>
            <a:endParaRPr lang="en-US" dirty="0"/>
          </a:p>
        </p:txBody>
      </p:sp>
    </p:spTree>
    <p:extLst>
      <p:ext uri="{BB962C8B-B14F-4D97-AF65-F5344CB8AC3E}">
        <p14:creationId xmlns:p14="http://schemas.microsoft.com/office/powerpoint/2010/main" val="3052345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Prehearing </a:t>
            </a:r>
            <a:r>
              <a:rPr lang="en-US" dirty="0" smtClean="0"/>
              <a:t>Procedure</a:t>
            </a:r>
            <a:endParaRPr lang="en-US" dirty="0"/>
          </a:p>
        </p:txBody>
      </p:sp>
      <p:sp>
        <p:nvSpPr>
          <p:cNvPr id="3" name="Content Placeholder 2"/>
          <p:cNvSpPr>
            <a:spLocks noGrp="1"/>
          </p:cNvSpPr>
          <p:nvPr>
            <p:ph sz="quarter" idx="1"/>
          </p:nvPr>
        </p:nvSpPr>
        <p:spPr/>
        <p:txBody>
          <a:bodyPr/>
          <a:lstStyle/>
          <a:p>
            <a:r>
              <a:rPr lang="en-US" dirty="0"/>
              <a:t>Minn. Stat. § 504B.381 </a:t>
            </a:r>
          </a:p>
          <a:p>
            <a:r>
              <a:rPr lang="en-US" dirty="0"/>
              <a:t> </a:t>
            </a:r>
          </a:p>
          <a:p>
            <a:r>
              <a:rPr lang="en-US" dirty="0"/>
              <a:t>The statute does not provide for a prehearing procedure other than tenant service of court orders.</a:t>
            </a:r>
          </a:p>
          <a:p>
            <a:r>
              <a:rPr lang="en-US" dirty="0"/>
              <a:t> </a:t>
            </a:r>
          </a:p>
          <a:p>
            <a:r>
              <a:rPr lang="en-US" dirty="0"/>
              <a:t>A common practice is for the court to issue an order requiring the landlord to remedy the emergency, scheduling a hearing to determine compliance and damages and hear defenses, and providing a deadline for service of the petition and order on the defendant.</a:t>
            </a:r>
          </a:p>
          <a:p>
            <a:endParaRPr lang="en-US" dirty="0"/>
          </a:p>
        </p:txBody>
      </p:sp>
    </p:spTree>
    <p:extLst>
      <p:ext uri="{BB962C8B-B14F-4D97-AF65-F5344CB8AC3E}">
        <p14:creationId xmlns:p14="http://schemas.microsoft.com/office/powerpoint/2010/main" val="2783203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Hearing </a:t>
            </a:r>
            <a:r>
              <a:rPr lang="en-US" dirty="0" smtClean="0"/>
              <a:t>Procedure</a:t>
            </a:r>
            <a:endParaRPr lang="en-US" dirty="0"/>
          </a:p>
        </p:txBody>
      </p:sp>
      <p:sp>
        <p:nvSpPr>
          <p:cNvPr id="3" name="Content Placeholder 2"/>
          <p:cNvSpPr>
            <a:spLocks noGrp="1"/>
          </p:cNvSpPr>
          <p:nvPr>
            <p:ph sz="quarter" idx="1"/>
          </p:nvPr>
        </p:nvSpPr>
        <p:spPr/>
        <p:txBody>
          <a:bodyPr/>
          <a:lstStyle/>
          <a:p>
            <a:r>
              <a:rPr lang="en-US" dirty="0"/>
              <a:t>The statute does not provide for a hearing procedure. </a:t>
            </a:r>
          </a:p>
          <a:p>
            <a:r>
              <a:rPr lang="en-US" dirty="0"/>
              <a:t> </a:t>
            </a:r>
          </a:p>
          <a:p>
            <a:r>
              <a:rPr lang="en-US" dirty="0"/>
              <a:t>The tenant has the burden of proof, even if the court has ordered the landlord to remedy the emergency: (1) emergency, (2) tenant not responsible, (3) impact on tenant, and (4) relief requested.</a:t>
            </a:r>
          </a:p>
          <a:p>
            <a:endParaRPr lang="en-US" dirty="0"/>
          </a:p>
        </p:txBody>
      </p:sp>
    </p:spTree>
    <p:extLst>
      <p:ext uri="{BB962C8B-B14F-4D97-AF65-F5344CB8AC3E}">
        <p14:creationId xmlns:p14="http://schemas.microsoft.com/office/powerpoint/2010/main" val="2752924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Remedies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Minn. Stat. § 504B.425</a:t>
            </a:r>
          </a:p>
          <a:p>
            <a:r>
              <a:rPr lang="en-US" dirty="0"/>
              <a:t> </a:t>
            </a:r>
          </a:p>
          <a:p>
            <a:r>
              <a:rPr lang="en-US" dirty="0"/>
              <a:t>(b) … remedy the violation or violations </a:t>
            </a:r>
          </a:p>
          <a:p>
            <a:r>
              <a:rPr lang="en-US" dirty="0" smtClean="0"/>
              <a:t>(</a:t>
            </a:r>
            <a:r>
              <a:rPr lang="en-US" dirty="0"/>
              <a:t>c) … tenant to remedy the violation or violations … and deduct the cost from the rent </a:t>
            </a:r>
          </a:p>
          <a:p>
            <a:r>
              <a:rPr lang="en-US" dirty="0" smtClean="0"/>
              <a:t>(</a:t>
            </a:r>
            <a:r>
              <a:rPr lang="en-US" dirty="0"/>
              <a:t>d) … appoint an administrator </a:t>
            </a:r>
          </a:p>
          <a:p>
            <a:r>
              <a:rPr lang="en-US" dirty="0" smtClean="0"/>
              <a:t>(</a:t>
            </a:r>
            <a:r>
              <a:rPr lang="en-US" dirty="0"/>
              <a:t>e) … find the extent to which any uncorrected violations impair the residential tenants' use and enjoyment of the property contracted for and order the rent abated accordingly. </a:t>
            </a:r>
          </a:p>
          <a:p>
            <a:r>
              <a:rPr lang="en-US" dirty="0" smtClean="0"/>
              <a:t>(</a:t>
            </a:r>
            <a:r>
              <a:rPr lang="en-US" dirty="0"/>
              <a:t>g) … any other relief it deems just and proper, including a judgment against the landlord for reasonable attorney fees, not to exceed $500</a:t>
            </a:r>
          </a:p>
          <a:p>
            <a:endParaRPr lang="en-US" dirty="0"/>
          </a:p>
        </p:txBody>
      </p:sp>
    </p:spTree>
    <p:extLst>
      <p:ext uri="{BB962C8B-B14F-4D97-AF65-F5344CB8AC3E}">
        <p14:creationId xmlns:p14="http://schemas.microsoft.com/office/powerpoint/2010/main" val="1127507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Any Other Relief It Deems Just and </a:t>
            </a:r>
            <a:r>
              <a:rPr lang="en-US" dirty="0" smtClean="0"/>
              <a:t>Proper</a:t>
            </a:r>
            <a:endParaRPr lang="en-US" dirty="0"/>
          </a:p>
        </p:txBody>
      </p:sp>
      <p:sp>
        <p:nvSpPr>
          <p:cNvPr id="3" name="Content Placeholder 2"/>
          <p:cNvSpPr>
            <a:spLocks noGrp="1"/>
          </p:cNvSpPr>
          <p:nvPr>
            <p:ph sz="quarter" idx="1"/>
          </p:nvPr>
        </p:nvSpPr>
        <p:spPr/>
        <p:txBody>
          <a:bodyPr/>
          <a:lstStyle/>
          <a:p>
            <a:r>
              <a:rPr lang="en-US" dirty="0"/>
              <a:t>Relocation, temporary or permanent</a:t>
            </a:r>
          </a:p>
          <a:p>
            <a:r>
              <a:rPr lang="en-US" dirty="0"/>
              <a:t>Lease termination</a:t>
            </a:r>
          </a:p>
          <a:p>
            <a:r>
              <a:rPr lang="en-US" dirty="0"/>
              <a:t>Consequential damages</a:t>
            </a:r>
          </a:p>
          <a:p>
            <a:r>
              <a:rPr lang="en-US" dirty="0"/>
              <a:t>Compliance hearings</a:t>
            </a:r>
          </a:p>
          <a:p>
            <a:r>
              <a:rPr lang="en-US" dirty="0"/>
              <a:t> </a:t>
            </a:r>
          </a:p>
          <a:p>
            <a:r>
              <a:rPr lang="en-US" i="1" dirty="0" smtClean="0"/>
              <a:t>See</a:t>
            </a:r>
            <a:r>
              <a:rPr lang="en-US" dirty="0" smtClean="0"/>
              <a:t> Residential </a:t>
            </a:r>
            <a:r>
              <a:rPr lang="en-US" dirty="0"/>
              <a:t>Eviction Defense in Minnesota</a:t>
            </a:r>
          </a:p>
          <a:p>
            <a:r>
              <a:rPr lang="en-US" u="sng" dirty="0">
                <a:hlinkClick r:id="rId2"/>
              </a:rPr>
              <a:t>http://povertylaw.homestead.com/files/Reading/Residential_Eviction_Defense_in_Minnesota.htm#XII.B.3.b</a:t>
            </a:r>
            <a:endParaRPr lang="en-US" dirty="0"/>
          </a:p>
          <a:p>
            <a:endParaRPr lang="en-US" dirty="0"/>
          </a:p>
        </p:txBody>
      </p:sp>
    </p:spTree>
    <p:extLst>
      <p:ext uri="{BB962C8B-B14F-4D97-AF65-F5344CB8AC3E}">
        <p14:creationId xmlns:p14="http://schemas.microsoft.com/office/powerpoint/2010/main" val="1234206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Lockouts (Actual and Constructive</a:t>
            </a:r>
            <a:r>
              <a:rPr lang="en-US" dirty="0" smtClean="0"/>
              <a: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Wrongful eviction is prohibited by common law and by statute. </a:t>
            </a:r>
            <a:r>
              <a:rPr lang="en-US" i="1" dirty="0"/>
              <a:t>Berg v. Wiley</a:t>
            </a:r>
            <a:r>
              <a:rPr lang="en-US" dirty="0"/>
              <a:t>, 264 N.W.2d 145, 149 (1978); Minn. Stat. § 504B.281 (formerly § 566.01). </a:t>
            </a:r>
          </a:p>
          <a:p>
            <a:r>
              <a:rPr lang="en-US" dirty="0"/>
              <a:t> </a:t>
            </a:r>
          </a:p>
          <a:p>
            <a:r>
              <a:rPr lang="en-US" dirty="0"/>
              <a:t>A tenant who has been wrongfully evicted may petition to recover possession of the premises and sue for treble damages or $500.00 in statutory damages, and reasonable attorney's fees. Minn. Stat. §§ 504B.375 (formerly § 566.175), 504B.231 (formerly § 504.255), 557.08, 557.09</a:t>
            </a:r>
            <a:r>
              <a:rPr lang="en-US" dirty="0" smtClean="0"/>
              <a:t>.</a:t>
            </a:r>
          </a:p>
          <a:p>
            <a:endParaRPr lang="en-US" dirty="0"/>
          </a:p>
          <a:p>
            <a:r>
              <a:rPr lang="en-US" dirty="0"/>
              <a:t>A lockout also constitutes a misdemeanor under Minn. Stat. §§ 504B.225, 609.606. The tenant can call the police, although police responses to lockouts vary considerably. </a:t>
            </a:r>
          </a:p>
          <a:p>
            <a:endParaRPr lang="en-US" dirty="0"/>
          </a:p>
        </p:txBody>
      </p:sp>
    </p:spTree>
    <p:extLst>
      <p:ext uri="{BB962C8B-B14F-4D97-AF65-F5344CB8AC3E}">
        <p14:creationId xmlns:p14="http://schemas.microsoft.com/office/powerpoint/2010/main" val="3231086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Minn. Stat. § </a:t>
            </a:r>
            <a:r>
              <a:rPr lang="en-US" dirty="0" smtClean="0"/>
              <a:t>504B.375</a:t>
            </a:r>
            <a:endParaRPr lang="en-US" dirty="0"/>
          </a:p>
        </p:txBody>
      </p:sp>
      <p:sp>
        <p:nvSpPr>
          <p:cNvPr id="3" name="Content Placeholder 2"/>
          <p:cNvSpPr>
            <a:spLocks noGrp="1"/>
          </p:cNvSpPr>
          <p:nvPr>
            <p:ph sz="quarter" idx="1"/>
          </p:nvPr>
        </p:nvSpPr>
        <p:spPr/>
        <p:txBody>
          <a:bodyPr/>
          <a:lstStyle/>
          <a:p>
            <a:r>
              <a:rPr lang="en-US" dirty="0"/>
              <a:t>Unlawful Exclusion or Removal; Action for Recovery of Possession</a:t>
            </a:r>
          </a:p>
          <a:p>
            <a:r>
              <a:rPr lang="en-US" dirty="0"/>
              <a:t>(formerly § 566.175)</a:t>
            </a:r>
          </a:p>
          <a:p>
            <a:r>
              <a:rPr lang="en-US" u="sng" dirty="0">
                <a:hlinkClick r:id="rId2"/>
              </a:rPr>
              <a:t>https://www.revisor.mn.gov/statutes/?id=504B.375</a:t>
            </a:r>
            <a:endParaRPr lang="en-US" dirty="0"/>
          </a:p>
          <a:p>
            <a:endParaRPr lang="en-US" dirty="0"/>
          </a:p>
        </p:txBody>
      </p:sp>
    </p:spTree>
    <p:extLst>
      <p:ext uri="{BB962C8B-B14F-4D97-AF65-F5344CB8AC3E}">
        <p14:creationId xmlns:p14="http://schemas.microsoft.com/office/powerpoint/2010/main" val="1748145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Precondition</a:t>
            </a:r>
            <a:endParaRPr lang="en-US" dirty="0"/>
          </a:p>
        </p:txBody>
      </p:sp>
      <p:sp>
        <p:nvSpPr>
          <p:cNvPr id="3" name="Content Placeholder 2"/>
          <p:cNvSpPr>
            <a:spLocks noGrp="1"/>
          </p:cNvSpPr>
          <p:nvPr>
            <p:ph sz="quarter" idx="1"/>
          </p:nvPr>
        </p:nvSpPr>
        <p:spPr/>
        <p:txBody>
          <a:bodyPr/>
          <a:lstStyle/>
          <a:p>
            <a:r>
              <a:rPr lang="en-US" dirty="0"/>
              <a:t>Minn. Stat. § 504B.375</a:t>
            </a:r>
          </a:p>
          <a:p>
            <a:endParaRPr lang="en-US" dirty="0" smtClean="0"/>
          </a:p>
          <a:p>
            <a:r>
              <a:rPr lang="en-US" dirty="0" smtClean="0"/>
              <a:t>Nothing</a:t>
            </a:r>
            <a:endParaRPr lang="en-US" dirty="0"/>
          </a:p>
          <a:p>
            <a:endParaRPr lang="en-US" dirty="0"/>
          </a:p>
        </p:txBody>
      </p:sp>
    </p:spTree>
    <p:extLst>
      <p:ext uri="{BB962C8B-B14F-4D97-AF65-F5344CB8AC3E}">
        <p14:creationId xmlns:p14="http://schemas.microsoft.com/office/powerpoint/2010/main" val="1725862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Petition</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Minn. Stat. § 504B.375</a:t>
            </a:r>
          </a:p>
          <a:p>
            <a:r>
              <a:rPr lang="en-US" dirty="0"/>
              <a:t> </a:t>
            </a:r>
          </a:p>
          <a:p>
            <a:r>
              <a:rPr lang="en-US" dirty="0"/>
              <a:t>(b) The residential tenant shall present a verified petition to the district court of the judicial district of the county in which the premises are located that:</a:t>
            </a:r>
          </a:p>
          <a:p>
            <a:r>
              <a:rPr lang="en-US" dirty="0"/>
              <a:t>(1) describes the premises and the landlord;</a:t>
            </a:r>
          </a:p>
          <a:p>
            <a:r>
              <a:rPr lang="en-US" dirty="0"/>
              <a:t>(2) specifically states the facts and grounds that demonstrate that the exclusion or removal was unlawful, including a statement that no writ of recovery of the premises and order to vacate has been issued under section 504B.345 in favor of the landlord and against the residential tenant and executed in accordance with section 504B.365; and</a:t>
            </a:r>
          </a:p>
          <a:p>
            <a:r>
              <a:rPr lang="en-US" dirty="0"/>
              <a:t>(3) asks for possession.</a:t>
            </a:r>
          </a:p>
          <a:p>
            <a:endParaRPr lang="en-US" dirty="0"/>
          </a:p>
        </p:txBody>
      </p:sp>
    </p:spTree>
    <p:extLst>
      <p:ext uri="{BB962C8B-B14F-4D97-AF65-F5344CB8AC3E}">
        <p14:creationId xmlns:p14="http://schemas.microsoft.com/office/powerpoint/2010/main" val="12491103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Filing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Court Forms</a:t>
            </a:r>
          </a:p>
          <a:p>
            <a:r>
              <a:rPr lang="en-US" u="sng" dirty="0">
                <a:hlinkClick r:id="rId2"/>
              </a:rPr>
              <a:t>http://www.mncourts.gov/selfhelp/?page=3521</a:t>
            </a:r>
            <a:endParaRPr lang="en-US" dirty="0"/>
          </a:p>
          <a:p>
            <a:r>
              <a:rPr lang="en-US" dirty="0"/>
              <a:t> </a:t>
            </a:r>
          </a:p>
          <a:p>
            <a:r>
              <a:rPr lang="en-US" dirty="0"/>
              <a:t>In Forma Pauperis Fee Waivers</a:t>
            </a:r>
          </a:p>
          <a:p>
            <a:r>
              <a:rPr lang="en-US" u="sng" dirty="0">
                <a:hlinkClick r:id="rId3"/>
              </a:rPr>
              <a:t>http://povertylaw.homestead.com/IFP.html</a:t>
            </a:r>
            <a:endParaRPr lang="en-US" dirty="0"/>
          </a:p>
          <a:p>
            <a:r>
              <a:rPr lang="en-US" dirty="0"/>
              <a:t> </a:t>
            </a:r>
          </a:p>
          <a:p>
            <a:r>
              <a:rPr lang="en-US" dirty="0"/>
              <a:t>Notice of Removal</a:t>
            </a:r>
          </a:p>
          <a:p>
            <a:r>
              <a:rPr lang="en-US" u="sng" dirty="0">
                <a:hlinkClick r:id="rId4"/>
              </a:rPr>
              <a:t>http://www.mncourts.gov/default.aspx?page=513&amp;item=468&amp;itemType=formDetails</a:t>
            </a:r>
            <a:endParaRPr lang="en-US" dirty="0"/>
          </a:p>
          <a:p>
            <a:r>
              <a:rPr lang="en-US" dirty="0"/>
              <a:t> </a:t>
            </a:r>
          </a:p>
          <a:p>
            <a:r>
              <a:rPr lang="en-US" dirty="0" smtClean="0"/>
              <a:t>Filing</a:t>
            </a:r>
            <a:r>
              <a:rPr lang="en-US" dirty="0"/>
              <a:t>: (1) in person if pro see, and (2) e-filing if represented</a:t>
            </a:r>
          </a:p>
          <a:p>
            <a:endParaRPr lang="en-US" dirty="0"/>
          </a:p>
        </p:txBody>
      </p:sp>
    </p:spTree>
    <p:extLst>
      <p:ext uri="{BB962C8B-B14F-4D97-AF65-F5344CB8AC3E}">
        <p14:creationId xmlns:p14="http://schemas.microsoft.com/office/powerpoint/2010/main" val="124870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Procedure</a:t>
            </a:r>
            <a:endParaRPr lang="en-US" dirty="0"/>
          </a:p>
        </p:txBody>
      </p:sp>
      <p:sp>
        <p:nvSpPr>
          <p:cNvPr id="3" name="Content Placeholder 2"/>
          <p:cNvSpPr>
            <a:spLocks noGrp="1"/>
          </p:cNvSpPr>
          <p:nvPr>
            <p:ph sz="quarter" idx="1"/>
          </p:nvPr>
        </p:nvSpPr>
        <p:spPr/>
        <p:txBody>
          <a:bodyPr/>
          <a:lstStyle/>
          <a:p>
            <a:r>
              <a:rPr lang="en-US" dirty="0"/>
              <a:t>The court can order relief without a hearing.</a:t>
            </a:r>
          </a:p>
          <a:p>
            <a:r>
              <a:rPr lang="en-US" dirty="0"/>
              <a:t> </a:t>
            </a:r>
          </a:p>
          <a:p>
            <a:r>
              <a:rPr lang="en-US" dirty="0"/>
              <a:t>Minn. Stat. § 504B.375</a:t>
            </a:r>
          </a:p>
          <a:p>
            <a:r>
              <a:rPr lang="en-US" dirty="0"/>
              <a:t> </a:t>
            </a:r>
          </a:p>
          <a:p>
            <a:r>
              <a:rPr lang="en-US" dirty="0"/>
              <a:t>(c) … immediately order that the residential tenant have possession of the premises.</a:t>
            </a:r>
          </a:p>
          <a:p>
            <a:r>
              <a:rPr lang="en-US" dirty="0"/>
              <a:t>(d) The residential tenant shall furnish security, if any, that the court finds is appropriate under the circumstances </a:t>
            </a:r>
          </a:p>
          <a:p>
            <a:endParaRPr lang="en-US" dirty="0"/>
          </a:p>
        </p:txBody>
      </p:sp>
    </p:spTree>
    <p:extLst>
      <p:ext uri="{BB962C8B-B14F-4D97-AF65-F5344CB8AC3E}">
        <p14:creationId xmlns:p14="http://schemas.microsoft.com/office/powerpoint/2010/main" val="48502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Tenant Options for Repair </a:t>
            </a:r>
            <a:r>
              <a:rPr lang="en-US" dirty="0" smtClean="0"/>
              <a:t>Problems</a:t>
            </a:r>
            <a:endParaRPr lang="en-US" dirty="0"/>
          </a:p>
        </p:txBody>
      </p:sp>
      <p:sp>
        <p:nvSpPr>
          <p:cNvPr id="3" name="Content Placeholder 2"/>
          <p:cNvSpPr>
            <a:spLocks noGrp="1"/>
          </p:cNvSpPr>
          <p:nvPr>
            <p:ph sz="quarter" idx="1"/>
          </p:nvPr>
        </p:nvSpPr>
        <p:spPr/>
        <p:txBody>
          <a:bodyPr/>
          <a:lstStyle/>
          <a:p>
            <a:pPr marL="0" indent="0">
              <a:buNone/>
            </a:pPr>
            <a:r>
              <a:rPr lang="en-US" dirty="0"/>
              <a:t>1. Moving: This often leads to the landlord withholding the security deposit or suing for rent. The tenant can defend the action with the constructive eviction or habitability defense.</a:t>
            </a:r>
          </a:p>
          <a:p>
            <a:pPr marL="0" indent="0">
              <a:buNone/>
            </a:pPr>
            <a:r>
              <a:rPr lang="en-US" dirty="0"/>
              <a:t> </a:t>
            </a:r>
          </a:p>
          <a:p>
            <a:pPr marL="0" indent="0">
              <a:buNone/>
            </a:pPr>
            <a:r>
              <a:rPr lang="en-US" dirty="0"/>
              <a:t>2. Withholding rent: This often leads </a:t>
            </a:r>
            <a:r>
              <a:rPr lang="en-US" dirty="0" smtClean="0"/>
              <a:t>to the </a:t>
            </a:r>
            <a:r>
              <a:rPr lang="en-US" dirty="0"/>
              <a:t>landlord filing an eviction action. The tenant can defend the action with the habitability defense. The tenant probably will have to pay withheld rent into court</a:t>
            </a:r>
            <a:r>
              <a:rPr lang="en-US"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68890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Procedure</a:t>
            </a:r>
            <a:endParaRPr lang="en-US" dirty="0"/>
          </a:p>
        </p:txBody>
      </p:sp>
      <p:sp>
        <p:nvSpPr>
          <p:cNvPr id="3" name="Content Placeholder 2"/>
          <p:cNvSpPr>
            <a:spLocks noGrp="1"/>
          </p:cNvSpPr>
          <p:nvPr>
            <p:ph sz="quarter" idx="1"/>
          </p:nvPr>
        </p:nvSpPr>
        <p:spPr>
          <a:xfrm>
            <a:off x="301752" y="1676400"/>
            <a:ext cx="8503920" cy="4572000"/>
          </a:xfrm>
        </p:spPr>
        <p:txBody>
          <a:bodyPr>
            <a:normAutofit fontScale="85000" lnSpcReduction="20000"/>
          </a:bodyPr>
          <a:lstStyle/>
          <a:p>
            <a:r>
              <a:rPr lang="en-US" dirty="0"/>
              <a:t>Minn. Stat. § 504B.375</a:t>
            </a:r>
          </a:p>
          <a:p>
            <a:r>
              <a:rPr lang="en-US" dirty="0"/>
              <a:t> </a:t>
            </a:r>
          </a:p>
          <a:p>
            <a:r>
              <a:rPr lang="en-US" dirty="0"/>
              <a:t>(e) … sheriff shall execute the order immediately by making a demand for possession on the landlord, if found, or the landlord's agent or other person in charge of the premises. If the landlord fails to comply with the demand, the officer shall take whatever assistance may be necessary and immediately place the residential tenant in possession of the premises. If the landlord, the landlord's agent, or other person in control of the premises cannot be found and if there is no person in charge, the officer shall immediately enter into and place the residential tenant in possession of the premises. The officer shall also serve the order and verified petition or affidavit immediately upon the landlord or agent, in the same manner as a summons is required to be served in a civil action in district court.</a:t>
            </a:r>
          </a:p>
          <a:p>
            <a:endParaRPr lang="en-US" dirty="0"/>
          </a:p>
        </p:txBody>
      </p:sp>
    </p:spTree>
    <p:extLst>
      <p:ext uri="{BB962C8B-B14F-4D97-AF65-F5344CB8AC3E}">
        <p14:creationId xmlns:p14="http://schemas.microsoft.com/office/powerpoint/2010/main" val="1088293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Procedure</a:t>
            </a:r>
            <a:endParaRPr lang="en-US" dirty="0"/>
          </a:p>
        </p:txBody>
      </p:sp>
      <p:sp>
        <p:nvSpPr>
          <p:cNvPr id="3" name="Content Placeholder 2"/>
          <p:cNvSpPr>
            <a:spLocks noGrp="1"/>
          </p:cNvSpPr>
          <p:nvPr>
            <p:ph sz="quarter" idx="1"/>
          </p:nvPr>
        </p:nvSpPr>
        <p:spPr/>
        <p:txBody>
          <a:bodyPr/>
          <a:lstStyle/>
          <a:p>
            <a:r>
              <a:rPr lang="en-US" dirty="0"/>
              <a:t>Minn. Stat. § 504B.375</a:t>
            </a:r>
          </a:p>
          <a:p>
            <a:r>
              <a:rPr lang="en-US" dirty="0"/>
              <a:t> </a:t>
            </a:r>
          </a:p>
          <a:p>
            <a:r>
              <a:rPr lang="en-US" dirty="0"/>
              <a:t>Subd. 2. Motion for dissolution or modification of order. The landlord may, by written motion … obtain dissolution or modification of the order for possession issued under subdivision 1, paragraph (c), unless the residential tenant proves the facts and grounds on which the order is issued. </a:t>
            </a:r>
          </a:p>
          <a:p>
            <a:endParaRPr lang="en-US" dirty="0"/>
          </a:p>
        </p:txBody>
      </p:sp>
    </p:spTree>
    <p:extLst>
      <p:ext uri="{BB962C8B-B14F-4D97-AF65-F5344CB8AC3E}">
        <p14:creationId xmlns:p14="http://schemas.microsoft.com/office/powerpoint/2010/main" val="916790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Procedure</a:t>
            </a:r>
            <a:endParaRPr lang="en-US" dirty="0"/>
          </a:p>
        </p:txBody>
      </p:sp>
      <p:sp>
        <p:nvSpPr>
          <p:cNvPr id="3" name="Content Placeholder 2"/>
          <p:cNvSpPr>
            <a:spLocks noGrp="1"/>
          </p:cNvSpPr>
          <p:nvPr>
            <p:ph sz="quarter" idx="1"/>
          </p:nvPr>
        </p:nvSpPr>
        <p:spPr/>
        <p:txBody>
          <a:bodyPr/>
          <a:lstStyle/>
          <a:p>
            <a:r>
              <a:rPr lang="en-US" dirty="0"/>
              <a:t>A common practice is for the court to issue an order requiring the landlord to remedy the lockout, scheduling a hearing to determine compliance and damages and hear defenses, and providing a deadline for service of the petition and order on the defendant.</a:t>
            </a:r>
          </a:p>
          <a:p>
            <a:endParaRPr lang="en-US" dirty="0"/>
          </a:p>
        </p:txBody>
      </p:sp>
    </p:spTree>
    <p:extLst>
      <p:ext uri="{BB962C8B-B14F-4D97-AF65-F5344CB8AC3E}">
        <p14:creationId xmlns:p14="http://schemas.microsoft.com/office/powerpoint/2010/main" val="3701278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Hearing </a:t>
            </a:r>
            <a:r>
              <a:rPr lang="en-US" dirty="0" smtClean="0"/>
              <a:t>Procedure</a:t>
            </a:r>
            <a:endParaRPr lang="en-US" dirty="0"/>
          </a:p>
        </p:txBody>
      </p:sp>
      <p:sp>
        <p:nvSpPr>
          <p:cNvPr id="3" name="Content Placeholder 2"/>
          <p:cNvSpPr>
            <a:spLocks noGrp="1"/>
          </p:cNvSpPr>
          <p:nvPr>
            <p:ph sz="quarter" idx="1"/>
          </p:nvPr>
        </p:nvSpPr>
        <p:spPr/>
        <p:txBody>
          <a:bodyPr/>
          <a:lstStyle/>
          <a:p>
            <a:r>
              <a:rPr lang="en-US" dirty="0"/>
              <a:t>The statute does not provide for a hearing procedure. </a:t>
            </a:r>
          </a:p>
          <a:p>
            <a:r>
              <a:rPr lang="en-US" dirty="0"/>
              <a:t> </a:t>
            </a:r>
          </a:p>
          <a:p>
            <a:r>
              <a:rPr lang="en-US" dirty="0"/>
              <a:t>The tenant has the burden of proof, even if the court has ordered the landlord to remedy the lockout: (1) tenancy, (2) lockout or </a:t>
            </a:r>
            <a:r>
              <a:rPr lang="en-US" dirty="0" smtClean="0"/>
              <a:t>exclusion</a:t>
            </a:r>
            <a:r>
              <a:rPr lang="en-US" dirty="0"/>
              <a:t>, (3) impact on tenant, and (4) relief requested.</a:t>
            </a:r>
          </a:p>
          <a:p>
            <a:endParaRPr lang="en-US" dirty="0"/>
          </a:p>
        </p:txBody>
      </p:sp>
    </p:spTree>
    <p:extLst>
      <p:ext uri="{BB962C8B-B14F-4D97-AF65-F5344CB8AC3E}">
        <p14:creationId xmlns:p14="http://schemas.microsoft.com/office/powerpoint/2010/main" val="32441345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Remedy</a:t>
            </a:r>
            <a:endParaRPr lang="en-US" dirty="0"/>
          </a:p>
        </p:txBody>
      </p:sp>
      <p:sp>
        <p:nvSpPr>
          <p:cNvPr id="3" name="Content Placeholder 2"/>
          <p:cNvSpPr>
            <a:spLocks noGrp="1"/>
          </p:cNvSpPr>
          <p:nvPr>
            <p:ph sz="quarter" idx="1"/>
          </p:nvPr>
        </p:nvSpPr>
        <p:spPr/>
        <p:txBody>
          <a:bodyPr/>
          <a:lstStyle/>
          <a:p>
            <a:r>
              <a:rPr lang="en-US" dirty="0"/>
              <a:t>Restore possession</a:t>
            </a:r>
          </a:p>
          <a:p>
            <a:endParaRPr lang="en-US" dirty="0" smtClean="0"/>
          </a:p>
          <a:p>
            <a:r>
              <a:rPr lang="en-US" i="1" dirty="0"/>
              <a:t>See</a:t>
            </a:r>
            <a:r>
              <a:rPr lang="en-US" dirty="0"/>
              <a:t> Residential Eviction Defense in Minnesota at XII.B.1</a:t>
            </a:r>
          </a:p>
          <a:p>
            <a:r>
              <a:rPr lang="en-US" u="sng" dirty="0">
                <a:hlinkClick r:id="rId2"/>
              </a:rPr>
              <a:t>http://povertylaw.homestead.com/files/Reading/Residential_Eviction_Defense_in_Minnesota.htm#XII.B.1</a:t>
            </a:r>
            <a:endParaRPr lang="en-US" dirty="0"/>
          </a:p>
          <a:p>
            <a:endParaRPr lang="en-US" dirty="0" smtClean="0"/>
          </a:p>
        </p:txBody>
      </p:sp>
    </p:spTree>
    <p:extLst>
      <p:ext uri="{BB962C8B-B14F-4D97-AF65-F5344CB8AC3E}">
        <p14:creationId xmlns:p14="http://schemas.microsoft.com/office/powerpoint/2010/main" val="19528057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about Damages</a:t>
            </a:r>
            <a:r>
              <a:rPr lang="en-US" dirty="0" smtClean="0"/>
              <a:t>?</a:t>
            </a:r>
            <a:endParaRPr lang="en-US" dirty="0"/>
          </a:p>
        </p:txBody>
      </p:sp>
      <p:sp>
        <p:nvSpPr>
          <p:cNvPr id="3" name="Content Placeholder 2"/>
          <p:cNvSpPr>
            <a:spLocks noGrp="1"/>
          </p:cNvSpPr>
          <p:nvPr>
            <p:ph sz="quarter" idx="1"/>
          </p:nvPr>
        </p:nvSpPr>
        <p:spPr/>
        <p:txBody>
          <a:bodyPr>
            <a:normAutofit lnSpcReduction="10000"/>
          </a:bodyPr>
          <a:lstStyle/>
          <a:p>
            <a:r>
              <a:rPr lang="en-US" dirty="0"/>
              <a:t>Minn. Stat. § 504B.231 (formerly § 504.255) Damages for Ouster</a:t>
            </a:r>
          </a:p>
          <a:p>
            <a:r>
              <a:rPr lang="en-US" u="sng" dirty="0">
                <a:hlinkClick r:id="rId2"/>
              </a:rPr>
              <a:t>https://www.revisor.mn.gov/statutes/?id=504B.231</a:t>
            </a:r>
            <a:endParaRPr lang="en-US" dirty="0"/>
          </a:p>
          <a:p>
            <a:r>
              <a:rPr lang="en-US" dirty="0"/>
              <a:t> </a:t>
            </a:r>
          </a:p>
          <a:p>
            <a:r>
              <a:rPr lang="en-US" dirty="0"/>
              <a:t>Minn. Stat. § 557.08 Forcible Eviction; Treble Damages</a:t>
            </a:r>
          </a:p>
          <a:p>
            <a:r>
              <a:rPr lang="en-US" u="sng" dirty="0">
                <a:hlinkClick r:id="rId3"/>
              </a:rPr>
              <a:t>https://www.revisor.mn.gov/statutes/?id=557.08</a:t>
            </a:r>
            <a:endParaRPr lang="en-US" dirty="0"/>
          </a:p>
          <a:p>
            <a:r>
              <a:rPr lang="en-US" dirty="0"/>
              <a:t> </a:t>
            </a:r>
          </a:p>
          <a:p>
            <a:r>
              <a:rPr lang="en-US" dirty="0"/>
              <a:t>Minn. Stat. § 557.09 Eviction; Treble Damages</a:t>
            </a:r>
          </a:p>
          <a:p>
            <a:r>
              <a:rPr lang="en-US" u="sng" dirty="0">
                <a:hlinkClick r:id="rId4"/>
              </a:rPr>
              <a:t>https://www.revisor.mn.gov/statutes/?id=557.09</a:t>
            </a:r>
            <a:endParaRPr lang="en-US" dirty="0"/>
          </a:p>
          <a:p>
            <a:endParaRPr lang="en-US" dirty="0"/>
          </a:p>
        </p:txBody>
      </p:sp>
    </p:spTree>
    <p:extLst>
      <p:ext uri="{BB962C8B-B14F-4D97-AF65-F5344CB8AC3E}">
        <p14:creationId xmlns:p14="http://schemas.microsoft.com/office/powerpoint/2010/main" val="4945940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Comparison of Statutes </a:t>
            </a:r>
          </a:p>
        </p:txBody>
      </p:sp>
      <p:sp>
        <p:nvSpPr>
          <p:cNvPr id="3" name="Content Placeholder 2"/>
          <p:cNvSpPr>
            <a:spLocks noGrp="1"/>
          </p:cNvSpPr>
          <p:nvPr>
            <p:ph sz="quarter" idx="1"/>
          </p:nvPr>
        </p:nvSpPr>
        <p:spPr/>
        <p:txBody>
          <a:bodyPr>
            <a:normAutofit fontScale="70000" lnSpcReduction="20000"/>
          </a:bodyPr>
          <a:lstStyle/>
          <a:p>
            <a:r>
              <a:rPr lang="en-US" dirty="0"/>
              <a:t>Minn. Stat. § 504B.231: bad faith, $500 or treble damages, and attorney’s fees</a:t>
            </a:r>
          </a:p>
          <a:p>
            <a:endParaRPr lang="en-US" dirty="0" smtClean="0"/>
          </a:p>
          <a:p>
            <a:r>
              <a:rPr lang="en-US" dirty="0" smtClean="0"/>
              <a:t>Minn</a:t>
            </a:r>
            <a:r>
              <a:rPr lang="en-US" dirty="0"/>
              <a:t>. Stat. § 557.08: force required, bad faith not required, treble damages, but no $500 or attorney’s fees</a:t>
            </a:r>
          </a:p>
          <a:p>
            <a:endParaRPr lang="en-US" dirty="0" smtClean="0"/>
          </a:p>
          <a:p>
            <a:r>
              <a:rPr lang="en-US" dirty="0" smtClean="0"/>
              <a:t>Minn</a:t>
            </a:r>
            <a:r>
              <a:rPr lang="en-US" dirty="0"/>
              <a:t>. Stat. § 557.09: put out required, bad faith not required, treble damages, but no $500 or attorney’s </a:t>
            </a:r>
            <a:r>
              <a:rPr lang="en-US" dirty="0" smtClean="0"/>
              <a:t>fees</a:t>
            </a:r>
          </a:p>
          <a:p>
            <a:endParaRPr lang="en-US" dirty="0"/>
          </a:p>
          <a:p>
            <a:r>
              <a:rPr lang="en-US" dirty="0"/>
              <a:t>Damages can be sought in a separate action, or can be included in the action to restore possession, but the court form does not prompt the tenant to include damages.</a:t>
            </a:r>
          </a:p>
          <a:p>
            <a:endParaRPr lang="en-US" dirty="0" smtClean="0"/>
          </a:p>
          <a:p>
            <a:r>
              <a:rPr lang="en-US" i="1" dirty="0"/>
              <a:t>See</a:t>
            </a:r>
            <a:r>
              <a:rPr lang="en-US" dirty="0"/>
              <a:t> Residential Eviction Defense in Minnesota at XII.B.1</a:t>
            </a:r>
          </a:p>
          <a:p>
            <a:r>
              <a:rPr lang="en-US" u="sng" dirty="0">
                <a:hlinkClick r:id="rId2"/>
              </a:rPr>
              <a:t>http://</a:t>
            </a:r>
            <a:r>
              <a:rPr lang="en-US" u="sng" dirty="0" smtClean="0">
                <a:hlinkClick r:id="rId2"/>
              </a:rPr>
              <a:t>povertylaw.homestead.com/files/Reading/Residential_Eviction_Defense_in_Minnesota.htm#XII.B.1</a:t>
            </a:r>
            <a:endParaRPr lang="en-US" dirty="0"/>
          </a:p>
          <a:p>
            <a:endParaRPr lang="en-US" dirty="0"/>
          </a:p>
        </p:txBody>
      </p:sp>
    </p:spTree>
    <p:extLst>
      <p:ext uri="{BB962C8B-B14F-4D97-AF65-F5344CB8AC3E}">
        <p14:creationId xmlns:p14="http://schemas.microsoft.com/office/powerpoint/2010/main" val="36952953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Combined </a:t>
            </a:r>
            <a:r>
              <a:rPr lang="en-US" dirty="0" smtClean="0"/>
              <a:t>Action</a:t>
            </a:r>
            <a:endParaRPr lang="en-US" dirty="0"/>
          </a:p>
        </p:txBody>
      </p:sp>
      <p:sp>
        <p:nvSpPr>
          <p:cNvPr id="3" name="Content Placeholder 2"/>
          <p:cNvSpPr>
            <a:spLocks noGrp="1"/>
          </p:cNvSpPr>
          <p:nvPr>
            <p:ph sz="quarter" idx="1"/>
          </p:nvPr>
        </p:nvSpPr>
        <p:spPr/>
        <p:txBody>
          <a:bodyPr/>
          <a:lstStyle/>
          <a:p>
            <a:r>
              <a:rPr lang="en-US" dirty="0"/>
              <a:t>Why?</a:t>
            </a:r>
          </a:p>
          <a:p>
            <a:r>
              <a:rPr lang="en-US" dirty="0"/>
              <a:t> </a:t>
            </a:r>
          </a:p>
          <a:p>
            <a:r>
              <a:rPr lang="en-US" dirty="0"/>
              <a:t>Failing to remedy an emergency repair problem can constitute constructive removal.</a:t>
            </a:r>
          </a:p>
          <a:p>
            <a:r>
              <a:rPr lang="en-US" dirty="0"/>
              <a:t> </a:t>
            </a:r>
          </a:p>
          <a:p>
            <a:r>
              <a:rPr lang="en-US" dirty="0"/>
              <a:t>A lockout can be an emergency loss of essential services: housing.</a:t>
            </a:r>
          </a:p>
          <a:p>
            <a:r>
              <a:rPr lang="en-US" dirty="0"/>
              <a:t> </a:t>
            </a:r>
          </a:p>
          <a:p>
            <a:r>
              <a:rPr lang="en-US" dirty="0"/>
              <a:t>A combined action can combine remedies.</a:t>
            </a:r>
          </a:p>
          <a:p>
            <a:endParaRPr lang="en-US" dirty="0"/>
          </a:p>
        </p:txBody>
      </p:sp>
    </p:spTree>
    <p:extLst>
      <p:ext uri="{BB962C8B-B14F-4D97-AF65-F5344CB8AC3E}">
        <p14:creationId xmlns:p14="http://schemas.microsoft.com/office/powerpoint/2010/main" val="40642713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Combined </a:t>
            </a:r>
            <a:r>
              <a:rPr lang="en-US" dirty="0" smtClean="0"/>
              <a:t>Procedure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Precondition: Notice before filing</a:t>
            </a:r>
          </a:p>
          <a:p>
            <a:r>
              <a:rPr lang="en-US" dirty="0"/>
              <a:t> </a:t>
            </a:r>
          </a:p>
          <a:p>
            <a:r>
              <a:rPr lang="en-US" dirty="0"/>
              <a:t>Filing: Combined petition</a:t>
            </a:r>
          </a:p>
          <a:p>
            <a:r>
              <a:rPr lang="en-US" u="sng" dirty="0">
                <a:hlinkClick r:id="rId2"/>
              </a:rPr>
              <a:t>http://povertylaw.homestead.com/EmergencyReliefandLockoutActions.html</a:t>
            </a:r>
            <a:endParaRPr lang="en-US" dirty="0"/>
          </a:p>
          <a:p>
            <a:r>
              <a:rPr lang="en-US" dirty="0"/>
              <a:t> </a:t>
            </a:r>
          </a:p>
          <a:p>
            <a:r>
              <a:rPr lang="en-US" dirty="0"/>
              <a:t>In Forma Pauperis Fee Waivers</a:t>
            </a:r>
          </a:p>
          <a:p>
            <a:r>
              <a:rPr lang="en-US" u="sng" dirty="0">
                <a:hlinkClick r:id="rId3"/>
              </a:rPr>
              <a:t>http://povertylaw.homestead.com/IFP.html</a:t>
            </a:r>
            <a:endParaRPr lang="en-US" dirty="0"/>
          </a:p>
          <a:p>
            <a:r>
              <a:rPr lang="en-US" dirty="0"/>
              <a:t> </a:t>
            </a:r>
          </a:p>
          <a:p>
            <a:r>
              <a:rPr lang="en-US" dirty="0"/>
              <a:t>Notice of Removal</a:t>
            </a:r>
          </a:p>
          <a:p>
            <a:r>
              <a:rPr lang="en-US" u="sng" dirty="0">
                <a:hlinkClick r:id="rId4"/>
              </a:rPr>
              <a:t>http://www.mncourts.gov/default.aspx?page=513&amp;item=468&amp;itemType=formDetails</a:t>
            </a:r>
            <a:endParaRPr lang="en-US" dirty="0"/>
          </a:p>
          <a:p>
            <a:r>
              <a:rPr lang="en-US" dirty="0"/>
              <a:t> </a:t>
            </a:r>
          </a:p>
          <a:p>
            <a:r>
              <a:rPr lang="en-US" dirty="0" smtClean="0"/>
              <a:t>Filing</a:t>
            </a:r>
            <a:r>
              <a:rPr lang="en-US" dirty="0"/>
              <a:t>: (1) in person if pro see, and (2) e-filing if represented</a:t>
            </a:r>
          </a:p>
          <a:p>
            <a:endParaRPr lang="en-US" dirty="0"/>
          </a:p>
        </p:txBody>
      </p:sp>
    </p:spTree>
    <p:extLst>
      <p:ext uri="{BB962C8B-B14F-4D97-AF65-F5344CB8AC3E}">
        <p14:creationId xmlns:p14="http://schemas.microsoft.com/office/powerpoint/2010/main" val="3633250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Combined </a:t>
            </a:r>
            <a:r>
              <a:rPr lang="en-US" dirty="0" smtClean="0"/>
              <a:t>Procedure</a:t>
            </a:r>
            <a:endParaRPr lang="en-US" dirty="0"/>
          </a:p>
        </p:txBody>
      </p:sp>
      <p:sp>
        <p:nvSpPr>
          <p:cNvPr id="3" name="Content Placeholder 2"/>
          <p:cNvSpPr>
            <a:spLocks noGrp="1"/>
          </p:cNvSpPr>
          <p:nvPr>
            <p:ph sz="quarter" idx="1"/>
          </p:nvPr>
        </p:nvSpPr>
        <p:spPr/>
        <p:txBody>
          <a:bodyPr/>
          <a:lstStyle/>
          <a:p>
            <a:r>
              <a:rPr lang="en-US" dirty="0"/>
              <a:t>A common practice is for the court to issue an order requiring the landlord to remedy the violations, scheduling a hearing to determine compliance and damages and hear defenses, and providing a deadline for service of the petition and order on the defendant.</a:t>
            </a:r>
          </a:p>
          <a:p>
            <a:endParaRPr lang="en-US" dirty="0"/>
          </a:p>
        </p:txBody>
      </p:sp>
    </p:spTree>
    <p:extLst>
      <p:ext uri="{BB962C8B-B14F-4D97-AF65-F5344CB8AC3E}">
        <p14:creationId xmlns:p14="http://schemas.microsoft.com/office/powerpoint/2010/main" val="1978946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Tenant Options for Repair </a:t>
            </a:r>
            <a:r>
              <a:rPr lang="en-US" dirty="0" smtClean="0"/>
              <a:t>Problems</a:t>
            </a:r>
            <a:endParaRPr lang="en-US" dirty="0"/>
          </a:p>
        </p:txBody>
      </p:sp>
      <p:sp>
        <p:nvSpPr>
          <p:cNvPr id="3" name="Content Placeholder 2"/>
          <p:cNvSpPr>
            <a:spLocks noGrp="1"/>
          </p:cNvSpPr>
          <p:nvPr>
            <p:ph sz="quarter" idx="1"/>
          </p:nvPr>
        </p:nvSpPr>
        <p:spPr/>
        <p:txBody>
          <a:bodyPr/>
          <a:lstStyle/>
          <a:p>
            <a:pPr marL="0" indent="0">
              <a:buNone/>
            </a:pPr>
            <a:r>
              <a:rPr lang="en-US" dirty="0"/>
              <a:t>3. Rent Escrow Action filed by the tenant: This is better for non-emergency repairs, based on tenant 14-day letter or inspection report. The tenant will have to pay withheld rent into court.</a:t>
            </a:r>
          </a:p>
          <a:p>
            <a:pPr marL="0" indent="0">
              <a:buNone/>
            </a:pPr>
            <a:r>
              <a:rPr lang="en-US" dirty="0"/>
              <a:t> </a:t>
            </a:r>
          </a:p>
          <a:p>
            <a:pPr marL="0" indent="0">
              <a:buNone/>
            </a:pPr>
            <a:r>
              <a:rPr lang="en-US" dirty="0" smtClean="0"/>
              <a:t>4. Tenant </a:t>
            </a:r>
            <a:r>
              <a:rPr lang="en-US" dirty="0"/>
              <a:t>Remedies Action (TRA) filed by the tenant, city, or nonprofit: This is better for non-emergency multi-unit property repairs, based on 14-day letter or inspection report. The tenant probably will have to pay withheld rent into court.</a:t>
            </a:r>
          </a:p>
          <a:p>
            <a:pPr marL="0" indent="0">
              <a:buNone/>
            </a:pPr>
            <a:endParaRPr lang="en-US" dirty="0"/>
          </a:p>
        </p:txBody>
      </p:sp>
    </p:spTree>
    <p:extLst>
      <p:ext uri="{BB962C8B-B14F-4D97-AF65-F5344CB8AC3E}">
        <p14:creationId xmlns:p14="http://schemas.microsoft.com/office/powerpoint/2010/main" val="18185618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Combined </a:t>
            </a:r>
            <a:r>
              <a:rPr lang="en-US" dirty="0" smtClean="0"/>
              <a:t>Procedure</a:t>
            </a:r>
            <a:endParaRPr lang="en-US" dirty="0"/>
          </a:p>
        </p:txBody>
      </p:sp>
      <p:sp>
        <p:nvSpPr>
          <p:cNvPr id="3" name="Content Placeholder 2"/>
          <p:cNvSpPr>
            <a:spLocks noGrp="1"/>
          </p:cNvSpPr>
          <p:nvPr>
            <p:ph sz="quarter" idx="1"/>
          </p:nvPr>
        </p:nvSpPr>
        <p:spPr/>
        <p:txBody>
          <a:bodyPr>
            <a:normAutofit fontScale="92500"/>
          </a:bodyPr>
          <a:lstStyle/>
          <a:p>
            <a:r>
              <a:rPr lang="en-US" dirty="0"/>
              <a:t>The statutes do not provide for a hearing procedure. </a:t>
            </a:r>
          </a:p>
          <a:p>
            <a:r>
              <a:rPr lang="en-US" dirty="0"/>
              <a:t> </a:t>
            </a:r>
          </a:p>
          <a:p>
            <a:r>
              <a:rPr lang="en-US" dirty="0"/>
              <a:t>The tenant has the burden of proof, even if the court has ordered the landlord to remedy the </a:t>
            </a:r>
            <a:r>
              <a:rPr lang="en-US" dirty="0" smtClean="0"/>
              <a:t>violations: </a:t>
            </a:r>
            <a:r>
              <a:rPr lang="en-US" dirty="0"/>
              <a:t>(1) tenancy, (2) 24 hour notice, (3) emergency, lockout or exclusion, (3) impact on tenant, and (4) relief requested.</a:t>
            </a:r>
          </a:p>
          <a:p>
            <a:r>
              <a:rPr lang="en-US" dirty="0"/>
              <a:t> </a:t>
            </a:r>
          </a:p>
          <a:p>
            <a:r>
              <a:rPr lang="en-US" dirty="0"/>
              <a:t>Remedies: Combined petition</a:t>
            </a:r>
          </a:p>
          <a:p>
            <a:r>
              <a:rPr lang="en-US" u="sng" dirty="0">
                <a:hlinkClick r:id="rId2"/>
              </a:rPr>
              <a:t>http://povertylaw.homestead.com/EmergencyReliefandLockoutActions.html</a:t>
            </a:r>
            <a:endParaRPr lang="en-US" dirty="0"/>
          </a:p>
          <a:p>
            <a:endParaRPr lang="en-US" dirty="0" smtClean="0"/>
          </a:p>
        </p:txBody>
      </p:sp>
    </p:spTree>
    <p:extLst>
      <p:ext uri="{BB962C8B-B14F-4D97-AF65-F5344CB8AC3E}">
        <p14:creationId xmlns:p14="http://schemas.microsoft.com/office/powerpoint/2010/main" val="27599901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Lawrence McDonough</a:t>
            </a:r>
          </a:p>
          <a:p>
            <a:r>
              <a:rPr lang="en-US" dirty="0"/>
              <a:t>Pro Bono Counsel</a:t>
            </a:r>
          </a:p>
          <a:p>
            <a:r>
              <a:rPr lang="en-US" dirty="0"/>
              <a:t>Dorsey and Whitney, LLP</a:t>
            </a:r>
          </a:p>
          <a:p>
            <a:r>
              <a:rPr lang="en-US" dirty="0"/>
              <a:t>Suite 1500</a:t>
            </a:r>
          </a:p>
          <a:p>
            <a:r>
              <a:rPr lang="en-US" dirty="0"/>
              <a:t>50 South Sixth Street</a:t>
            </a:r>
          </a:p>
          <a:p>
            <a:r>
              <a:rPr lang="en-US" dirty="0"/>
              <a:t>Minneapolis, MN 55402-1498</a:t>
            </a:r>
          </a:p>
          <a:p>
            <a:r>
              <a:rPr lang="en-US" dirty="0"/>
              <a:t>612-492-6795</a:t>
            </a:r>
          </a:p>
          <a:p>
            <a:r>
              <a:rPr lang="en-US" dirty="0"/>
              <a:t>McDonough.Lawrence@Dorsey.com</a:t>
            </a:r>
          </a:p>
          <a:p>
            <a:r>
              <a:rPr lang="en-US" dirty="0"/>
              <a:t>http://dorsey.com/</a:t>
            </a:r>
          </a:p>
          <a:p>
            <a:endParaRPr lang="en-US" dirty="0"/>
          </a:p>
        </p:txBody>
      </p:sp>
    </p:spTree>
    <p:extLst>
      <p:ext uri="{BB962C8B-B14F-4D97-AF65-F5344CB8AC3E}">
        <p14:creationId xmlns:p14="http://schemas.microsoft.com/office/powerpoint/2010/main" val="4158471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Emergency Tenant Remedies Action (ETRA</a:t>
            </a:r>
            <a:r>
              <a:rPr lang="en-US" dirty="0" smtClean="0"/>
              <a:t>)</a:t>
            </a:r>
            <a:endParaRPr lang="en-US" dirty="0"/>
          </a:p>
        </p:txBody>
      </p:sp>
      <p:sp>
        <p:nvSpPr>
          <p:cNvPr id="3" name="Content Placeholder 2"/>
          <p:cNvSpPr>
            <a:spLocks noGrp="1"/>
          </p:cNvSpPr>
          <p:nvPr>
            <p:ph sz="quarter" idx="1"/>
          </p:nvPr>
        </p:nvSpPr>
        <p:spPr/>
        <p:txBody>
          <a:bodyPr/>
          <a:lstStyle/>
          <a:p>
            <a:r>
              <a:rPr lang="en-US" dirty="0"/>
              <a:t>This also is called an action for emergency relief. </a:t>
            </a:r>
            <a:r>
              <a:rPr lang="en-US" dirty="0" smtClean="0"/>
              <a:t>This </a:t>
            </a:r>
            <a:r>
              <a:rPr lang="en-US" dirty="0"/>
              <a:t>is better for emergency repairs, based on a tenant 24 hour notice. The tenant might have to pay withheld rent into court.</a:t>
            </a:r>
          </a:p>
          <a:p>
            <a:r>
              <a:rPr lang="en-US" dirty="0"/>
              <a:t> </a:t>
            </a:r>
          </a:p>
          <a:p>
            <a:r>
              <a:rPr lang="en-US" dirty="0"/>
              <a:t>For a summary, </a:t>
            </a:r>
            <a:r>
              <a:rPr lang="en-US" i="1" dirty="0"/>
              <a:t>see</a:t>
            </a:r>
            <a:r>
              <a:rPr lang="en-US" dirty="0"/>
              <a:t> Emergency Repair Problems</a:t>
            </a:r>
          </a:p>
          <a:p>
            <a:r>
              <a:rPr lang="en-US" u="sng" dirty="0">
                <a:hlinkClick r:id="rId2"/>
              </a:rPr>
              <a:t>http://</a:t>
            </a:r>
            <a:r>
              <a:rPr lang="en-US" u="sng" dirty="0" smtClean="0">
                <a:hlinkClick r:id="rId2"/>
              </a:rPr>
              <a:t>www.lawhelpmn.org/issues/housing/condemnation-law</a:t>
            </a:r>
            <a:endParaRPr lang="en-US" dirty="0"/>
          </a:p>
        </p:txBody>
      </p:sp>
    </p:spTree>
    <p:extLst>
      <p:ext uri="{BB962C8B-B14F-4D97-AF65-F5344CB8AC3E}">
        <p14:creationId xmlns:p14="http://schemas.microsoft.com/office/powerpoint/2010/main" val="3086491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Minn. Stat. § 504B.381 </a:t>
            </a:r>
          </a:p>
        </p:txBody>
      </p:sp>
      <p:sp>
        <p:nvSpPr>
          <p:cNvPr id="3" name="Content Placeholder 2"/>
          <p:cNvSpPr>
            <a:spLocks noGrp="1"/>
          </p:cNvSpPr>
          <p:nvPr>
            <p:ph sz="quarter" idx="1"/>
          </p:nvPr>
        </p:nvSpPr>
        <p:spPr/>
        <p:txBody>
          <a:bodyPr/>
          <a:lstStyle/>
          <a:p>
            <a:r>
              <a:rPr lang="en-US" dirty="0"/>
              <a:t>Emergency Tenant Remedies </a:t>
            </a:r>
            <a:r>
              <a:rPr lang="en-US" dirty="0" smtClean="0"/>
              <a:t>Action</a:t>
            </a:r>
            <a:endParaRPr lang="en-US" dirty="0"/>
          </a:p>
          <a:p>
            <a:r>
              <a:rPr lang="en-US" dirty="0"/>
              <a:t>(formerly Minn. Stat. § 566.205</a:t>
            </a:r>
            <a:r>
              <a:rPr lang="en-US" dirty="0" smtClean="0"/>
              <a:t>)</a:t>
            </a:r>
            <a:endParaRPr lang="en-US" dirty="0"/>
          </a:p>
          <a:p>
            <a:r>
              <a:rPr lang="en-US" u="sng" dirty="0">
                <a:hlinkClick r:id="rId2"/>
              </a:rPr>
              <a:t>https://www.revisor.mn.gov/statutes/?id=504B.381</a:t>
            </a:r>
            <a:endParaRPr lang="en-US" dirty="0"/>
          </a:p>
          <a:p>
            <a:endParaRPr lang="en-US" dirty="0"/>
          </a:p>
        </p:txBody>
      </p:sp>
    </p:spTree>
    <p:extLst>
      <p:ext uri="{BB962C8B-B14F-4D97-AF65-F5344CB8AC3E}">
        <p14:creationId xmlns:p14="http://schemas.microsoft.com/office/powerpoint/2010/main" val="4053962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Minn. Stat. § 504B.425 </a:t>
            </a:r>
          </a:p>
        </p:txBody>
      </p:sp>
      <p:sp>
        <p:nvSpPr>
          <p:cNvPr id="3" name="Content Placeholder 2"/>
          <p:cNvSpPr>
            <a:spLocks noGrp="1"/>
          </p:cNvSpPr>
          <p:nvPr>
            <p:ph sz="quarter" idx="1"/>
          </p:nvPr>
        </p:nvSpPr>
        <p:spPr/>
        <p:txBody>
          <a:bodyPr/>
          <a:lstStyle/>
          <a:p>
            <a:r>
              <a:rPr lang="en-US" dirty="0"/>
              <a:t>Judgment</a:t>
            </a:r>
          </a:p>
          <a:p>
            <a:r>
              <a:rPr lang="en-US" dirty="0"/>
              <a:t>(formerly Minn. Stat. § 566.25)</a:t>
            </a:r>
          </a:p>
          <a:p>
            <a:r>
              <a:rPr lang="en-US" u="sng" dirty="0" smtClean="0">
                <a:hlinkClick r:id="rId2"/>
              </a:rPr>
              <a:t>https</a:t>
            </a:r>
            <a:r>
              <a:rPr lang="en-US" u="sng" dirty="0">
                <a:hlinkClick r:id="rId2"/>
              </a:rPr>
              <a:t>://www.revisor.mn.gov/statutes/?id=504B.425</a:t>
            </a:r>
            <a:endParaRPr lang="en-US" dirty="0"/>
          </a:p>
          <a:p>
            <a:endParaRPr lang="en-US" dirty="0"/>
          </a:p>
        </p:txBody>
      </p:sp>
    </p:spTree>
    <p:extLst>
      <p:ext uri="{BB962C8B-B14F-4D97-AF65-F5344CB8AC3E}">
        <p14:creationId xmlns:p14="http://schemas.microsoft.com/office/powerpoint/2010/main" val="1474779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Precondition</a:t>
            </a:r>
            <a:endParaRPr lang="en-US" dirty="0"/>
          </a:p>
        </p:txBody>
      </p:sp>
      <p:sp>
        <p:nvSpPr>
          <p:cNvPr id="3" name="Content Placeholder 2"/>
          <p:cNvSpPr>
            <a:spLocks noGrp="1"/>
          </p:cNvSpPr>
          <p:nvPr>
            <p:ph sz="quarter" idx="1"/>
          </p:nvPr>
        </p:nvSpPr>
        <p:spPr/>
        <p:txBody>
          <a:bodyPr/>
          <a:lstStyle/>
          <a:p>
            <a:r>
              <a:rPr lang="en-US" dirty="0"/>
              <a:t>Minn. Stat. § 504B.381 </a:t>
            </a:r>
          </a:p>
          <a:p>
            <a:r>
              <a:rPr lang="en-US" dirty="0"/>
              <a:t> </a:t>
            </a:r>
          </a:p>
          <a:p>
            <a:r>
              <a:rPr lang="en-US" dirty="0"/>
              <a:t>Subd. 4. Notice. The petitioner must attempt to notify the landlord, at least 24 hours before application to the court, of the petitioner's intent to seek emergency relief. An order may be granted without notice to the landlord if the court finds that reasonable efforts, as set forth in the petition or by separate affidavit, were made to notify the landlord but that the efforts were unsuccessful.</a:t>
            </a:r>
          </a:p>
          <a:p>
            <a:pPr marL="0" indent="0">
              <a:buNone/>
            </a:pPr>
            <a:endParaRPr lang="en-US" dirty="0"/>
          </a:p>
        </p:txBody>
      </p:sp>
    </p:spTree>
    <p:extLst>
      <p:ext uri="{BB962C8B-B14F-4D97-AF65-F5344CB8AC3E}">
        <p14:creationId xmlns:p14="http://schemas.microsoft.com/office/powerpoint/2010/main" val="922461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Petition</a:t>
            </a:r>
            <a:endParaRPr lang="en-US" dirty="0"/>
          </a:p>
        </p:txBody>
      </p:sp>
      <p:sp>
        <p:nvSpPr>
          <p:cNvPr id="3" name="Content Placeholder 2"/>
          <p:cNvSpPr>
            <a:spLocks noGrp="1"/>
          </p:cNvSpPr>
          <p:nvPr>
            <p:ph sz="quarter" idx="1"/>
          </p:nvPr>
        </p:nvSpPr>
        <p:spPr/>
        <p:txBody>
          <a:bodyPr>
            <a:normAutofit fontScale="92500"/>
          </a:bodyPr>
          <a:lstStyle/>
          <a:p>
            <a:r>
              <a:rPr lang="en-US" dirty="0"/>
              <a:t>Minn. Stat. § 504B.381 </a:t>
            </a:r>
          </a:p>
          <a:p>
            <a:r>
              <a:rPr lang="en-US" dirty="0"/>
              <a:t> </a:t>
            </a:r>
          </a:p>
          <a:p>
            <a:r>
              <a:rPr lang="en-US" dirty="0"/>
              <a:t>Subd. 3. Petition information. The petitioner must present a verified petition to the district court that contains:</a:t>
            </a:r>
          </a:p>
          <a:p>
            <a:r>
              <a:rPr lang="en-US" dirty="0"/>
              <a:t>(1) a description of the premises and the identity of the landlord;</a:t>
            </a:r>
          </a:p>
          <a:p>
            <a:r>
              <a:rPr lang="en-US" dirty="0"/>
              <a:t>(2) a statement of the facts and grounds that demonstrate the existence of an emergency caused by the loss of essential services or facilities; and</a:t>
            </a:r>
          </a:p>
          <a:p>
            <a:r>
              <a:rPr lang="en-US" dirty="0"/>
              <a:t>(3) a request for relief.</a:t>
            </a:r>
          </a:p>
          <a:p>
            <a:pPr marL="0" indent="0">
              <a:buNone/>
            </a:pPr>
            <a:endParaRPr lang="en-US" dirty="0"/>
          </a:p>
        </p:txBody>
      </p:sp>
    </p:spTree>
    <p:extLst>
      <p:ext uri="{BB962C8B-B14F-4D97-AF65-F5344CB8AC3E}">
        <p14:creationId xmlns:p14="http://schemas.microsoft.com/office/powerpoint/2010/main" val="1569502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Filing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Court Forms</a:t>
            </a:r>
          </a:p>
          <a:p>
            <a:r>
              <a:rPr lang="en-US" u="sng" dirty="0">
                <a:hlinkClick r:id="rId2"/>
              </a:rPr>
              <a:t>http://www.mncourts.gov/selfhelp/?page=3520</a:t>
            </a:r>
            <a:endParaRPr lang="en-US" dirty="0"/>
          </a:p>
          <a:p>
            <a:r>
              <a:rPr lang="en-US" dirty="0"/>
              <a:t> </a:t>
            </a:r>
          </a:p>
          <a:p>
            <a:r>
              <a:rPr lang="en-US" dirty="0"/>
              <a:t>In Forma Pauperis Fee Waivers</a:t>
            </a:r>
          </a:p>
          <a:p>
            <a:r>
              <a:rPr lang="en-US" u="sng" dirty="0">
                <a:hlinkClick r:id="rId3"/>
              </a:rPr>
              <a:t>http://povertylaw.homestead.com/IFP.html</a:t>
            </a:r>
            <a:endParaRPr lang="en-US" dirty="0"/>
          </a:p>
          <a:p>
            <a:r>
              <a:rPr lang="en-US" dirty="0"/>
              <a:t> </a:t>
            </a:r>
            <a:endParaRPr lang="en-US" dirty="0" smtClean="0"/>
          </a:p>
          <a:p>
            <a:r>
              <a:rPr lang="en-US" dirty="0"/>
              <a:t>Notice of Removal</a:t>
            </a:r>
          </a:p>
          <a:p>
            <a:r>
              <a:rPr lang="en-US" u="sng" dirty="0">
                <a:hlinkClick r:id="rId4"/>
              </a:rPr>
              <a:t>http://www.mncourts.gov/default.aspx?page=513&amp;item=468&amp;itemType=formDetails</a:t>
            </a:r>
            <a:endParaRPr lang="en-US" dirty="0"/>
          </a:p>
          <a:p>
            <a:r>
              <a:rPr lang="en-US" dirty="0"/>
              <a:t> </a:t>
            </a:r>
          </a:p>
          <a:p>
            <a:r>
              <a:rPr lang="en-US" dirty="0" smtClean="0"/>
              <a:t>Filing</a:t>
            </a:r>
            <a:r>
              <a:rPr lang="en-US" dirty="0"/>
              <a:t>: (1) in person if pro see, and (2) e-filing if represented</a:t>
            </a:r>
          </a:p>
          <a:p>
            <a:endParaRPr lang="en-US" dirty="0"/>
          </a:p>
        </p:txBody>
      </p:sp>
    </p:spTree>
    <p:extLst>
      <p:ext uri="{BB962C8B-B14F-4D97-AF65-F5344CB8AC3E}">
        <p14:creationId xmlns:p14="http://schemas.microsoft.com/office/powerpoint/2010/main" val="33320424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326</TotalTime>
  <Words>695</Words>
  <Application>Microsoft Office PowerPoint</Application>
  <PresentationFormat>On-screen Show (4:3)</PresentationFormat>
  <Paragraphs>198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Civic</vt:lpstr>
      <vt:lpstr>Unlawful Exclusions and Emergency Cases </vt:lpstr>
      <vt:lpstr>Tenant Options for Repair Problems</vt:lpstr>
      <vt:lpstr>Tenant Options for Repair Problems</vt:lpstr>
      <vt:lpstr>Emergency Tenant Remedies Action (ETRA)</vt:lpstr>
      <vt:lpstr>Minn. Stat. § 504B.381 </vt:lpstr>
      <vt:lpstr>Minn. Stat. § 504B.425 </vt:lpstr>
      <vt:lpstr>Precondition</vt:lpstr>
      <vt:lpstr>Petition</vt:lpstr>
      <vt:lpstr>Filing</vt:lpstr>
      <vt:lpstr>Prehearing Procedure</vt:lpstr>
      <vt:lpstr>Hearing Procedure</vt:lpstr>
      <vt:lpstr>Remedies</vt:lpstr>
      <vt:lpstr>Any Other Relief It Deems Just and Proper</vt:lpstr>
      <vt:lpstr>Lockouts (Actual and Constructive)</vt:lpstr>
      <vt:lpstr>Minn. Stat. § 504B.375</vt:lpstr>
      <vt:lpstr>Precondition</vt:lpstr>
      <vt:lpstr>Petition</vt:lpstr>
      <vt:lpstr>Filing</vt:lpstr>
      <vt:lpstr>Procedure</vt:lpstr>
      <vt:lpstr>Procedure</vt:lpstr>
      <vt:lpstr>Procedure</vt:lpstr>
      <vt:lpstr>Procedure</vt:lpstr>
      <vt:lpstr>Hearing Procedure</vt:lpstr>
      <vt:lpstr>Remedy</vt:lpstr>
      <vt:lpstr>What about Damages?</vt:lpstr>
      <vt:lpstr>Comparison of Statutes </vt:lpstr>
      <vt:lpstr>Combined Action</vt:lpstr>
      <vt:lpstr>Combined Procedure</vt:lpstr>
      <vt:lpstr>Combined Procedure</vt:lpstr>
      <vt:lpstr>Combined Procedure</vt:lpstr>
      <vt:lpstr>PowerPoint Presentation</vt:lpstr>
    </vt:vector>
  </TitlesOfParts>
  <Company>Dorsey &amp; Whitney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Unlawful Exclusions and Emergency Cases </dc:title>
  <dc:creator>McDonough, Lawrence</dc:creator>
  <cp:lastModifiedBy>McDonough, Lawrence</cp:lastModifiedBy>
  <cp:revision>28</cp:revision>
  <dcterms:created xsi:type="dcterms:W3CDTF">2015-03-09T21:23:40Z</dcterms:created>
  <dcterms:modified xsi:type="dcterms:W3CDTF">2015-03-13T15:09:23Z</dcterms:modified>
</cp:coreProperties>
</file>