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8"/>
  </p:notesMasterIdLst>
  <p:sldIdLst>
    <p:sldId id="256" r:id="rId2"/>
    <p:sldId id="481" r:id="rId3"/>
    <p:sldId id="489" r:id="rId4"/>
    <p:sldId id="259" r:id="rId5"/>
    <p:sldId id="477" r:id="rId6"/>
    <p:sldId id="491" r:id="rId7"/>
    <p:sldId id="499" r:id="rId8"/>
    <p:sldId id="480" r:id="rId9"/>
    <p:sldId id="487" r:id="rId10"/>
    <p:sldId id="483" r:id="rId11"/>
    <p:sldId id="509" r:id="rId12"/>
    <p:sldId id="510" r:id="rId13"/>
    <p:sldId id="260" r:id="rId14"/>
    <p:sldId id="492" r:id="rId15"/>
    <p:sldId id="261" r:id="rId16"/>
    <p:sldId id="339" r:id="rId17"/>
    <p:sldId id="264" r:id="rId18"/>
    <p:sldId id="462" r:id="rId19"/>
    <p:sldId id="265" r:id="rId20"/>
    <p:sldId id="266" r:id="rId21"/>
    <p:sldId id="267" r:id="rId22"/>
    <p:sldId id="268" r:id="rId23"/>
    <p:sldId id="506" r:id="rId24"/>
    <p:sldId id="262" r:id="rId25"/>
    <p:sldId id="490" r:id="rId26"/>
    <p:sldId id="502" r:id="rId27"/>
    <p:sldId id="503" r:id="rId28"/>
    <p:sldId id="511" r:id="rId29"/>
    <p:sldId id="493" r:id="rId30"/>
    <p:sldId id="496" r:id="rId31"/>
    <p:sldId id="497" r:id="rId32"/>
    <p:sldId id="507" r:id="rId33"/>
    <p:sldId id="498" r:id="rId34"/>
    <p:sldId id="512" r:id="rId35"/>
    <p:sldId id="513" r:id="rId36"/>
    <p:sldId id="468" r:id="rId37"/>
    <p:sldId id="508" r:id="rId38"/>
    <p:sldId id="469" r:id="rId39"/>
    <p:sldId id="475" r:id="rId40"/>
    <p:sldId id="333" r:id="rId41"/>
    <p:sldId id="412" r:id="rId42"/>
    <p:sldId id="418" r:id="rId43"/>
    <p:sldId id="419" r:id="rId44"/>
    <p:sldId id="413" r:id="rId45"/>
    <p:sldId id="476" r:id="rId46"/>
    <p:sldId id="335" r:id="rId4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92" roundtripDataSignature="AMtx7mgM7EJlDUoR8B1XD2wBtHpq4Om2k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chael Sterling" initials="" lastIdx="6" clrIdx="0"/>
  <p:cmAuthor id="1" name="Larry McDonough" initials="LM" lastIdx="1" clrIdx="1">
    <p:extLst>
      <p:ext uri="{19B8F6BF-5375-455C-9EA6-DF929625EA0E}">
        <p15:presenceInfo xmlns:p15="http://schemas.microsoft.com/office/powerpoint/2012/main" userId="bf0cd75a09d6d1d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9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92"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9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93"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5" name="Google Shape;165;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01" name="Google Shape;201;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31906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7"/>
        <p:cNvGrpSpPr/>
        <p:nvPr/>
      </p:nvGrpSpPr>
      <p:grpSpPr>
        <a:xfrm>
          <a:off x="0" y="0"/>
          <a:ext cx="0" cy="0"/>
          <a:chOff x="0" y="0"/>
          <a:chExt cx="0" cy="0"/>
        </a:xfrm>
      </p:grpSpPr>
      <p:sp>
        <p:nvSpPr>
          <p:cNvPr id="628" name="Google Shape;628;p7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29" name="Google Shape;629;p7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9"/>
        <p:cNvGrpSpPr/>
        <p:nvPr/>
      </p:nvGrpSpPr>
      <p:grpSpPr>
        <a:xfrm>
          <a:off x="0" y="0"/>
          <a:ext cx="0" cy="0"/>
          <a:chOff x="0" y="0"/>
          <a:chExt cx="0" cy="0"/>
        </a:xfrm>
      </p:grpSpPr>
      <p:sp>
        <p:nvSpPr>
          <p:cNvPr id="640" name="Google Shape;640;p7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41" name="Google Shape;641;p7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83" name="Google Shape;183;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89" name="Google Shape;189;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61209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95" name="Google Shape;195;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50807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13" name="Google Shape;213;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128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19" name="Google Shape;219;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83908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5" name="Google Shape;225;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80366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31" name="Google Shape;231;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1169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37" name="Google Shape;237;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0088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lt2"/>
        </a:solidFill>
        <a:effectLst/>
      </p:bgPr>
    </p:bg>
    <p:spTree>
      <p:nvGrpSpPr>
        <p:cNvPr id="1" name="Shape 24"/>
        <p:cNvGrpSpPr/>
        <p:nvPr/>
      </p:nvGrpSpPr>
      <p:grpSpPr>
        <a:xfrm>
          <a:off x="0" y="0"/>
          <a:ext cx="0" cy="0"/>
          <a:chOff x="0" y="0"/>
          <a:chExt cx="0" cy="0"/>
        </a:xfrm>
      </p:grpSpPr>
      <p:sp>
        <p:nvSpPr>
          <p:cNvPr id="25" name="Google Shape;25;p80"/>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26" name="Google Shape;26;p80"/>
          <p:cNvSpPr/>
          <p:nvPr/>
        </p:nvSpPr>
        <p:spPr>
          <a:xfrm>
            <a:off x="8991600" y="3048"/>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27" name="Google Shape;27;p80"/>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28" name="Google Shape;28;p80"/>
          <p:cNvSpPr/>
          <p:nvPr/>
        </p:nvSpPr>
        <p:spPr>
          <a:xfrm>
            <a:off x="0" y="0"/>
            <a:ext cx="9144000" cy="2514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29" name="Google Shape;29;p80"/>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30" name="Google Shape;30;p80"/>
          <p:cNvSpPr txBox="1">
            <a:spLocks noGrp="1"/>
          </p:cNvSpPr>
          <p:nvPr>
            <p:ph type="subTitle" idx="1"/>
          </p:nvPr>
        </p:nvSpPr>
        <p:spPr>
          <a:xfrm>
            <a:off x="1371600" y="2819400"/>
            <a:ext cx="6400800" cy="1752600"/>
          </a:xfrm>
          <a:prstGeom prst="rect">
            <a:avLst/>
          </a:prstGeom>
          <a:noFill/>
          <a:ln>
            <a:noFill/>
          </a:ln>
        </p:spPr>
        <p:txBody>
          <a:bodyPr spcFirstLastPara="1" wrap="square" lIns="91425" tIns="45700" rIns="91425" bIns="45700" anchor="t" anchorCtr="0">
            <a:normAutofit/>
          </a:bodyPr>
          <a:lstStyle>
            <a:lvl1pPr lvl="0" algn="ctr">
              <a:spcBef>
                <a:spcPts val="320"/>
              </a:spcBef>
              <a:spcAft>
                <a:spcPts val="0"/>
              </a:spcAft>
              <a:buSzPts val="1360"/>
              <a:buNone/>
              <a:defRPr sz="1600" b="1" cap="none">
                <a:solidFill>
                  <a:schemeClr val="dk2"/>
                </a:solidFill>
              </a:defRPr>
            </a:lvl1pPr>
            <a:lvl2pPr lvl="1" algn="ctr">
              <a:spcBef>
                <a:spcPts val="360"/>
              </a:spcBef>
              <a:spcAft>
                <a:spcPts val="0"/>
              </a:spcAft>
              <a:buSzPts val="1260"/>
              <a:buNone/>
              <a:defRPr/>
            </a:lvl2pPr>
            <a:lvl3pPr lvl="2" algn="ctr">
              <a:spcBef>
                <a:spcPts val="360"/>
              </a:spcBef>
              <a:spcAft>
                <a:spcPts val="0"/>
              </a:spcAft>
              <a:buSzPts val="1350"/>
              <a:buNone/>
              <a:defRPr/>
            </a:lvl3pPr>
            <a:lvl4pPr lvl="3" algn="ctr">
              <a:spcBef>
                <a:spcPts val="360"/>
              </a:spcBef>
              <a:spcAft>
                <a:spcPts val="0"/>
              </a:spcAft>
              <a:buSzPts val="1260"/>
              <a:buNone/>
              <a:defRPr/>
            </a:lvl4pPr>
            <a:lvl5pPr lvl="4" algn="ctr">
              <a:spcBef>
                <a:spcPts val="360"/>
              </a:spcBef>
              <a:spcAft>
                <a:spcPts val="0"/>
              </a:spcAft>
              <a:buSzPts val="1800"/>
              <a:buNone/>
              <a:defRPr/>
            </a:lvl5pPr>
            <a:lvl6pPr lvl="5" algn="ctr">
              <a:spcBef>
                <a:spcPts val="360"/>
              </a:spcBef>
              <a:spcAft>
                <a:spcPts val="0"/>
              </a:spcAft>
              <a:buSzPts val="1440"/>
              <a:buNone/>
              <a:defRPr/>
            </a:lvl6pPr>
            <a:lvl7pPr lvl="6" algn="ctr">
              <a:spcBef>
                <a:spcPts val="360"/>
              </a:spcBef>
              <a:spcAft>
                <a:spcPts val="0"/>
              </a:spcAft>
              <a:buSzPts val="1620"/>
              <a:buNone/>
              <a:defRPr/>
            </a:lvl7pPr>
            <a:lvl8pPr lvl="7" algn="ctr">
              <a:spcBef>
                <a:spcPts val="360"/>
              </a:spcBef>
              <a:spcAft>
                <a:spcPts val="0"/>
              </a:spcAft>
              <a:buSzPts val="1800"/>
              <a:buNone/>
              <a:defRPr/>
            </a:lvl8pPr>
            <a:lvl9pPr lvl="8" algn="ctr">
              <a:spcBef>
                <a:spcPts val="360"/>
              </a:spcBef>
              <a:spcAft>
                <a:spcPts val="0"/>
              </a:spcAft>
              <a:buSzPts val="1620"/>
              <a:buNone/>
              <a:defRPr/>
            </a:lvl9pPr>
          </a:lstStyle>
          <a:p>
            <a:endParaRPr/>
          </a:p>
        </p:txBody>
      </p:sp>
      <p:sp>
        <p:nvSpPr>
          <p:cNvPr id="31" name="Google Shape;31;p80"/>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2" name="Google Shape;32;p80"/>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cxnSp>
        <p:nvCxnSpPr>
          <p:cNvPr id="33" name="Google Shape;33;p80"/>
          <p:cNvCxnSpPr/>
          <p:nvPr/>
        </p:nvCxnSpPr>
        <p:spPr>
          <a:xfrm>
            <a:off x="155448" y="2420112"/>
            <a:ext cx="8833104" cy="0"/>
          </a:xfrm>
          <a:prstGeom prst="straightConnector1">
            <a:avLst/>
          </a:prstGeom>
          <a:noFill/>
          <a:ln w="11425" cap="flat" cmpd="sng">
            <a:solidFill>
              <a:srgbClr val="7A9798"/>
            </a:solidFill>
            <a:prstDash val="dash"/>
            <a:round/>
            <a:headEnd type="none" w="sm" len="sm"/>
            <a:tailEnd type="none" w="sm" len="sm"/>
          </a:ln>
        </p:spPr>
      </p:cxnSp>
      <p:sp>
        <p:nvSpPr>
          <p:cNvPr id="34" name="Google Shape;34;p80"/>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35" name="Google Shape;35;p80"/>
          <p:cNvSpPr/>
          <p:nvPr/>
        </p:nvSpPr>
        <p:spPr>
          <a:xfrm>
            <a:off x="4267200" y="2115312"/>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36" name="Google Shape;36;p80"/>
          <p:cNvSpPr/>
          <p:nvPr/>
        </p:nvSpPr>
        <p:spPr>
          <a:xfrm>
            <a:off x="4361688" y="2209800"/>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37" name="Google Shape;37;p80"/>
          <p:cNvSpPr txBox="1">
            <a:spLocks noGrp="1"/>
          </p:cNvSpPr>
          <p:nvPr>
            <p:ph type="sldNum" idx="12"/>
          </p:nvPr>
        </p:nvSpPr>
        <p:spPr>
          <a:xfrm>
            <a:off x="4343400" y="2199450"/>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Times New Roman"/>
                <a:ea typeface="Times New Roman"/>
                <a:cs typeface="Times New Roman"/>
                <a:sym typeface="Times New Roman"/>
              </a:defRPr>
            </a:lvl1pPr>
            <a:lvl2pPr marL="0" lvl="1" indent="0" algn="ctr">
              <a:spcBef>
                <a:spcPts val="0"/>
              </a:spcBef>
              <a:buNone/>
              <a:defRPr sz="1600">
                <a:solidFill>
                  <a:srgbClr val="7A9798"/>
                </a:solidFill>
                <a:latin typeface="Times New Roman"/>
                <a:ea typeface="Times New Roman"/>
                <a:cs typeface="Times New Roman"/>
                <a:sym typeface="Times New Roman"/>
              </a:defRPr>
            </a:lvl2pPr>
            <a:lvl3pPr marL="0" lvl="2" indent="0" algn="ctr">
              <a:spcBef>
                <a:spcPts val="0"/>
              </a:spcBef>
              <a:buNone/>
              <a:defRPr sz="1600">
                <a:solidFill>
                  <a:srgbClr val="7A9798"/>
                </a:solidFill>
                <a:latin typeface="Times New Roman"/>
                <a:ea typeface="Times New Roman"/>
                <a:cs typeface="Times New Roman"/>
                <a:sym typeface="Times New Roman"/>
              </a:defRPr>
            </a:lvl3pPr>
            <a:lvl4pPr marL="0" lvl="3" indent="0" algn="ctr">
              <a:spcBef>
                <a:spcPts val="0"/>
              </a:spcBef>
              <a:buNone/>
              <a:defRPr sz="1600">
                <a:solidFill>
                  <a:srgbClr val="7A9798"/>
                </a:solidFill>
                <a:latin typeface="Times New Roman"/>
                <a:ea typeface="Times New Roman"/>
                <a:cs typeface="Times New Roman"/>
                <a:sym typeface="Times New Roman"/>
              </a:defRPr>
            </a:lvl4pPr>
            <a:lvl5pPr marL="0" lvl="4" indent="0" algn="ctr">
              <a:spcBef>
                <a:spcPts val="0"/>
              </a:spcBef>
              <a:buNone/>
              <a:defRPr sz="1600">
                <a:solidFill>
                  <a:srgbClr val="7A9798"/>
                </a:solidFill>
                <a:latin typeface="Times New Roman"/>
                <a:ea typeface="Times New Roman"/>
                <a:cs typeface="Times New Roman"/>
                <a:sym typeface="Times New Roman"/>
              </a:defRPr>
            </a:lvl5pPr>
            <a:lvl6pPr marL="0" lvl="5" indent="0" algn="ctr">
              <a:spcBef>
                <a:spcPts val="0"/>
              </a:spcBef>
              <a:buNone/>
              <a:defRPr sz="1600">
                <a:solidFill>
                  <a:srgbClr val="7A9798"/>
                </a:solidFill>
                <a:latin typeface="Times New Roman"/>
                <a:ea typeface="Times New Roman"/>
                <a:cs typeface="Times New Roman"/>
                <a:sym typeface="Times New Roman"/>
              </a:defRPr>
            </a:lvl6pPr>
            <a:lvl7pPr marL="0" lvl="6" indent="0" algn="ctr">
              <a:spcBef>
                <a:spcPts val="0"/>
              </a:spcBef>
              <a:buNone/>
              <a:defRPr sz="1600">
                <a:solidFill>
                  <a:srgbClr val="7A9798"/>
                </a:solidFill>
                <a:latin typeface="Times New Roman"/>
                <a:ea typeface="Times New Roman"/>
                <a:cs typeface="Times New Roman"/>
                <a:sym typeface="Times New Roman"/>
              </a:defRPr>
            </a:lvl7pPr>
            <a:lvl8pPr marL="0" lvl="7" indent="0" algn="ctr">
              <a:spcBef>
                <a:spcPts val="0"/>
              </a:spcBef>
              <a:buNone/>
              <a:defRPr sz="1600">
                <a:solidFill>
                  <a:srgbClr val="7A9798"/>
                </a:solidFill>
                <a:latin typeface="Times New Roman"/>
                <a:ea typeface="Times New Roman"/>
                <a:cs typeface="Times New Roman"/>
                <a:sym typeface="Times New Roman"/>
              </a:defRPr>
            </a:lvl8pPr>
            <a:lvl9pPr marL="0" lvl="8" indent="0" algn="ctr">
              <a:spcBef>
                <a:spcPts val="0"/>
              </a:spcBef>
              <a:buNone/>
              <a:defRPr sz="1600">
                <a:solidFill>
                  <a:srgbClr val="7A9798"/>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
        <p:nvSpPr>
          <p:cNvPr id="38" name="Google Shape;38;p80"/>
          <p:cNvSpPr txBox="1">
            <a:spLocks noGrp="1"/>
          </p:cNvSpPr>
          <p:nvPr>
            <p:ph type="ctrTitle"/>
          </p:nvPr>
        </p:nvSpPr>
        <p:spPr>
          <a:xfrm>
            <a:off x="685800" y="381000"/>
            <a:ext cx="7772400" cy="17526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chemeClr val="accent1"/>
              </a:buClr>
              <a:buSzPts val="4200"/>
              <a:buFont typeface="Arial"/>
              <a:buNone/>
              <a:defRPr sz="42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bg>
      <p:bgPr>
        <a:solidFill>
          <a:schemeClr val="lt2"/>
        </a:solidFill>
        <a:effectLst/>
      </p:bgPr>
    </p:bg>
    <p:spTree>
      <p:nvGrpSpPr>
        <p:cNvPr id="1" name="Shape 141"/>
        <p:cNvGrpSpPr/>
        <p:nvPr/>
      </p:nvGrpSpPr>
      <p:grpSpPr>
        <a:xfrm>
          <a:off x="0" y="0"/>
          <a:ext cx="0" cy="0"/>
          <a:chOff x="0" y="0"/>
          <a:chExt cx="0" cy="0"/>
        </a:xfrm>
      </p:grpSpPr>
      <p:sp>
        <p:nvSpPr>
          <p:cNvPr id="142" name="Google Shape;142;p8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3" name="Google Shape;143;p89"/>
          <p:cNvSpPr txBox="1">
            <a:spLocks noGrp="1"/>
          </p:cNvSpPr>
          <p:nvPr>
            <p:ph type="body" idx="1"/>
          </p:nvPr>
        </p:nvSpPr>
        <p:spPr>
          <a:xfrm rot="5400000">
            <a:off x="2269236" y="-443484"/>
            <a:ext cx="4599432" cy="85344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44" name="Google Shape;144;p89"/>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45" name="Google Shape;145;p89"/>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46" name="Google Shape;146;p89"/>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bg>
      <p:bgPr>
        <a:solidFill>
          <a:schemeClr val="lt2"/>
        </a:solidFill>
        <a:effectLst/>
      </p:bgPr>
    </p:bg>
    <p:spTree>
      <p:nvGrpSpPr>
        <p:cNvPr id="1" name="Shape 147"/>
        <p:cNvGrpSpPr/>
        <p:nvPr/>
      </p:nvGrpSpPr>
      <p:grpSpPr>
        <a:xfrm>
          <a:off x="0" y="0"/>
          <a:ext cx="0" cy="0"/>
          <a:chOff x="0" y="0"/>
          <a:chExt cx="0" cy="0"/>
        </a:xfrm>
      </p:grpSpPr>
      <p:sp>
        <p:nvSpPr>
          <p:cNvPr id="148" name="Google Shape;148;p90"/>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49" name="Google Shape;149;p90"/>
          <p:cNvSpPr/>
          <p:nvPr/>
        </p:nvSpPr>
        <p:spPr>
          <a:xfrm>
            <a:off x="7010400" y="0"/>
            <a:ext cx="21336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50" name="Google Shape;150;p90"/>
          <p:cNvSpPr/>
          <p:nvPr/>
        </p:nvSpPr>
        <p:spPr>
          <a:xfrm>
            <a:off x="0" y="0"/>
            <a:ext cx="9144000" cy="155448"/>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51" name="Google Shape;151;p90"/>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52" name="Google Shape;152;p90"/>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53" name="Google Shape;153;p90"/>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cxnSp>
        <p:nvCxnSpPr>
          <p:cNvPr id="154" name="Google Shape;154;p90"/>
          <p:cNvCxnSpPr/>
          <p:nvPr/>
        </p:nvCxnSpPr>
        <p:spPr>
          <a:xfrm rot="5400000">
            <a:off x="4021836" y="3278124"/>
            <a:ext cx="6245352" cy="0"/>
          </a:xfrm>
          <a:prstGeom prst="straightConnector1">
            <a:avLst/>
          </a:prstGeom>
          <a:noFill/>
          <a:ln w="9525" cap="flat" cmpd="sng">
            <a:solidFill>
              <a:srgbClr val="7A9798"/>
            </a:solidFill>
            <a:prstDash val="dash"/>
            <a:round/>
            <a:headEnd type="none" w="sm" len="sm"/>
            <a:tailEnd type="none" w="sm" len="sm"/>
          </a:ln>
        </p:spPr>
      </p:cxnSp>
      <p:sp>
        <p:nvSpPr>
          <p:cNvPr id="155" name="Google Shape;155;p90"/>
          <p:cNvSpPr/>
          <p:nvPr/>
        </p:nvSpPr>
        <p:spPr>
          <a:xfrm>
            <a:off x="6839712" y="2925763"/>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56" name="Google Shape;156;p90"/>
          <p:cNvSpPr/>
          <p:nvPr/>
        </p:nvSpPr>
        <p:spPr>
          <a:xfrm>
            <a:off x="6934200" y="3020251"/>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57" name="Google Shape;157;p90"/>
          <p:cNvSpPr txBox="1">
            <a:spLocks noGrp="1"/>
          </p:cNvSpPr>
          <p:nvPr>
            <p:ph type="sldNum" idx="12"/>
          </p:nvPr>
        </p:nvSpPr>
        <p:spPr>
          <a:xfrm>
            <a:off x="6915912" y="3009901"/>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
        <p:nvSpPr>
          <p:cNvPr id="158" name="Google Shape;158;p90"/>
          <p:cNvSpPr txBox="1">
            <a:spLocks noGrp="1"/>
          </p:cNvSpPr>
          <p:nvPr>
            <p:ph type="body" idx="1"/>
          </p:nvPr>
        </p:nvSpPr>
        <p:spPr>
          <a:xfrm rot="5400000">
            <a:off x="670717" y="-61117"/>
            <a:ext cx="5821366" cy="65532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59" name="Google Shape;159;p90"/>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60" name="Google Shape;160;p90"/>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61" name="Google Shape;161;p90"/>
          <p:cNvSpPr txBox="1">
            <a:spLocks noGrp="1"/>
          </p:cNvSpPr>
          <p:nvPr>
            <p:ph type="title"/>
          </p:nvPr>
        </p:nvSpPr>
        <p:spPr>
          <a:xfrm rot="5400000">
            <a:off x="5189537" y="2506664"/>
            <a:ext cx="5851525" cy="14478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lt2"/>
        </a:solidFill>
        <a:effectLst/>
      </p:bgPr>
    </p:bg>
    <p:spTree>
      <p:nvGrpSpPr>
        <p:cNvPr id="1" name="Shape 39"/>
        <p:cNvGrpSpPr/>
        <p:nvPr/>
      </p:nvGrpSpPr>
      <p:grpSpPr>
        <a:xfrm>
          <a:off x="0" y="0"/>
          <a:ext cx="0" cy="0"/>
          <a:chOff x="0" y="0"/>
          <a:chExt cx="0" cy="0"/>
        </a:xfrm>
      </p:grpSpPr>
      <p:sp>
        <p:nvSpPr>
          <p:cNvPr id="40" name="Google Shape;40;p81"/>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3300"/>
              <a:buFont typeface="Arial"/>
              <a:buNone/>
              <a:defRPr>
                <a:solidFill>
                  <a:srgbClr val="7A979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81"/>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2" name="Google Shape;42;p81"/>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3" name="Google Shape;43;p81"/>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
        <p:nvSpPr>
          <p:cNvPr id="44" name="Google Shape;44;p8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lvl1pPr marL="457200" lvl="0" indent="-228600" algn="l">
              <a:spcBef>
                <a:spcPts val="540"/>
              </a:spcBef>
              <a:spcAft>
                <a:spcPts val="0"/>
              </a:spcAft>
              <a:buSzPts val="2295"/>
              <a:buNone/>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lt1"/>
        </a:solidFill>
        <a:effectLst/>
      </p:bgPr>
    </p:bg>
    <p:spTree>
      <p:nvGrpSpPr>
        <p:cNvPr id="1" name="Shape 45"/>
        <p:cNvGrpSpPr/>
        <p:nvPr/>
      </p:nvGrpSpPr>
      <p:grpSpPr>
        <a:xfrm>
          <a:off x="0" y="0"/>
          <a:ext cx="0" cy="0"/>
          <a:chOff x="0" y="0"/>
          <a:chExt cx="0" cy="0"/>
        </a:xfrm>
      </p:grpSpPr>
      <p:sp>
        <p:nvSpPr>
          <p:cNvPr id="46" name="Google Shape;46;p82"/>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47" name="Google Shape;47;p82"/>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48" name="Google Shape;48;p82"/>
          <p:cNvSpPr/>
          <p:nvPr/>
        </p:nvSpPr>
        <p:spPr>
          <a:xfrm>
            <a:off x="0" y="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49" name="Google Shape;49;p82"/>
          <p:cNvSpPr/>
          <p:nvPr/>
        </p:nvSpPr>
        <p:spPr>
          <a:xfrm>
            <a:off x="8991600" y="1905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50" name="Google Shape;50;p82"/>
          <p:cNvSpPr/>
          <p:nvPr/>
        </p:nvSpPr>
        <p:spPr>
          <a:xfrm>
            <a:off x="152400" y="2286000"/>
            <a:ext cx="8833104" cy="304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51" name="Google Shape;51;p82"/>
          <p:cNvSpPr/>
          <p:nvPr/>
        </p:nvSpPr>
        <p:spPr>
          <a:xfrm>
            <a:off x="155448" y="142352"/>
            <a:ext cx="8833104" cy="2139696"/>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52" name="Google Shape;52;p82"/>
          <p:cNvSpPr txBox="1">
            <a:spLocks noGrp="1"/>
          </p:cNvSpPr>
          <p:nvPr>
            <p:ph type="body" idx="1"/>
          </p:nvPr>
        </p:nvSpPr>
        <p:spPr>
          <a:xfrm>
            <a:off x="1368426" y="2743200"/>
            <a:ext cx="6480174" cy="1673225"/>
          </a:xfrm>
          <a:prstGeom prst="rect">
            <a:avLst/>
          </a:prstGeom>
          <a:noFill/>
          <a:ln>
            <a:noFill/>
          </a:ln>
        </p:spPr>
        <p:txBody>
          <a:bodyPr spcFirstLastPara="1" wrap="square" lIns="91425" tIns="45700" rIns="91425" bIns="45700" anchor="t" anchorCtr="0">
            <a:normAutofit/>
          </a:bodyPr>
          <a:lstStyle>
            <a:lvl1pPr marL="457200" lvl="0" indent="-228600" algn="ctr">
              <a:spcBef>
                <a:spcPts val="320"/>
              </a:spcBef>
              <a:spcAft>
                <a:spcPts val="0"/>
              </a:spcAft>
              <a:buSzPts val="1360"/>
              <a:buNone/>
              <a:defRPr sz="1600" b="1" cap="none">
                <a:solidFill>
                  <a:schemeClr val="dk2"/>
                </a:solidFill>
              </a:defRPr>
            </a:lvl1pPr>
            <a:lvl2pPr marL="914400" lvl="1" indent="-228600" algn="l">
              <a:spcBef>
                <a:spcPts val="360"/>
              </a:spcBef>
              <a:spcAft>
                <a:spcPts val="0"/>
              </a:spcAft>
              <a:buSzPts val="1260"/>
              <a:buNone/>
              <a:defRPr sz="1800">
                <a:solidFill>
                  <a:srgbClr val="888888"/>
                </a:solidFill>
              </a:defRPr>
            </a:lvl2pPr>
            <a:lvl3pPr marL="1371600" lvl="2" indent="-228600" algn="l">
              <a:spcBef>
                <a:spcPts val="320"/>
              </a:spcBef>
              <a:spcAft>
                <a:spcPts val="0"/>
              </a:spcAft>
              <a:buSzPts val="1200"/>
              <a:buNone/>
              <a:defRPr sz="1600">
                <a:solidFill>
                  <a:srgbClr val="888888"/>
                </a:solidFill>
              </a:defRPr>
            </a:lvl3pPr>
            <a:lvl4pPr marL="1828800" lvl="3" indent="-228600" algn="l">
              <a:spcBef>
                <a:spcPts val="280"/>
              </a:spcBef>
              <a:spcAft>
                <a:spcPts val="0"/>
              </a:spcAft>
              <a:buSzPts val="980"/>
              <a:buNone/>
              <a:defRPr sz="1400">
                <a:solidFill>
                  <a:srgbClr val="888888"/>
                </a:solidFill>
              </a:defRPr>
            </a:lvl4pPr>
            <a:lvl5pPr marL="2286000" lvl="4" indent="-228600" algn="l">
              <a:spcBef>
                <a:spcPts val="280"/>
              </a:spcBef>
              <a:spcAft>
                <a:spcPts val="0"/>
              </a:spcAft>
              <a:buSzPts val="1400"/>
              <a:buFont typeface="Times New Roman"/>
              <a:buNone/>
              <a:defRPr sz="1400">
                <a:solidFill>
                  <a:srgbClr val="888888"/>
                </a:solidFill>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53" name="Google Shape;53;p82"/>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54" name="Google Shape;54;p82"/>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55" name="Google Shape;55;p82"/>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82"/>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cxnSp>
        <p:nvCxnSpPr>
          <p:cNvPr id="57" name="Google Shape;57;p82"/>
          <p:cNvCxnSpPr/>
          <p:nvPr/>
        </p:nvCxnSpPr>
        <p:spPr>
          <a:xfrm>
            <a:off x="152400" y="2438400"/>
            <a:ext cx="8833104" cy="0"/>
          </a:xfrm>
          <a:prstGeom prst="straightConnector1">
            <a:avLst/>
          </a:prstGeom>
          <a:noFill/>
          <a:ln w="11425" cap="flat" cmpd="sng">
            <a:solidFill>
              <a:srgbClr val="7A9798"/>
            </a:solidFill>
            <a:prstDash val="dash"/>
            <a:round/>
            <a:headEnd type="none" w="sm" len="sm"/>
            <a:tailEnd type="none" w="sm" len="sm"/>
          </a:ln>
        </p:spPr>
      </p:cxnSp>
      <p:sp>
        <p:nvSpPr>
          <p:cNvPr id="58" name="Google Shape;58;p82"/>
          <p:cNvSpPr/>
          <p:nvPr/>
        </p:nvSpPr>
        <p:spPr>
          <a:xfrm>
            <a:off x="4267200" y="2115312"/>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59" name="Google Shape;59;p82"/>
          <p:cNvSpPr/>
          <p:nvPr/>
        </p:nvSpPr>
        <p:spPr>
          <a:xfrm>
            <a:off x="4361688" y="2209800"/>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60" name="Google Shape;60;p82"/>
          <p:cNvSpPr txBox="1">
            <a:spLocks noGrp="1"/>
          </p:cNvSpPr>
          <p:nvPr>
            <p:ph type="sldNum" idx="12"/>
          </p:nvPr>
        </p:nvSpPr>
        <p:spPr>
          <a:xfrm>
            <a:off x="4343400" y="2199450"/>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Times New Roman"/>
                <a:ea typeface="Times New Roman"/>
                <a:cs typeface="Times New Roman"/>
                <a:sym typeface="Times New Roman"/>
              </a:defRPr>
            </a:lvl1pPr>
            <a:lvl2pPr marL="0" lvl="1" indent="0" algn="ctr">
              <a:spcBef>
                <a:spcPts val="0"/>
              </a:spcBef>
              <a:buNone/>
              <a:defRPr sz="1600">
                <a:solidFill>
                  <a:srgbClr val="7A9798"/>
                </a:solidFill>
                <a:latin typeface="Times New Roman"/>
                <a:ea typeface="Times New Roman"/>
                <a:cs typeface="Times New Roman"/>
                <a:sym typeface="Times New Roman"/>
              </a:defRPr>
            </a:lvl2pPr>
            <a:lvl3pPr marL="0" lvl="2" indent="0" algn="ctr">
              <a:spcBef>
                <a:spcPts val="0"/>
              </a:spcBef>
              <a:buNone/>
              <a:defRPr sz="1600">
                <a:solidFill>
                  <a:srgbClr val="7A9798"/>
                </a:solidFill>
                <a:latin typeface="Times New Roman"/>
                <a:ea typeface="Times New Roman"/>
                <a:cs typeface="Times New Roman"/>
                <a:sym typeface="Times New Roman"/>
              </a:defRPr>
            </a:lvl3pPr>
            <a:lvl4pPr marL="0" lvl="3" indent="0" algn="ctr">
              <a:spcBef>
                <a:spcPts val="0"/>
              </a:spcBef>
              <a:buNone/>
              <a:defRPr sz="1600">
                <a:solidFill>
                  <a:srgbClr val="7A9798"/>
                </a:solidFill>
                <a:latin typeface="Times New Roman"/>
                <a:ea typeface="Times New Roman"/>
                <a:cs typeface="Times New Roman"/>
                <a:sym typeface="Times New Roman"/>
              </a:defRPr>
            </a:lvl4pPr>
            <a:lvl5pPr marL="0" lvl="4" indent="0" algn="ctr">
              <a:spcBef>
                <a:spcPts val="0"/>
              </a:spcBef>
              <a:buNone/>
              <a:defRPr sz="1600">
                <a:solidFill>
                  <a:srgbClr val="7A9798"/>
                </a:solidFill>
                <a:latin typeface="Times New Roman"/>
                <a:ea typeface="Times New Roman"/>
                <a:cs typeface="Times New Roman"/>
                <a:sym typeface="Times New Roman"/>
              </a:defRPr>
            </a:lvl5pPr>
            <a:lvl6pPr marL="0" lvl="5" indent="0" algn="ctr">
              <a:spcBef>
                <a:spcPts val="0"/>
              </a:spcBef>
              <a:buNone/>
              <a:defRPr sz="1600">
                <a:solidFill>
                  <a:srgbClr val="7A9798"/>
                </a:solidFill>
                <a:latin typeface="Times New Roman"/>
                <a:ea typeface="Times New Roman"/>
                <a:cs typeface="Times New Roman"/>
                <a:sym typeface="Times New Roman"/>
              </a:defRPr>
            </a:lvl6pPr>
            <a:lvl7pPr marL="0" lvl="6" indent="0" algn="ctr">
              <a:spcBef>
                <a:spcPts val="0"/>
              </a:spcBef>
              <a:buNone/>
              <a:defRPr sz="1600">
                <a:solidFill>
                  <a:srgbClr val="7A9798"/>
                </a:solidFill>
                <a:latin typeface="Times New Roman"/>
                <a:ea typeface="Times New Roman"/>
                <a:cs typeface="Times New Roman"/>
                <a:sym typeface="Times New Roman"/>
              </a:defRPr>
            </a:lvl7pPr>
            <a:lvl8pPr marL="0" lvl="7" indent="0" algn="ctr">
              <a:spcBef>
                <a:spcPts val="0"/>
              </a:spcBef>
              <a:buNone/>
              <a:defRPr sz="1600">
                <a:solidFill>
                  <a:srgbClr val="7A9798"/>
                </a:solidFill>
                <a:latin typeface="Times New Roman"/>
                <a:ea typeface="Times New Roman"/>
                <a:cs typeface="Times New Roman"/>
                <a:sym typeface="Times New Roman"/>
              </a:defRPr>
            </a:lvl8pPr>
            <a:lvl9pPr marL="0" lvl="8" indent="0" algn="ctr">
              <a:spcBef>
                <a:spcPts val="0"/>
              </a:spcBef>
              <a:buNone/>
              <a:defRPr sz="1600">
                <a:solidFill>
                  <a:srgbClr val="7A9798"/>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
        <p:nvSpPr>
          <p:cNvPr id="61" name="Google Shape;61;p82"/>
          <p:cNvSpPr txBox="1">
            <a:spLocks noGrp="1"/>
          </p:cNvSpPr>
          <p:nvPr>
            <p:ph type="title"/>
          </p:nvPr>
        </p:nvSpPr>
        <p:spPr>
          <a:xfrm>
            <a:off x="722313" y="533400"/>
            <a:ext cx="7772400" cy="15240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FFFFFF"/>
              </a:buClr>
              <a:buSzPts val="4200"/>
              <a:buFont typeface="Arial"/>
              <a:buNone/>
              <a:defRPr sz="4200" b="0" cap="none">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solidFill>
          <a:schemeClr val="lt2"/>
        </a:solidFill>
        <a:effectLst/>
      </p:bgPr>
    </p:bg>
    <p:spTree>
      <p:nvGrpSpPr>
        <p:cNvPr id="1" name="Shape 62"/>
        <p:cNvGrpSpPr/>
        <p:nvPr/>
      </p:nvGrpSpPr>
      <p:grpSpPr>
        <a:xfrm>
          <a:off x="0" y="0"/>
          <a:ext cx="0" cy="0"/>
          <a:chOff x="0" y="0"/>
          <a:chExt cx="0" cy="0"/>
        </a:xfrm>
      </p:grpSpPr>
      <p:sp>
        <p:nvSpPr>
          <p:cNvPr id="63" name="Google Shape;63;p8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83"/>
          <p:cNvSpPr txBox="1">
            <a:spLocks noGrp="1"/>
          </p:cNvSpPr>
          <p:nvPr>
            <p:ph type="dt" idx="10"/>
          </p:nvPr>
        </p:nvSpPr>
        <p:spPr>
          <a:xfrm>
            <a:off x="5791200" y="640994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5" name="Google Shape;65;p83"/>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6" name="Google Shape;66;p83"/>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cxnSp>
        <p:nvCxnSpPr>
          <p:cNvPr id="67" name="Google Shape;67;p83"/>
          <p:cNvCxnSpPr/>
          <p:nvPr/>
        </p:nvCxnSpPr>
        <p:spPr>
          <a:xfrm rot="10800000" flipH="1">
            <a:off x="4563080" y="1575652"/>
            <a:ext cx="8921" cy="4819557"/>
          </a:xfrm>
          <a:prstGeom prst="straightConnector1">
            <a:avLst/>
          </a:prstGeom>
          <a:noFill/>
          <a:ln w="9525" cap="flat" cmpd="sng">
            <a:solidFill>
              <a:schemeClr val="dk2"/>
            </a:solidFill>
            <a:prstDash val="dash"/>
            <a:round/>
            <a:headEnd type="none" w="sm" len="sm"/>
            <a:tailEnd type="none" w="sm" len="sm"/>
          </a:ln>
        </p:spPr>
      </p:cxnSp>
      <p:sp>
        <p:nvSpPr>
          <p:cNvPr id="68" name="Google Shape;68;p83"/>
          <p:cNvSpPr txBox="1">
            <a:spLocks noGrp="1"/>
          </p:cNvSpPr>
          <p:nvPr>
            <p:ph type="body" idx="1"/>
          </p:nvPr>
        </p:nvSpPr>
        <p:spPr>
          <a:xfrm>
            <a:off x="301752" y="1371600"/>
            <a:ext cx="4038600" cy="4681728"/>
          </a:xfrm>
          <a:prstGeom prst="rect">
            <a:avLst/>
          </a:prstGeom>
          <a:noFill/>
          <a:ln>
            <a:noFill/>
          </a:ln>
        </p:spPr>
        <p:txBody>
          <a:bodyPr spcFirstLastPara="1" wrap="square" lIns="91425" tIns="45700" rIns="91425" bIns="45700" anchor="t" anchorCtr="0">
            <a:normAutofit/>
          </a:bodyPr>
          <a:lstStyle>
            <a:lvl1pPr marL="457200" lvl="0" indent="-363537" algn="l">
              <a:spcBef>
                <a:spcPts val="500"/>
              </a:spcBef>
              <a:spcAft>
                <a:spcPts val="0"/>
              </a:spcAft>
              <a:buSzPts val="2125"/>
              <a:buChar char="⚫"/>
              <a:defRPr sz="2500"/>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69" name="Google Shape;69;p83"/>
          <p:cNvSpPr txBox="1">
            <a:spLocks noGrp="1"/>
          </p:cNvSpPr>
          <p:nvPr>
            <p:ph type="body" idx="2"/>
          </p:nvPr>
        </p:nvSpPr>
        <p:spPr>
          <a:xfrm>
            <a:off x="4800600" y="1371600"/>
            <a:ext cx="4038600" cy="4681728"/>
          </a:xfrm>
          <a:prstGeom prst="rect">
            <a:avLst/>
          </a:prstGeom>
          <a:noFill/>
          <a:ln>
            <a:noFill/>
          </a:ln>
        </p:spPr>
        <p:txBody>
          <a:bodyPr spcFirstLastPara="1" wrap="square" lIns="91425" tIns="45700" rIns="91425" bIns="45700" anchor="t" anchorCtr="0">
            <a:normAutofit/>
          </a:bodyPr>
          <a:lstStyle>
            <a:lvl1pPr marL="457200" lvl="0" indent="-363537" algn="l">
              <a:spcBef>
                <a:spcPts val="500"/>
              </a:spcBef>
              <a:spcAft>
                <a:spcPts val="0"/>
              </a:spcAft>
              <a:buSzPts val="2125"/>
              <a:buChar char="⚫"/>
              <a:defRPr sz="2500"/>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Comparison" type="twoTxTwoObj">
  <p:cSld name="TWO_OBJECTS_WITH_TEXT">
    <p:bg>
      <p:bgPr>
        <a:solidFill>
          <a:schemeClr val="lt2"/>
        </a:solidFill>
        <a:effectLst/>
      </p:bgPr>
    </p:bg>
    <p:spTree>
      <p:nvGrpSpPr>
        <p:cNvPr id="1" name="Shape 70"/>
        <p:cNvGrpSpPr/>
        <p:nvPr/>
      </p:nvGrpSpPr>
      <p:grpSpPr>
        <a:xfrm>
          <a:off x="0" y="0"/>
          <a:ext cx="0" cy="0"/>
          <a:chOff x="0" y="0"/>
          <a:chExt cx="0" cy="0"/>
        </a:xfrm>
      </p:grpSpPr>
      <p:cxnSp>
        <p:nvCxnSpPr>
          <p:cNvPr id="71" name="Google Shape;71;p84"/>
          <p:cNvCxnSpPr/>
          <p:nvPr/>
        </p:nvCxnSpPr>
        <p:spPr>
          <a:xfrm rot="10800000">
            <a:off x="4572000" y="2200275"/>
            <a:ext cx="0" cy="4187952"/>
          </a:xfrm>
          <a:prstGeom prst="straightConnector1">
            <a:avLst/>
          </a:prstGeom>
          <a:noFill/>
          <a:ln w="9525" cap="flat" cmpd="sng">
            <a:solidFill>
              <a:schemeClr val="dk2"/>
            </a:solidFill>
            <a:prstDash val="dash"/>
            <a:round/>
            <a:headEnd type="none" w="sm" len="sm"/>
            <a:tailEnd type="none" w="sm" len="sm"/>
          </a:ln>
        </p:spPr>
      </p:cxnSp>
      <p:sp>
        <p:nvSpPr>
          <p:cNvPr id="72" name="Google Shape;72;p84"/>
          <p:cNvSpPr/>
          <p:nvPr/>
        </p:nvSpPr>
        <p:spPr>
          <a:xfrm>
            <a:off x="0" y="0"/>
            <a:ext cx="9144000" cy="1447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73" name="Google Shape;73;p84"/>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74" name="Google Shape;74;p84"/>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75" name="Google Shape;75;p84"/>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76" name="Google Shape;76;p84"/>
          <p:cNvSpPr/>
          <p:nvPr/>
        </p:nvSpPr>
        <p:spPr>
          <a:xfrm>
            <a:off x="152400" y="1371600"/>
            <a:ext cx="8833104" cy="914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77" name="Google Shape;77;p84"/>
          <p:cNvSpPr/>
          <p:nvPr/>
        </p:nvSpPr>
        <p:spPr>
          <a:xfrm>
            <a:off x="145923" y="6391656"/>
            <a:ext cx="8833104" cy="310896"/>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78" name="Google Shape;78;p84"/>
          <p:cNvSpPr txBox="1">
            <a:spLocks noGrp="1"/>
          </p:cNvSpPr>
          <p:nvPr>
            <p:ph type="body" idx="1"/>
          </p:nvPr>
        </p:nvSpPr>
        <p:spPr>
          <a:xfrm>
            <a:off x="301752" y="1524000"/>
            <a:ext cx="4040188" cy="732974"/>
          </a:xfrm>
          <a:prstGeom prst="rect">
            <a:avLst/>
          </a:prstGeom>
          <a:noFill/>
          <a:ln>
            <a:noFill/>
          </a:ln>
          <a:effectLst>
            <a:outerShdw blurRad="50800" dist="25400" dir="5400000" rotWithShape="0">
              <a:srgbClr val="000000">
                <a:alpha val="34901"/>
              </a:srgbClr>
            </a:outerShdw>
          </a:effectLst>
        </p:spPr>
        <p:txBody>
          <a:bodyPr spcFirstLastPara="1" wrap="square" lIns="91425" tIns="45700" rIns="91425" bIns="45700" anchor="ctr" anchorCtr="0">
            <a:noAutofit/>
          </a:bodyPr>
          <a:lstStyle>
            <a:lvl1pPr marL="457200" lvl="0" indent="-228600" algn="l">
              <a:spcBef>
                <a:spcPts val="440"/>
              </a:spcBef>
              <a:spcAft>
                <a:spcPts val="0"/>
              </a:spcAft>
              <a:buSzPts val="1870"/>
              <a:buNone/>
              <a:defRPr sz="2200" b="1">
                <a:solidFill>
                  <a:srgbClr val="FFFFFF"/>
                </a:solidFill>
                <a:latin typeface="Times New Roman"/>
                <a:ea typeface="Times New Roman"/>
                <a:cs typeface="Times New Roman"/>
                <a:sym typeface="Times New Roman"/>
              </a:defRPr>
            </a:lvl1pPr>
            <a:lvl2pPr marL="914400" lvl="1" indent="-228600" algn="l">
              <a:spcBef>
                <a:spcPts val="400"/>
              </a:spcBef>
              <a:spcAft>
                <a:spcPts val="0"/>
              </a:spcAft>
              <a:buSzPts val="1400"/>
              <a:buNone/>
              <a:defRPr sz="2000" b="1">
                <a:solidFill>
                  <a:schemeClr val="lt1"/>
                </a:solidFill>
                <a:latin typeface="Times New Roman"/>
                <a:ea typeface="Times New Roman"/>
                <a:cs typeface="Times New Roman"/>
                <a:sym typeface="Times New Roman"/>
              </a:defRPr>
            </a:lvl2pPr>
            <a:lvl3pPr marL="1371600" lvl="2" indent="-228600" algn="l">
              <a:spcBef>
                <a:spcPts val="360"/>
              </a:spcBef>
              <a:spcAft>
                <a:spcPts val="0"/>
              </a:spcAft>
              <a:buSzPts val="1350"/>
              <a:buNone/>
              <a:defRPr sz="1800" b="1">
                <a:solidFill>
                  <a:schemeClr val="lt1"/>
                </a:solidFill>
                <a:latin typeface="Times New Roman"/>
                <a:ea typeface="Times New Roman"/>
                <a:cs typeface="Times New Roman"/>
                <a:sym typeface="Times New Roman"/>
              </a:defRPr>
            </a:lvl3pPr>
            <a:lvl4pPr marL="1828800" lvl="3" indent="-228600" algn="l">
              <a:spcBef>
                <a:spcPts val="320"/>
              </a:spcBef>
              <a:spcAft>
                <a:spcPts val="0"/>
              </a:spcAft>
              <a:buSzPts val="1120"/>
              <a:buNone/>
              <a:defRPr sz="1600" b="1">
                <a:solidFill>
                  <a:schemeClr val="lt1"/>
                </a:solidFill>
                <a:latin typeface="Times New Roman"/>
                <a:ea typeface="Times New Roman"/>
                <a:cs typeface="Times New Roman"/>
                <a:sym typeface="Times New Roman"/>
              </a:defRPr>
            </a:lvl4pPr>
            <a:lvl5pPr marL="2286000" lvl="4" indent="-228600" algn="l">
              <a:spcBef>
                <a:spcPts val="320"/>
              </a:spcBef>
              <a:spcAft>
                <a:spcPts val="0"/>
              </a:spcAft>
              <a:buSzPts val="1600"/>
              <a:buFont typeface="Times New Roman"/>
              <a:buNone/>
              <a:defRPr sz="1600" b="1">
                <a:solidFill>
                  <a:schemeClr val="lt1"/>
                </a:solidFill>
                <a:latin typeface="Times New Roman"/>
                <a:ea typeface="Times New Roman"/>
                <a:cs typeface="Times New Roman"/>
                <a:sym typeface="Times New Roman"/>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79" name="Google Shape;79;p84"/>
          <p:cNvSpPr txBox="1">
            <a:spLocks noGrp="1"/>
          </p:cNvSpPr>
          <p:nvPr>
            <p:ph type="body" idx="2"/>
          </p:nvPr>
        </p:nvSpPr>
        <p:spPr>
          <a:xfrm>
            <a:off x="4791330" y="1524000"/>
            <a:ext cx="4041775" cy="731520"/>
          </a:xfrm>
          <a:prstGeom prst="rect">
            <a:avLst/>
          </a:prstGeom>
          <a:noFill/>
          <a:ln>
            <a:noFill/>
          </a:ln>
          <a:effectLst>
            <a:outerShdw blurRad="50800" dist="25400" dir="5400000" rotWithShape="0">
              <a:srgbClr val="000000">
                <a:alpha val="34901"/>
              </a:srgbClr>
            </a:outerShdw>
          </a:effectLst>
        </p:spPr>
        <p:txBody>
          <a:bodyPr spcFirstLastPara="1" wrap="square" lIns="91425" tIns="45700" rIns="91425" bIns="45700" anchor="ctr" anchorCtr="0">
            <a:noAutofit/>
          </a:bodyPr>
          <a:lstStyle>
            <a:lvl1pPr marL="457200" lvl="0" indent="-228600" algn="l">
              <a:spcBef>
                <a:spcPts val="440"/>
              </a:spcBef>
              <a:spcAft>
                <a:spcPts val="0"/>
              </a:spcAft>
              <a:buSzPts val="1870"/>
              <a:buNone/>
              <a:defRPr sz="2200" b="1">
                <a:solidFill>
                  <a:schemeClr val="lt1"/>
                </a:solidFill>
                <a:latin typeface="Times New Roman"/>
                <a:ea typeface="Times New Roman"/>
                <a:cs typeface="Times New Roman"/>
                <a:sym typeface="Times New Roman"/>
              </a:defRPr>
            </a:lvl1pPr>
            <a:lvl2pPr marL="914400" lvl="1" indent="-228600" algn="l">
              <a:spcBef>
                <a:spcPts val="400"/>
              </a:spcBef>
              <a:spcAft>
                <a:spcPts val="0"/>
              </a:spcAft>
              <a:buSzPts val="1400"/>
              <a:buNone/>
              <a:defRPr sz="2000" b="1">
                <a:solidFill>
                  <a:schemeClr val="lt1"/>
                </a:solidFill>
                <a:latin typeface="Times New Roman"/>
                <a:ea typeface="Times New Roman"/>
                <a:cs typeface="Times New Roman"/>
                <a:sym typeface="Times New Roman"/>
              </a:defRPr>
            </a:lvl2pPr>
            <a:lvl3pPr marL="1371600" lvl="2" indent="-228600" algn="l">
              <a:spcBef>
                <a:spcPts val="360"/>
              </a:spcBef>
              <a:spcAft>
                <a:spcPts val="0"/>
              </a:spcAft>
              <a:buSzPts val="1350"/>
              <a:buNone/>
              <a:defRPr sz="1800" b="1">
                <a:solidFill>
                  <a:schemeClr val="lt1"/>
                </a:solidFill>
                <a:latin typeface="Times New Roman"/>
                <a:ea typeface="Times New Roman"/>
                <a:cs typeface="Times New Roman"/>
                <a:sym typeface="Times New Roman"/>
              </a:defRPr>
            </a:lvl3pPr>
            <a:lvl4pPr marL="1828800" lvl="3" indent="-228600" algn="l">
              <a:spcBef>
                <a:spcPts val="320"/>
              </a:spcBef>
              <a:spcAft>
                <a:spcPts val="0"/>
              </a:spcAft>
              <a:buSzPts val="1120"/>
              <a:buNone/>
              <a:defRPr sz="1600" b="1">
                <a:solidFill>
                  <a:schemeClr val="lt1"/>
                </a:solidFill>
                <a:latin typeface="Times New Roman"/>
                <a:ea typeface="Times New Roman"/>
                <a:cs typeface="Times New Roman"/>
                <a:sym typeface="Times New Roman"/>
              </a:defRPr>
            </a:lvl4pPr>
            <a:lvl5pPr marL="2286000" lvl="4" indent="-228600" algn="l">
              <a:spcBef>
                <a:spcPts val="320"/>
              </a:spcBef>
              <a:spcAft>
                <a:spcPts val="0"/>
              </a:spcAft>
              <a:buSzPts val="1600"/>
              <a:buFont typeface="Times New Roman"/>
              <a:buNone/>
              <a:defRPr sz="1600" b="1">
                <a:solidFill>
                  <a:schemeClr val="lt1"/>
                </a:solidFill>
                <a:latin typeface="Times New Roman"/>
                <a:ea typeface="Times New Roman"/>
                <a:cs typeface="Times New Roman"/>
                <a:sym typeface="Times New Roman"/>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80" name="Google Shape;80;p84"/>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1" name="Google Shape;81;p84"/>
          <p:cNvSpPr txBox="1">
            <a:spLocks noGrp="1"/>
          </p:cNvSpPr>
          <p:nvPr>
            <p:ph type="ftr" idx="11"/>
          </p:nvPr>
        </p:nvSpPr>
        <p:spPr>
          <a:xfrm>
            <a:off x="304800" y="6409944"/>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cxnSp>
        <p:nvCxnSpPr>
          <p:cNvPr id="82" name="Google Shape;82;p84"/>
          <p:cNvCxnSpPr/>
          <p:nvPr/>
        </p:nvCxnSpPr>
        <p:spPr>
          <a:xfrm>
            <a:off x="152400" y="1280160"/>
            <a:ext cx="8833104" cy="0"/>
          </a:xfrm>
          <a:prstGeom prst="straightConnector1">
            <a:avLst/>
          </a:prstGeom>
          <a:noFill/>
          <a:ln w="11425" cap="flat" cmpd="sng">
            <a:solidFill>
              <a:srgbClr val="7A9798"/>
            </a:solidFill>
            <a:prstDash val="dash"/>
            <a:round/>
            <a:headEnd type="none" w="sm" len="sm"/>
            <a:tailEnd type="none" w="sm" len="sm"/>
          </a:ln>
        </p:spPr>
      </p:cxnSp>
      <p:sp>
        <p:nvSpPr>
          <p:cNvPr id="83" name="Google Shape;83;p84"/>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84" name="Google Shape;84;p84"/>
          <p:cNvSpPr txBox="1">
            <a:spLocks noGrp="1"/>
          </p:cNvSpPr>
          <p:nvPr>
            <p:ph type="body" idx="3"/>
          </p:nvPr>
        </p:nvSpPr>
        <p:spPr>
          <a:xfrm>
            <a:off x="301752" y="2471383"/>
            <a:ext cx="4041648" cy="3818404"/>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85" name="Google Shape;85;p84"/>
          <p:cNvSpPr txBox="1">
            <a:spLocks noGrp="1"/>
          </p:cNvSpPr>
          <p:nvPr>
            <p:ph type="body" idx="4"/>
          </p:nvPr>
        </p:nvSpPr>
        <p:spPr>
          <a:xfrm>
            <a:off x="4800600" y="2471383"/>
            <a:ext cx="4038600" cy="3822192"/>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86" name="Google Shape;86;p84"/>
          <p:cNvSpPr/>
          <p:nvPr/>
        </p:nvSpPr>
        <p:spPr>
          <a:xfrm>
            <a:off x="4267200" y="956036"/>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87" name="Google Shape;87;p84"/>
          <p:cNvSpPr/>
          <p:nvPr/>
        </p:nvSpPr>
        <p:spPr>
          <a:xfrm>
            <a:off x="4361688" y="1050524"/>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88" name="Google Shape;88;p84"/>
          <p:cNvSpPr txBox="1">
            <a:spLocks noGrp="1"/>
          </p:cNvSpPr>
          <p:nvPr>
            <p:ph type="sldNum" idx="12"/>
          </p:nvPr>
        </p:nvSpPr>
        <p:spPr>
          <a:xfrm>
            <a:off x="4343400" y="1042416"/>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Times New Roman"/>
                <a:ea typeface="Times New Roman"/>
                <a:cs typeface="Times New Roman"/>
                <a:sym typeface="Times New Roman"/>
              </a:defRPr>
            </a:lvl1pPr>
            <a:lvl2pPr marL="0" lvl="1" indent="0" algn="ctr">
              <a:spcBef>
                <a:spcPts val="0"/>
              </a:spcBef>
              <a:buNone/>
              <a:defRPr sz="1600">
                <a:solidFill>
                  <a:srgbClr val="7A9798"/>
                </a:solidFill>
                <a:latin typeface="Times New Roman"/>
                <a:ea typeface="Times New Roman"/>
                <a:cs typeface="Times New Roman"/>
                <a:sym typeface="Times New Roman"/>
              </a:defRPr>
            </a:lvl2pPr>
            <a:lvl3pPr marL="0" lvl="2" indent="0" algn="ctr">
              <a:spcBef>
                <a:spcPts val="0"/>
              </a:spcBef>
              <a:buNone/>
              <a:defRPr sz="1600">
                <a:solidFill>
                  <a:srgbClr val="7A9798"/>
                </a:solidFill>
                <a:latin typeface="Times New Roman"/>
                <a:ea typeface="Times New Roman"/>
                <a:cs typeface="Times New Roman"/>
                <a:sym typeface="Times New Roman"/>
              </a:defRPr>
            </a:lvl3pPr>
            <a:lvl4pPr marL="0" lvl="3" indent="0" algn="ctr">
              <a:spcBef>
                <a:spcPts val="0"/>
              </a:spcBef>
              <a:buNone/>
              <a:defRPr sz="1600">
                <a:solidFill>
                  <a:srgbClr val="7A9798"/>
                </a:solidFill>
                <a:latin typeface="Times New Roman"/>
                <a:ea typeface="Times New Roman"/>
                <a:cs typeface="Times New Roman"/>
                <a:sym typeface="Times New Roman"/>
              </a:defRPr>
            </a:lvl4pPr>
            <a:lvl5pPr marL="0" lvl="4" indent="0" algn="ctr">
              <a:spcBef>
                <a:spcPts val="0"/>
              </a:spcBef>
              <a:buNone/>
              <a:defRPr sz="1600">
                <a:solidFill>
                  <a:srgbClr val="7A9798"/>
                </a:solidFill>
                <a:latin typeface="Times New Roman"/>
                <a:ea typeface="Times New Roman"/>
                <a:cs typeface="Times New Roman"/>
                <a:sym typeface="Times New Roman"/>
              </a:defRPr>
            </a:lvl5pPr>
            <a:lvl6pPr marL="0" lvl="5" indent="0" algn="ctr">
              <a:spcBef>
                <a:spcPts val="0"/>
              </a:spcBef>
              <a:buNone/>
              <a:defRPr sz="1600">
                <a:solidFill>
                  <a:srgbClr val="7A9798"/>
                </a:solidFill>
                <a:latin typeface="Times New Roman"/>
                <a:ea typeface="Times New Roman"/>
                <a:cs typeface="Times New Roman"/>
                <a:sym typeface="Times New Roman"/>
              </a:defRPr>
            </a:lvl6pPr>
            <a:lvl7pPr marL="0" lvl="6" indent="0" algn="ctr">
              <a:spcBef>
                <a:spcPts val="0"/>
              </a:spcBef>
              <a:buNone/>
              <a:defRPr sz="1600">
                <a:solidFill>
                  <a:srgbClr val="7A9798"/>
                </a:solidFill>
                <a:latin typeface="Times New Roman"/>
                <a:ea typeface="Times New Roman"/>
                <a:cs typeface="Times New Roman"/>
                <a:sym typeface="Times New Roman"/>
              </a:defRPr>
            </a:lvl7pPr>
            <a:lvl8pPr marL="0" lvl="7" indent="0" algn="ctr">
              <a:spcBef>
                <a:spcPts val="0"/>
              </a:spcBef>
              <a:buNone/>
              <a:defRPr sz="1600">
                <a:solidFill>
                  <a:srgbClr val="7A9798"/>
                </a:solidFill>
                <a:latin typeface="Times New Roman"/>
                <a:ea typeface="Times New Roman"/>
                <a:cs typeface="Times New Roman"/>
                <a:sym typeface="Times New Roman"/>
              </a:defRPr>
            </a:lvl8pPr>
            <a:lvl9pPr marL="0" lvl="8" indent="0" algn="ctr">
              <a:spcBef>
                <a:spcPts val="0"/>
              </a:spcBef>
              <a:buNone/>
              <a:defRPr sz="1600">
                <a:solidFill>
                  <a:srgbClr val="7A9798"/>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
        <p:nvSpPr>
          <p:cNvPr id="89" name="Google Shape;89;p8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0"/>
        <p:cNvGrpSpPr/>
        <p:nvPr/>
      </p:nvGrpSpPr>
      <p:grpSpPr>
        <a:xfrm>
          <a:off x="0" y="0"/>
          <a:ext cx="0" cy="0"/>
          <a:chOff x="0" y="0"/>
          <a:chExt cx="0" cy="0"/>
        </a:xfrm>
      </p:grpSpPr>
      <p:sp>
        <p:nvSpPr>
          <p:cNvPr id="91" name="Google Shape;91;p8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85"/>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93" name="Google Shape;93;p85"/>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94" name="Google Shape;94;p85"/>
          <p:cNvSpPr txBox="1">
            <a:spLocks noGrp="1"/>
          </p:cNvSpPr>
          <p:nvPr>
            <p:ph type="sldNum" idx="12"/>
          </p:nvPr>
        </p:nvSpPr>
        <p:spPr>
          <a:xfrm>
            <a:off x="4343400" y="1036020"/>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95"/>
        <p:cNvGrpSpPr/>
        <p:nvPr/>
      </p:nvGrpSpPr>
      <p:grpSpPr>
        <a:xfrm>
          <a:off x="0" y="0"/>
          <a:ext cx="0" cy="0"/>
          <a:chOff x="0" y="0"/>
          <a:chExt cx="0" cy="0"/>
        </a:xfrm>
      </p:grpSpPr>
      <p:sp>
        <p:nvSpPr>
          <p:cNvPr id="96" name="Google Shape;96;p86"/>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97" name="Google Shape;97;p86"/>
          <p:cNvSpPr/>
          <p:nvPr/>
        </p:nvSpPr>
        <p:spPr>
          <a:xfrm>
            <a:off x="0" y="0"/>
            <a:ext cx="9144000" cy="155448"/>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98" name="Google Shape;98;p86"/>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99" name="Google Shape;99;p86"/>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0" name="Google Shape;100;p86"/>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1" name="Google Shape;101;p86"/>
          <p:cNvSpPr/>
          <p:nvPr/>
        </p:nvSpPr>
        <p:spPr>
          <a:xfrm>
            <a:off x="152400" y="158496"/>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2" name="Google Shape;102;p86"/>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3" name="Google Shape;103;p86"/>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4" name="Google Shape;104;p86"/>
          <p:cNvSpPr txBox="1">
            <a:spLocks noGrp="1"/>
          </p:cNvSpPr>
          <p:nvPr>
            <p:ph type="sldNum" idx="12"/>
          </p:nvPr>
        </p:nvSpPr>
        <p:spPr>
          <a:xfrm>
            <a:off x="4267200" y="6324600"/>
            <a:ext cx="609600" cy="441324"/>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FFFFFF"/>
                </a:solidFill>
                <a:latin typeface="Times New Roman"/>
                <a:ea typeface="Times New Roman"/>
                <a:cs typeface="Times New Roman"/>
                <a:sym typeface="Times New Roman"/>
              </a:defRPr>
            </a:lvl1pPr>
            <a:lvl2pPr marL="0" lvl="1" indent="0" algn="ctr">
              <a:spcBef>
                <a:spcPts val="0"/>
              </a:spcBef>
              <a:buNone/>
              <a:defRPr sz="1600">
                <a:solidFill>
                  <a:srgbClr val="FFFFFF"/>
                </a:solidFill>
                <a:latin typeface="Times New Roman"/>
                <a:ea typeface="Times New Roman"/>
                <a:cs typeface="Times New Roman"/>
                <a:sym typeface="Times New Roman"/>
              </a:defRPr>
            </a:lvl2pPr>
            <a:lvl3pPr marL="0" lvl="2" indent="0" algn="ctr">
              <a:spcBef>
                <a:spcPts val="0"/>
              </a:spcBef>
              <a:buNone/>
              <a:defRPr sz="1600">
                <a:solidFill>
                  <a:srgbClr val="FFFFFF"/>
                </a:solidFill>
                <a:latin typeface="Times New Roman"/>
                <a:ea typeface="Times New Roman"/>
                <a:cs typeface="Times New Roman"/>
                <a:sym typeface="Times New Roman"/>
              </a:defRPr>
            </a:lvl3pPr>
            <a:lvl4pPr marL="0" lvl="3" indent="0" algn="ctr">
              <a:spcBef>
                <a:spcPts val="0"/>
              </a:spcBef>
              <a:buNone/>
              <a:defRPr sz="1600">
                <a:solidFill>
                  <a:srgbClr val="FFFFFF"/>
                </a:solidFill>
                <a:latin typeface="Times New Roman"/>
                <a:ea typeface="Times New Roman"/>
                <a:cs typeface="Times New Roman"/>
                <a:sym typeface="Times New Roman"/>
              </a:defRPr>
            </a:lvl4pPr>
            <a:lvl5pPr marL="0" lvl="4" indent="0" algn="ctr">
              <a:spcBef>
                <a:spcPts val="0"/>
              </a:spcBef>
              <a:buNone/>
              <a:defRPr sz="1600">
                <a:solidFill>
                  <a:srgbClr val="FFFFFF"/>
                </a:solidFill>
                <a:latin typeface="Times New Roman"/>
                <a:ea typeface="Times New Roman"/>
                <a:cs typeface="Times New Roman"/>
                <a:sym typeface="Times New Roman"/>
              </a:defRPr>
            </a:lvl5pPr>
            <a:lvl6pPr marL="0" lvl="5" indent="0" algn="ctr">
              <a:spcBef>
                <a:spcPts val="0"/>
              </a:spcBef>
              <a:buNone/>
              <a:defRPr sz="1600">
                <a:solidFill>
                  <a:srgbClr val="FFFFFF"/>
                </a:solidFill>
                <a:latin typeface="Times New Roman"/>
                <a:ea typeface="Times New Roman"/>
                <a:cs typeface="Times New Roman"/>
                <a:sym typeface="Times New Roman"/>
              </a:defRPr>
            </a:lvl6pPr>
            <a:lvl7pPr marL="0" lvl="6" indent="0" algn="ctr">
              <a:spcBef>
                <a:spcPts val="0"/>
              </a:spcBef>
              <a:buNone/>
              <a:defRPr sz="1600">
                <a:solidFill>
                  <a:srgbClr val="FFFFFF"/>
                </a:solidFill>
                <a:latin typeface="Times New Roman"/>
                <a:ea typeface="Times New Roman"/>
                <a:cs typeface="Times New Roman"/>
                <a:sym typeface="Times New Roman"/>
              </a:defRPr>
            </a:lvl7pPr>
            <a:lvl8pPr marL="0" lvl="7" indent="0" algn="ctr">
              <a:spcBef>
                <a:spcPts val="0"/>
              </a:spcBef>
              <a:buNone/>
              <a:defRPr sz="1600">
                <a:solidFill>
                  <a:srgbClr val="FFFFFF"/>
                </a:solidFill>
                <a:latin typeface="Times New Roman"/>
                <a:ea typeface="Times New Roman"/>
                <a:cs typeface="Times New Roman"/>
                <a:sym typeface="Times New Roman"/>
              </a:defRPr>
            </a:lvl8pPr>
            <a:lvl9pPr marL="0" lvl="8" indent="0" algn="ctr">
              <a:spcBef>
                <a:spcPts val="0"/>
              </a:spcBef>
              <a:buNone/>
              <a:defRPr sz="1600">
                <a:solidFill>
                  <a:srgbClr val="FFFFFF"/>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bg>
      <p:bgPr>
        <a:solidFill>
          <a:schemeClr val="lt1"/>
        </a:solidFill>
        <a:effectLst/>
      </p:bgPr>
    </p:bg>
    <p:spTree>
      <p:nvGrpSpPr>
        <p:cNvPr id="1" name="Shape 105"/>
        <p:cNvGrpSpPr/>
        <p:nvPr/>
      </p:nvGrpSpPr>
      <p:grpSpPr>
        <a:xfrm>
          <a:off x="0" y="0"/>
          <a:ext cx="0" cy="0"/>
          <a:chOff x="0" y="0"/>
          <a:chExt cx="0" cy="0"/>
        </a:xfrm>
      </p:grpSpPr>
      <p:sp>
        <p:nvSpPr>
          <p:cNvPr id="106" name="Google Shape;106;p87"/>
          <p:cNvSpPr/>
          <p:nvPr/>
        </p:nvSpPr>
        <p:spPr>
          <a:xfrm>
            <a:off x="152400" y="152400"/>
            <a:ext cx="8833104" cy="3048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7" name="Google Shape;107;p87"/>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8" name="Google Shape;108;p87"/>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9" name="Google Shape;109;p87"/>
          <p:cNvSpPr/>
          <p:nvPr/>
        </p:nvSpPr>
        <p:spPr>
          <a:xfrm>
            <a:off x="0" y="0"/>
            <a:ext cx="9144000" cy="11887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10" name="Google Shape;110;p87"/>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11" name="Google Shape;111;p87"/>
          <p:cNvSpPr/>
          <p:nvPr/>
        </p:nvSpPr>
        <p:spPr>
          <a:xfrm>
            <a:off x="152400" y="609600"/>
            <a:ext cx="2743200"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12" name="Google Shape;112;p87"/>
          <p:cNvSpPr txBox="1">
            <a:spLocks noGrp="1"/>
          </p:cNvSpPr>
          <p:nvPr>
            <p:ph type="title"/>
          </p:nvPr>
        </p:nvSpPr>
        <p:spPr>
          <a:xfrm>
            <a:off x="381000" y="914400"/>
            <a:ext cx="2362200" cy="9906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FFFFFF"/>
              </a:buClr>
              <a:buSzPts val="2200"/>
              <a:buFont typeface="Arial"/>
              <a:buNone/>
              <a:defRPr sz="2200" b="1">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3" name="Google Shape;113;p87"/>
          <p:cNvSpPr txBox="1">
            <a:spLocks noGrp="1"/>
          </p:cNvSpPr>
          <p:nvPr>
            <p:ph type="body" idx="1"/>
          </p:nvPr>
        </p:nvSpPr>
        <p:spPr>
          <a:xfrm>
            <a:off x="381000" y="1981200"/>
            <a:ext cx="2362200" cy="4144963"/>
          </a:xfrm>
          <a:prstGeom prst="rect">
            <a:avLst/>
          </a:prstGeom>
          <a:noFill/>
          <a:ln>
            <a:noFill/>
          </a:ln>
        </p:spPr>
        <p:txBody>
          <a:bodyPr spcFirstLastPara="1" wrap="square" lIns="91425" tIns="45700" rIns="91425" bIns="45700" anchor="t" anchorCtr="0">
            <a:normAutofit/>
          </a:bodyPr>
          <a:lstStyle>
            <a:lvl1pPr marL="457200" lvl="0" indent="-228600" algn="l">
              <a:spcBef>
                <a:spcPts val="320"/>
              </a:spcBef>
              <a:spcAft>
                <a:spcPts val="0"/>
              </a:spcAft>
              <a:buSzPts val="1360"/>
              <a:buNone/>
              <a:defRPr sz="1600">
                <a:solidFill>
                  <a:srgbClr val="FFFFFF"/>
                </a:solidFill>
              </a:defRPr>
            </a:lvl1pPr>
            <a:lvl2pPr marL="914400" lvl="1" indent="-228600" algn="l">
              <a:spcBef>
                <a:spcPts val="1000"/>
              </a:spcBef>
              <a:spcAft>
                <a:spcPts val="0"/>
              </a:spcAft>
              <a:buSzPts val="840"/>
              <a:buNone/>
              <a:defRPr sz="1200"/>
            </a:lvl2pPr>
            <a:lvl3pPr marL="1371600" lvl="2" indent="-228600" algn="l">
              <a:spcBef>
                <a:spcPts val="200"/>
              </a:spcBef>
              <a:spcAft>
                <a:spcPts val="0"/>
              </a:spcAft>
              <a:buSzPts val="750"/>
              <a:buNone/>
              <a:defRPr sz="1000"/>
            </a:lvl3pPr>
            <a:lvl4pPr marL="1828800" lvl="3" indent="-228600" algn="l">
              <a:spcBef>
                <a:spcPts val="180"/>
              </a:spcBef>
              <a:spcAft>
                <a:spcPts val="0"/>
              </a:spcAft>
              <a:buSzPts val="630"/>
              <a:buNone/>
              <a:defRPr sz="900"/>
            </a:lvl4pPr>
            <a:lvl5pPr marL="2286000" lvl="4" indent="-228600" algn="l">
              <a:spcBef>
                <a:spcPts val="180"/>
              </a:spcBef>
              <a:spcAft>
                <a:spcPts val="0"/>
              </a:spcAft>
              <a:buSzPts val="900"/>
              <a:buFont typeface="Times New Roman"/>
              <a:buNone/>
              <a:defRPr sz="900"/>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14" name="Google Shape;114;p87"/>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cxnSp>
        <p:nvCxnSpPr>
          <p:cNvPr id="115" name="Google Shape;115;p87"/>
          <p:cNvCxnSpPr/>
          <p:nvPr/>
        </p:nvCxnSpPr>
        <p:spPr>
          <a:xfrm>
            <a:off x="152400" y="533400"/>
            <a:ext cx="8833104" cy="0"/>
          </a:xfrm>
          <a:prstGeom prst="straightConnector1">
            <a:avLst/>
          </a:prstGeom>
          <a:noFill/>
          <a:ln w="11425" cap="flat" cmpd="sng">
            <a:solidFill>
              <a:srgbClr val="7A9798"/>
            </a:solidFill>
            <a:prstDash val="dash"/>
            <a:round/>
            <a:headEnd type="none" w="sm" len="sm"/>
            <a:tailEnd type="none" w="sm" len="sm"/>
          </a:ln>
        </p:spPr>
      </p:cxnSp>
      <p:sp>
        <p:nvSpPr>
          <p:cNvPr id="116" name="Google Shape;116;p87"/>
          <p:cNvSpPr txBox="1">
            <a:spLocks noGrp="1"/>
          </p:cNvSpPr>
          <p:nvPr>
            <p:ph type="body" idx="2"/>
          </p:nvPr>
        </p:nvSpPr>
        <p:spPr>
          <a:xfrm>
            <a:off x="3124200" y="685800"/>
            <a:ext cx="5638800" cy="54102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17" name="Google Shape;117;p87"/>
          <p:cNvSpPr/>
          <p:nvPr/>
        </p:nvSpPr>
        <p:spPr>
          <a:xfrm>
            <a:off x="1295400" y="22860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18" name="Google Shape;118;p87"/>
          <p:cNvSpPr/>
          <p:nvPr/>
        </p:nvSpPr>
        <p:spPr>
          <a:xfrm>
            <a:off x="1389888" y="323088"/>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19" name="Google Shape;119;p87"/>
          <p:cNvSpPr txBox="1">
            <a:spLocks noGrp="1"/>
          </p:cNvSpPr>
          <p:nvPr>
            <p:ph type="sldNum" idx="12"/>
          </p:nvPr>
        </p:nvSpPr>
        <p:spPr>
          <a:xfrm>
            <a:off x="1371600" y="312738"/>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Times New Roman"/>
                <a:ea typeface="Times New Roman"/>
                <a:cs typeface="Times New Roman"/>
                <a:sym typeface="Times New Roman"/>
              </a:defRPr>
            </a:lvl1pPr>
            <a:lvl2pPr marL="0" lvl="1" indent="0" algn="ctr">
              <a:spcBef>
                <a:spcPts val="0"/>
              </a:spcBef>
              <a:buNone/>
              <a:defRPr sz="1600">
                <a:solidFill>
                  <a:srgbClr val="7A9798"/>
                </a:solidFill>
                <a:latin typeface="Times New Roman"/>
                <a:ea typeface="Times New Roman"/>
                <a:cs typeface="Times New Roman"/>
                <a:sym typeface="Times New Roman"/>
              </a:defRPr>
            </a:lvl2pPr>
            <a:lvl3pPr marL="0" lvl="2" indent="0" algn="ctr">
              <a:spcBef>
                <a:spcPts val="0"/>
              </a:spcBef>
              <a:buNone/>
              <a:defRPr sz="1600">
                <a:solidFill>
                  <a:srgbClr val="7A9798"/>
                </a:solidFill>
                <a:latin typeface="Times New Roman"/>
                <a:ea typeface="Times New Roman"/>
                <a:cs typeface="Times New Roman"/>
                <a:sym typeface="Times New Roman"/>
              </a:defRPr>
            </a:lvl3pPr>
            <a:lvl4pPr marL="0" lvl="3" indent="0" algn="ctr">
              <a:spcBef>
                <a:spcPts val="0"/>
              </a:spcBef>
              <a:buNone/>
              <a:defRPr sz="1600">
                <a:solidFill>
                  <a:srgbClr val="7A9798"/>
                </a:solidFill>
                <a:latin typeface="Times New Roman"/>
                <a:ea typeface="Times New Roman"/>
                <a:cs typeface="Times New Roman"/>
                <a:sym typeface="Times New Roman"/>
              </a:defRPr>
            </a:lvl4pPr>
            <a:lvl5pPr marL="0" lvl="4" indent="0" algn="ctr">
              <a:spcBef>
                <a:spcPts val="0"/>
              </a:spcBef>
              <a:buNone/>
              <a:defRPr sz="1600">
                <a:solidFill>
                  <a:srgbClr val="7A9798"/>
                </a:solidFill>
                <a:latin typeface="Times New Roman"/>
                <a:ea typeface="Times New Roman"/>
                <a:cs typeface="Times New Roman"/>
                <a:sym typeface="Times New Roman"/>
              </a:defRPr>
            </a:lvl5pPr>
            <a:lvl6pPr marL="0" lvl="5" indent="0" algn="ctr">
              <a:spcBef>
                <a:spcPts val="0"/>
              </a:spcBef>
              <a:buNone/>
              <a:defRPr sz="1600">
                <a:solidFill>
                  <a:srgbClr val="7A9798"/>
                </a:solidFill>
                <a:latin typeface="Times New Roman"/>
                <a:ea typeface="Times New Roman"/>
                <a:cs typeface="Times New Roman"/>
                <a:sym typeface="Times New Roman"/>
              </a:defRPr>
            </a:lvl6pPr>
            <a:lvl7pPr marL="0" lvl="6" indent="0" algn="ctr">
              <a:spcBef>
                <a:spcPts val="0"/>
              </a:spcBef>
              <a:buNone/>
              <a:defRPr sz="1600">
                <a:solidFill>
                  <a:srgbClr val="7A9798"/>
                </a:solidFill>
                <a:latin typeface="Times New Roman"/>
                <a:ea typeface="Times New Roman"/>
                <a:cs typeface="Times New Roman"/>
                <a:sym typeface="Times New Roman"/>
              </a:defRPr>
            </a:lvl7pPr>
            <a:lvl8pPr marL="0" lvl="7" indent="0" algn="ctr">
              <a:spcBef>
                <a:spcPts val="0"/>
              </a:spcBef>
              <a:buNone/>
              <a:defRPr sz="1600">
                <a:solidFill>
                  <a:srgbClr val="7A9798"/>
                </a:solidFill>
                <a:latin typeface="Times New Roman"/>
                <a:ea typeface="Times New Roman"/>
                <a:cs typeface="Times New Roman"/>
                <a:sym typeface="Times New Roman"/>
              </a:defRPr>
            </a:lvl8pPr>
            <a:lvl9pPr marL="0" lvl="8" indent="0" algn="ctr">
              <a:spcBef>
                <a:spcPts val="0"/>
              </a:spcBef>
              <a:buNone/>
              <a:defRPr sz="1600">
                <a:solidFill>
                  <a:srgbClr val="7A9798"/>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
        <p:nvSpPr>
          <p:cNvPr id="120" name="Google Shape;120;p87"/>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1" name="Google Shape;121;p87"/>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22" name="Google Shape;122;p87"/>
          <p:cNvSpPr txBox="1">
            <a:spLocks noGrp="1"/>
          </p:cNvSpPr>
          <p:nvPr>
            <p:ph type="ftr" idx="11"/>
          </p:nvPr>
        </p:nvSpPr>
        <p:spPr>
          <a:xfrm>
            <a:off x="301752" y="6410848"/>
            <a:ext cx="338328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123"/>
        <p:cNvGrpSpPr/>
        <p:nvPr/>
      </p:nvGrpSpPr>
      <p:grpSpPr>
        <a:xfrm>
          <a:off x="0" y="0"/>
          <a:ext cx="0" cy="0"/>
          <a:chOff x="0" y="0"/>
          <a:chExt cx="0" cy="0"/>
        </a:xfrm>
      </p:grpSpPr>
      <p:cxnSp>
        <p:nvCxnSpPr>
          <p:cNvPr id="124" name="Google Shape;124;p88"/>
          <p:cNvCxnSpPr/>
          <p:nvPr/>
        </p:nvCxnSpPr>
        <p:spPr>
          <a:xfrm>
            <a:off x="152400" y="533400"/>
            <a:ext cx="8833104" cy="0"/>
          </a:xfrm>
          <a:prstGeom prst="straightConnector1">
            <a:avLst/>
          </a:prstGeom>
          <a:noFill/>
          <a:ln w="11425" cap="flat" cmpd="sng">
            <a:solidFill>
              <a:srgbClr val="7A9798"/>
            </a:solidFill>
            <a:prstDash val="dash"/>
            <a:round/>
            <a:headEnd type="none" w="sm" len="sm"/>
            <a:tailEnd type="none" w="sm" len="sm"/>
          </a:ln>
        </p:spPr>
      </p:cxnSp>
      <p:sp>
        <p:nvSpPr>
          <p:cNvPr id="125" name="Google Shape;125;p88"/>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6" name="Google Shape;126;p88"/>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7" name="Google Shape;127;p88"/>
          <p:cNvSpPr/>
          <p:nvPr/>
        </p:nvSpPr>
        <p:spPr>
          <a:xfrm>
            <a:off x="0" y="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8" name="Google Shape;128;p88"/>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9" name="Google Shape;129;p88"/>
          <p:cNvSpPr/>
          <p:nvPr/>
        </p:nvSpPr>
        <p:spPr>
          <a:xfrm>
            <a:off x="152400" y="152400"/>
            <a:ext cx="8833104" cy="301752"/>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30" name="Google Shape;130;p88"/>
          <p:cNvSpPr/>
          <p:nvPr/>
        </p:nvSpPr>
        <p:spPr>
          <a:xfrm>
            <a:off x="152400" y="609600"/>
            <a:ext cx="2743200"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31" name="Google Shape;131;p88"/>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32" name="Google Shape;132;p88"/>
          <p:cNvSpPr/>
          <p:nvPr/>
        </p:nvSpPr>
        <p:spPr>
          <a:xfrm>
            <a:off x="1295400" y="22860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33" name="Google Shape;133;p88"/>
          <p:cNvSpPr/>
          <p:nvPr/>
        </p:nvSpPr>
        <p:spPr>
          <a:xfrm>
            <a:off x="1389888" y="323088"/>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34" name="Google Shape;134;p88"/>
          <p:cNvSpPr txBox="1">
            <a:spLocks noGrp="1"/>
          </p:cNvSpPr>
          <p:nvPr>
            <p:ph type="sldNum" idx="12"/>
          </p:nvPr>
        </p:nvSpPr>
        <p:spPr>
          <a:xfrm>
            <a:off x="1371600" y="312738"/>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
        <p:nvSpPr>
          <p:cNvPr id="135" name="Google Shape;135;p88"/>
          <p:cNvSpPr txBox="1">
            <a:spLocks noGrp="1"/>
          </p:cNvSpPr>
          <p:nvPr>
            <p:ph type="title"/>
          </p:nvPr>
        </p:nvSpPr>
        <p:spPr>
          <a:xfrm>
            <a:off x="3000375" y="5029200"/>
            <a:ext cx="5867400" cy="1219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dk2"/>
              </a:buClr>
              <a:buSzPts val="2400"/>
              <a:buFont typeface="Arial"/>
              <a:buNone/>
              <a:defRPr sz="2400" b="1">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6" name="Google Shape;136;p88"/>
          <p:cNvSpPr>
            <a:spLocks noGrp="1"/>
          </p:cNvSpPr>
          <p:nvPr>
            <p:ph type="pic" idx="2"/>
          </p:nvPr>
        </p:nvSpPr>
        <p:spPr>
          <a:xfrm>
            <a:off x="3000375" y="609600"/>
            <a:ext cx="5867400" cy="42672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accent1"/>
              </a:buClr>
              <a:buSzPts val="2720"/>
              <a:buFont typeface="Noto Sans Symbols"/>
              <a:buNone/>
              <a:defRPr sz="3200" b="0" i="0" u="none" strike="noStrike" cap="none">
                <a:solidFill>
                  <a:schemeClr val="dk1"/>
                </a:solidFill>
                <a:latin typeface="Times New Roman"/>
                <a:ea typeface="Times New Roman"/>
                <a:cs typeface="Times New Roman"/>
                <a:sym typeface="Times New Roman"/>
              </a:defRPr>
            </a:lvl1pPr>
            <a:lvl2pPr marR="0" lvl="1" algn="l" rtl="0">
              <a:spcBef>
                <a:spcPts val="440"/>
              </a:spcBef>
              <a:spcAft>
                <a:spcPts val="0"/>
              </a:spcAft>
              <a:buClr>
                <a:schemeClr val="accent2"/>
              </a:buClr>
              <a:buSzPts val="1540"/>
              <a:buFont typeface="Noto Sans Symbols"/>
              <a:buChar char="⚪"/>
              <a:defRPr sz="2200" b="0" i="0" u="none" strike="noStrike" cap="none">
                <a:solidFill>
                  <a:schemeClr val="dk2"/>
                </a:solidFill>
                <a:latin typeface="Times New Roman"/>
                <a:ea typeface="Times New Roman"/>
                <a:cs typeface="Times New Roman"/>
                <a:sym typeface="Times New Roman"/>
              </a:defRPr>
            </a:lvl2pPr>
            <a:lvl3pPr marR="0" lvl="2" algn="l" rtl="0">
              <a:spcBef>
                <a:spcPts val="400"/>
              </a:spcBef>
              <a:spcAft>
                <a:spcPts val="0"/>
              </a:spcAft>
              <a:buClr>
                <a:schemeClr val="accent3"/>
              </a:buClr>
              <a:buSzPts val="1500"/>
              <a:buFont typeface="Noto Sans Symbols"/>
              <a:buChar char="⯍"/>
              <a:defRPr sz="20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accent4"/>
              </a:buClr>
              <a:buSzPts val="1400"/>
              <a:buFont typeface="Noto Sans Symbols"/>
              <a:buChar char="🞆"/>
              <a:defRPr sz="2000" b="0" i="0" u="none" strike="noStrike" cap="none">
                <a:solidFill>
                  <a:schemeClr val="dk2"/>
                </a:solidFill>
                <a:latin typeface="Times New Roman"/>
                <a:ea typeface="Times New Roman"/>
                <a:cs typeface="Times New Roman"/>
                <a:sym typeface="Times New Roman"/>
              </a:defRPr>
            </a:lvl4pPr>
            <a:lvl5pPr marR="0" lvl="4" algn="l" rtl="0">
              <a:spcBef>
                <a:spcPts val="360"/>
              </a:spcBef>
              <a:spcAft>
                <a:spcPts val="0"/>
              </a:spcAft>
              <a:buClr>
                <a:schemeClr val="accent5"/>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R="0" lvl="5" algn="l" rtl="0">
              <a:spcBef>
                <a:spcPts val="360"/>
              </a:spcBef>
              <a:spcAft>
                <a:spcPts val="0"/>
              </a:spcAft>
              <a:buClr>
                <a:schemeClr val="accent6"/>
              </a:buClr>
              <a:buSzPts val="1440"/>
              <a:buFont typeface="Noto Sans Symbols"/>
              <a:buChar char="⚫"/>
              <a:defRPr sz="1800" b="0" i="0" u="none" strike="noStrike" cap="none">
                <a:solidFill>
                  <a:schemeClr val="dk1"/>
                </a:solidFill>
                <a:latin typeface="Times New Roman"/>
                <a:ea typeface="Times New Roman"/>
                <a:cs typeface="Times New Roman"/>
                <a:sym typeface="Times New Roman"/>
              </a:defRPr>
            </a:lvl6pPr>
            <a:lvl7pPr marR="0" lvl="6" algn="l" rtl="0">
              <a:spcBef>
                <a:spcPts val="320"/>
              </a:spcBef>
              <a:spcAft>
                <a:spcPts val="0"/>
              </a:spcAft>
              <a:buClr>
                <a:srgbClr val="B75640"/>
              </a:buClr>
              <a:buSzPts val="144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R="0" lvl="7" algn="l" rtl="0">
              <a:spcBef>
                <a:spcPts val="320"/>
              </a:spcBef>
              <a:spcAft>
                <a:spcPts val="0"/>
              </a:spcAft>
              <a:buClr>
                <a:srgbClr val="7A6B62"/>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R="0" lvl="8" algn="l" rtl="0">
              <a:spcBef>
                <a:spcPts val="280"/>
              </a:spcBef>
              <a:spcAft>
                <a:spcPts val="0"/>
              </a:spcAft>
              <a:buClr>
                <a:srgbClr val="B29D00"/>
              </a:buClr>
              <a:buSzPts val="1260"/>
              <a:buFont typeface="Times New Roman"/>
              <a:buChar char="•"/>
              <a:defRPr sz="1400" b="0" i="0" u="none" strike="noStrike" cap="none">
                <a:solidFill>
                  <a:schemeClr val="dk1"/>
                </a:solidFill>
                <a:latin typeface="Times New Roman"/>
                <a:ea typeface="Times New Roman"/>
                <a:cs typeface="Times New Roman"/>
                <a:sym typeface="Times New Roman"/>
              </a:defRPr>
            </a:lvl9pPr>
          </a:lstStyle>
          <a:p>
            <a:endParaRPr dirty="0"/>
          </a:p>
        </p:txBody>
      </p:sp>
      <p:sp>
        <p:nvSpPr>
          <p:cNvPr id="137" name="Google Shape;137;p88"/>
          <p:cNvSpPr txBox="1">
            <a:spLocks noGrp="1"/>
          </p:cNvSpPr>
          <p:nvPr>
            <p:ph type="body" idx="1"/>
          </p:nvPr>
        </p:nvSpPr>
        <p:spPr>
          <a:xfrm>
            <a:off x="381000" y="990600"/>
            <a:ext cx="2438400" cy="5257800"/>
          </a:xfrm>
          <a:prstGeom prst="rect">
            <a:avLst/>
          </a:prstGeom>
          <a:noFill/>
          <a:ln>
            <a:noFill/>
          </a:ln>
        </p:spPr>
        <p:txBody>
          <a:bodyPr spcFirstLastPara="1" wrap="square" lIns="91425" tIns="45700" rIns="91425" bIns="45700" anchor="t" anchorCtr="0">
            <a:normAutofit/>
          </a:bodyPr>
          <a:lstStyle>
            <a:lvl1pPr marL="457200" lvl="0" indent="-228600" algn="l">
              <a:spcBef>
                <a:spcPts val="320"/>
              </a:spcBef>
              <a:spcAft>
                <a:spcPts val="0"/>
              </a:spcAft>
              <a:buSzPts val="1360"/>
              <a:buFont typeface="Times New Roman"/>
              <a:buNone/>
              <a:defRPr sz="1600">
                <a:solidFill>
                  <a:srgbClr val="FFFFFF"/>
                </a:solidFill>
              </a:defRPr>
            </a:lvl1pPr>
            <a:lvl2pPr marL="914400" lvl="1" indent="-281940" algn="l">
              <a:spcBef>
                <a:spcPts val="1000"/>
              </a:spcBef>
              <a:spcAft>
                <a:spcPts val="0"/>
              </a:spcAft>
              <a:buSzPts val="840"/>
              <a:buChar char="⚪"/>
              <a:defRPr sz="1200"/>
            </a:lvl2pPr>
            <a:lvl3pPr marL="1371600" lvl="2" indent="-276225" algn="l">
              <a:spcBef>
                <a:spcPts val="200"/>
              </a:spcBef>
              <a:spcAft>
                <a:spcPts val="0"/>
              </a:spcAft>
              <a:buSzPts val="750"/>
              <a:buChar char="⯍"/>
              <a:defRPr sz="1000"/>
            </a:lvl3pPr>
            <a:lvl4pPr marL="1828800" lvl="3" indent="-268605" algn="l">
              <a:spcBef>
                <a:spcPts val="180"/>
              </a:spcBef>
              <a:spcAft>
                <a:spcPts val="0"/>
              </a:spcAft>
              <a:buSzPts val="630"/>
              <a:buChar char="🞆"/>
              <a:defRPr sz="900"/>
            </a:lvl4pPr>
            <a:lvl5pPr marL="2286000" lvl="4" indent="-285750" algn="l">
              <a:spcBef>
                <a:spcPts val="180"/>
              </a:spcBef>
              <a:spcAft>
                <a:spcPts val="0"/>
              </a:spcAft>
              <a:buSzPts val="900"/>
              <a:buFont typeface="Times New Roman"/>
              <a:buChar char="•"/>
              <a:defRPr sz="900"/>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38" name="Google Shape;138;p88"/>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39" name="Google Shape;139;p88"/>
          <p:cNvSpPr txBox="1">
            <a:spLocks noGrp="1"/>
          </p:cNvSpPr>
          <p:nvPr>
            <p:ph type="dt" idx="10"/>
          </p:nvPr>
        </p:nvSpPr>
        <p:spPr>
          <a:xfrm>
            <a:off x="5788152"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40" name="Google Shape;140;p88"/>
          <p:cNvSpPr txBox="1">
            <a:spLocks noGrp="1"/>
          </p:cNvSpPr>
          <p:nvPr>
            <p:ph type="ftr" idx="11"/>
          </p:nvPr>
        </p:nvSpPr>
        <p:spPr>
          <a:xfrm>
            <a:off x="301752" y="6410848"/>
            <a:ext cx="3584448"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79"/>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1" name="Google Shape;11;p79"/>
          <p:cNvSpPr/>
          <p:nvPr/>
        </p:nvSpPr>
        <p:spPr>
          <a:xfrm>
            <a:off x="0" y="0"/>
            <a:ext cx="9144000" cy="1393371"/>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 name="Google Shape;12;p79"/>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3" name="Google Shape;13;p79"/>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4" name="Google Shape;14;p79"/>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5" name="Google Shape;15;p79"/>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400">
                <a:solidFill>
                  <a:srgbClr val="FFFFFF"/>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dirty="0"/>
          </a:p>
        </p:txBody>
      </p:sp>
      <p:sp>
        <p:nvSpPr>
          <p:cNvPr id="16" name="Google Shape;16;p79"/>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a:solidFill>
                  <a:srgbClr val="FFFFFF"/>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dirty="0"/>
          </a:p>
        </p:txBody>
      </p:sp>
      <p:sp>
        <p:nvSpPr>
          <p:cNvPr id="17" name="Google Shape;17;p79"/>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cxnSp>
        <p:nvCxnSpPr>
          <p:cNvPr id="18" name="Google Shape;18;p79"/>
          <p:cNvCxnSpPr/>
          <p:nvPr/>
        </p:nvCxnSpPr>
        <p:spPr>
          <a:xfrm>
            <a:off x="152400" y="1276743"/>
            <a:ext cx="8833104" cy="0"/>
          </a:xfrm>
          <a:prstGeom prst="straightConnector1">
            <a:avLst/>
          </a:prstGeom>
          <a:noFill/>
          <a:ln w="9525" cap="flat" cmpd="sng">
            <a:solidFill>
              <a:srgbClr val="7A9798"/>
            </a:solidFill>
            <a:prstDash val="dash"/>
            <a:round/>
            <a:headEnd type="none" w="sm" len="sm"/>
            <a:tailEnd type="none" w="sm" len="sm"/>
          </a:ln>
        </p:spPr>
      </p:cxnSp>
      <p:sp>
        <p:nvSpPr>
          <p:cNvPr id="19" name="Google Shape;19;p79"/>
          <p:cNvSpPr/>
          <p:nvPr/>
        </p:nvSpPr>
        <p:spPr>
          <a:xfrm>
            <a:off x="4267200" y="956036"/>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20" name="Google Shape;20;p79"/>
          <p:cNvSpPr/>
          <p:nvPr/>
        </p:nvSpPr>
        <p:spPr>
          <a:xfrm>
            <a:off x="4361688" y="1050524"/>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21" name="Google Shape;21;p79"/>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marR="0" lvl="0" indent="0" algn="ctr" rtl="0">
              <a:spcBef>
                <a:spcPts val="0"/>
              </a:spcBef>
              <a:buNone/>
              <a:defRPr sz="1600" b="0" u="none">
                <a:solidFill>
                  <a:srgbClr val="7A9798"/>
                </a:solidFill>
                <a:latin typeface="Times New Roman"/>
                <a:ea typeface="Times New Roman"/>
                <a:cs typeface="Times New Roman"/>
                <a:sym typeface="Times New Roman"/>
              </a:defRPr>
            </a:lvl1pPr>
            <a:lvl2pPr marL="0" marR="0" lvl="1" indent="0" algn="ctr" rtl="0">
              <a:spcBef>
                <a:spcPts val="0"/>
              </a:spcBef>
              <a:buNone/>
              <a:defRPr sz="1600" b="0" u="none">
                <a:solidFill>
                  <a:srgbClr val="7A9798"/>
                </a:solidFill>
                <a:latin typeface="Times New Roman"/>
                <a:ea typeface="Times New Roman"/>
                <a:cs typeface="Times New Roman"/>
                <a:sym typeface="Times New Roman"/>
              </a:defRPr>
            </a:lvl2pPr>
            <a:lvl3pPr marL="0" marR="0" lvl="2" indent="0" algn="ctr" rtl="0">
              <a:spcBef>
                <a:spcPts val="0"/>
              </a:spcBef>
              <a:buNone/>
              <a:defRPr sz="1600" b="0" u="none">
                <a:solidFill>
                  <a:srgbClr val="7A9798"/>
                </a:solidFill>
                <a:latin typeface="Times New Roman"/>
                <a:ea typeface="Times New Roman"/>
                <a:cs typeface="Times New Roman"/>
                <a:sym typeface="Times New Roman"/>
              </a:defRPr>
            </a:lvl3pPr>
            <a:lvl4pPr marL="0" marR="0" lvl="3" indent="0" algn="ctr" rtl="0">
              <a:spcBef>
                <a:spcPts val="0"/>
              </a:spcBef>
              <a:buNone/>
              <a:defRPr sz="1600" b="0" u="none">
                <a:solidFill>
                  <a:srgbClr val="7A9798"/>
                </a:solidFill>
                <a:latin typeface="Times New Roman"/>
                <a:ea typeface="Times New Roman"/>
                <a:cs typeface="Times New Roman"/>
                <a:sym typeface="Times New Roman"/>
              </a:defRPr>
            </a:lvl4pPr>
            <a:lvl5pPr marL="0" marR="0" lvl="4" indent="0" algn="ctr" rtl="0">
              <a:spcBef>
                <a:spcPts val="0"/>
              </a:spcBef>
              <a:buNone/>
              <a:defRPr sz="1600" b="0" u="none">
                <a:solidFill>
                  <a:srgbClr val="7A9798"/>
                </a:solidFill>
                <a:latin typeface="Times New Roman"/>
                <a:ea typeface="Times New Roman"/>
                <a:cs typeface="Times New Roman"/>
                <a:sym typeface="Times New Roman"/>
              </a:defRPr>
            </a:lvl5pPr>
            <a:lvl6pPr marL="0" marR="0" lvl="5" indent="0" algn="ctr" rtl="0">
              <a:spcBef>
                <a:spcPts val="0"/>
              </a:spcBef>
              <a:buNone/>
              <a:defRPr sz="1600" b="0" u="none">
                <a:solidFill>
                  <a:srgbClr val="7A9798"/>
                </a:solidFill>
                <a:latin typeface="Times New Roman"/>
                <a:ea typeface="Times New Roman"/>
                <a:cs typeface="Times New Roman"/>
                <a:sym typeface="Times New Roman"/>
              </a:defRPr>
            </a:lvl6pPr>
            <a:lvl7pPr marL="0" marR="0" lvl="6" indent="0" algn="ctr" rtl="0">
              <a:spcBef>
                <a:spcPts val="0"/>
              </a:spcBef>
              <a:buNone/>
              <a:defRPr sz="1600" b="0" u="none">
                <a:solidFill>
                  <a:srgbClr val="7A9798"/>
                </a:solidFill>
                <a:latin typeface="Times New Roman"/>
                <a:ea typeface="Times New Roman"/>
                <a:cs typeface="Times New Roman"/>
                <a:sym typeface="Times New Roman"/>
              </a:defRPr>
            </a:lvl7pPr>
            <a:lvl8pPr marL="0" marR="0" lvl="7" indent="0" algn="ctr" rtl="0">
              <a:spcBef>
                <a:spcPts val="0"/>
              </a:spcBef>
              <a:buNone/>
              <a:defRPr sz="1600" b="0" u="none">
                <a:solidFill>
                  <a:srgbClr val="7A9798"/>
                </a:solidFill>
                <a:latin typeface="Times New Roman"/>
                <a:ea typeface="Times New Roman"/>
                <a:cs typeface="Times New Roman"/>
                <a:sym typeface="Times New Roman"/>
              </a:defRPr>
            </a:lvl8pPr>
            <a:lvl9pPr marL="0" marR="0" lvl="8" indent="0" algn="ctr" rtl="0">
              <a:spcBef>
                <a:spcPts val="0"/>
              </a:spcBef>
              <a:buNone/>
              <a:defRPr sz="1600" b="0" u="none">
                <a:solidFill>
                  <a:srgbClr val="7A9798"/>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
        <p:nvSpPr>
          <p:cNvPr id="22" name="Google Shape;22;p7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marR="0" lvl="0" algn="ctr" rtl="0">
              <a:spcBef>
                <a:spcPts val="0"/>
              </a:spcBef>
              <a:spcAft>
                <a:spcPts val="0"/>
              </a:spcAft>
              <a:buClr>
                <a:srgbClr val="7A9798"/>
              </a:buClr>
              <a:buSzPts val="3300"/>
              <a:buFont typeface="Arial"/>
              <a:buNone/>
              <a:defRPr sz="3300" b="0" i="0" u="none" strike="noStrike" cap="none">
                <a:solidFill>
                  <a:srgbClr val="7A9798"/>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Google Shape;23;p79"/>
          <p:cNvSpPr txBox="1">
            <a:spLocks noGrp="1"/>
          </p:cNvSpPr>
          <p:nvPr>
            <p:ph type="body" idx="1"/>
          </p:nvPr>
        </p:nvSpPr>
        <p:spPr>
          <a:xfrm>
            <a:off x="301752" y="1524000"/>
            <a:ext cx="8534400" cy="4599432"/>
          </a:xfrm>
          <a:prstGeom prst="rect">
            <a:avLst/>
          </a:prstGeom>
          <a:noFill/>
          <a:ln>
            <a:noFill/>
          </a:ln>
        </p:spPr>
        <p:txBody>
          <a:bodyPr spcFirstLastPara="1" wrap="square" lIns="91425" tIns="45700" rIns="91425" bIns="45700" anchor="t" anchorCtr="0">
            <a:normAutofit/>
          </a:bodyPr>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Times New Roman"/>
                <a:ea typeface="Times New Roman"/>
                <a:cs typeface="Times New Roman"/>
                <a:sym typeface="Times New Roman"/>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Times New Roman"/>
                <a:ea typeface="Times New Roman"/>
                <a:cs typeface="Times New Roman"/>
                <a:sym typeface="Times New Roman"/>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Times New Roman"/>
                <a:ea typeface="Times New Roman"/>
                <a:cs typeface="Times New Roman"/>
                <a:sym typeface="Times New Roman"/>
              </a:defRPr>
            </a:lvl4pPr>
            <a:lvl5pPr marL="2286000" marR="0" lvl="4" indent="-342900" algn="l" rtl="0">
              <a:spcBef>
                <a:spcPts val="360"/>
              </a:spcBef>
              <a:spcAft>
                <a:spcPts val="0"/>
              </a:spcAft>
              <a:buClr>
                <a:schemeClr val="accent5"/>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Times New Roman"/>
                <a:ea typeface="Times New Roman"/>
                <a:cs typeface="Times New Roman"/>
                <a:sym typeface="Times New Roman"/>
              </a:defRPr>
            </a:lvl6pPr>
            <a:lvl7pPr marL="3200400" marR="0" lvl="6" indent="-320039" algn="l" rtl="0">
              <a:spcBef>
                <a:spcPts val="320"/>
              </a:spcBef>
              <a:spcAft>
                <a:spcPts val="0"/>
              </a:spcAft>
              <a:buClr>
                <a:srgbClr val="B75640"/>
              </a:buClr>
              <a:buSzPts val="144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spcBef>
                <a:spcPts val="320"/>
              </a:spcBef>
              <a:spcAft>
                <a:spcPts val="0"/>
              </a:spcAft>
              <a:buClr>
                <a:srgbClr val="7A6B62"/>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08609" algn="l" rtl="0">
              <a:spcBef>
                <a:spcPts val="280"/>
              </a:spcBef>
              <a:spcAft>
                <a:spcPts val="0"/>
              </a:spcAft>
              <a:buClr>
                <a:srgbClr val="B29D00"/>
              </a:buClr>
              <a:buSzPts val="1260"/>
              <a:buFont typeface="Times New Roman"/>
              <a:buChar char="•"/>
              <a:defRPr sz="1400" b="0" i="0" u="none" strike="noStrike" cap="none">
                <a:solidFill>
                  <a:schemeClr val="dk1"/>
                </a:solidFill>
                <a:latin typeface="Times New Roman"/>
                <a:ea typeface="Times New Roman"/>
                <a:cs typeface="Times New Roman"/>
                <a:sym typeface="Times New Roman"/>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revisor.mn.gov/laws/2021/1/Session+Law/Chapter/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revisor.mn.gov/statutes/cite/504b"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povertylaw.homestead.com/files/Reading/Pandemic_Eviction_Claims_and_Defenses_and_Other_Housing_Claims_in_Minnesota.htm#I.B.%20CARES%20Act" TargetMode="External"/><Relationship Id="rId2" Type="http://schemas.openxmlformats.org/officeDocument/2006/relationships/hyperlink" Target="http://povertylaw.homestead.com/files/Reading/Pandemic_Eviction_Claims_and_Defenses_and_Other_Housing_Claims_in_Minnesota.htm#VII.I.5.%20Nonpayment%20of%20Rent" TargetMode="External"/><Relationship Id="rId1" Type="http://schemas.openxmlformats.org/officeDocument/2006/relationships/slideLayout" Target="../slideLayouts/slideLayout2.xml"/><Relationship Id="rId5" Type="http://schemas.openxmlformats.org/officeDocument/2006/relationships/hyperlink" Target="http://povertylaw.homestead.com/files/Reading/Pandemic_Eviction_Claims_and_Defenses_and_Other_Housing_Claims_in_Minnesota.htm#VII.I.0.%20Pre-filing%20Termination%20Notices" TargetMode="External"/><Relationship Id="rId4" Type="http://schemas.openxmlformats.org/officeDocument/2006/relationships/hyperlink" Target="http://povertylaw.homestead.com/files/Reading/Residential_Eviction_Defense_in_Minnesota.htm#VI.F.10."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mncourts.gov/mncourtsgov/media/Implementation-Committee/Report-and-Recommendations-to-Minnesota-Supreme-Court-reduced-size.pdf" TargetMode="External"/><Relationship Id="rId2" Type="http://schemas.openxmlformats.org/officeDocument/2006/relationships/hyperlink" Target="https://mncourts.gov/mncourtsgov/media/Appellate/Supreme%20Court/RecentRulesOrders/Administrative-Order-Implementing-Legal-Paraprofessional-Pilot-Projec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mncourts.gov/mncourtsgov/media/CourtForms/HOU101.pdf?ex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povertylaw.homestead.com/files/Reading/PED/Administrative_Order_Regarding_the_Resumption_of_Housing_Court_Operations_Minn_Dist_Ct_2nd_Dist_Aug_19_2020_Judge_Castro_Appendix_PED19a.pdf" TargetMode="External"/><Relationship Id="rId2" Type="http://schemas.openxmlformats.org/officeDocument/2006/relationships/hyperlink" Target="http://povertylaw.homestead.com/files/Reading/PED/Standing_Order_re_60_day_period_following_the_expiration_of_the_Peacetime_Emergency_Declared_in_Executive_Order_2001_Minn_Dist_Ct_4th_Dist_July_22_2020_Appendix_PED19.pdf" TargetMode="External"/><Relationship Id="rId1" Type="http://schemas.openxmlformats.org/officeDocument/2006/relationships/slideLayout" Target="../slideLayouts/slideLayout2.xml"/><Relationship Id="rId5" Type="http://schemas.openxmlformats.org/officeDocument/2006/relationships/hyperlink" Target="http://www.mncourts.gov/Emergency.aspx" TargetMode="External"/><Relationship Id="rId4" Type="http://schemas.openxmlformats.org/officeDocument/2006/relationships/hyperlink" Target="http://povertylaw.homestead.com/files/Reading/PED/STANDING_ORDER_Anoka_Cty_Appendix_PED36.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povertylaw.homestead.com/files/Reading/Residential_Eviction_Defense_in_Minnesota.htm#VI.C."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mcdon056@umn.edu" TargetMode="External"/><Relationship Id="rId2" Type="http://schemas.openxmlformats.org/officeDocument/2006/relationships/hyperlink" Target="mailto:lmcdonough@hjcmn.org" TargetMode="External"/><Relationship Id="rId1" Type="http://schemas.openxmlformats.org/officeDocument/2006/relationships/slideLayout" Target="../slideLayouts/slideLayout2.xml"/><Relationship Id="rId4" Type="http://schemas.openxmlformats.org/officeDocument/2006/relationships/hyperlink" Target="http://povertylaw.homestead.com/Biolarrymcdonough.html"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povertylaw.homestead.com/files/Reading/Residential_Eviction_Defense_in_Minnesota.htm#TOC1_93"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povertylaw.homestead.com/files/Reading/Residential_Eviction_Defense_in_Minnesota.htm#VI.C.2.d."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povertylaw.homestead.com/files/Reading/Residential_Eviction_Defense_in_Minnesota.htm#V.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povertylaw.homestead.com/IFP.html" TargetMode="External"/><Relationship Id="rId2" Type="http://schemas.openxmlformats.org/officeDocument/2006/relationships/hyperlink" Target="http://povertylaw.homestead.com/files/Reading/Residential_Eviction_Defense_in_Minnesota.htm#V.B." TargetMode="External"/><Relationship Id="rId1" Type="http://schemas.openxmlformats.org/officeDocument/2006/relationships/slideLayout" Target="../slideLayouts/slideLayout2.xml"/><Relationship Id="rId5" Type="http://schemas.openxmlformats.org/officeDocument/2006/relationships/hyperlink" Target="http://povertylaw.homestead.com/ResidentialEvictionDefenseandTenantClaimsinMinnesota.html" TargetMode="External"/><Relationship Id="rId4" Type="http://schemas.openxmlformats.org/officeDocument/2006/relationships/hyperlink" Target="http://povertylaw.homestead.com/PandemicEvictionandOtherHousingLawsandRules.html"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povertylaw.homestead.com/PandemicEvictionandOtherHousingLawsandRules.html" TargetMode="External"/><Relationship Id="rId2" Type="http://schemas.openxmlformats.org/officeDocument/2006/relationships/hyperlink" Target="http://povertylaw.homestead.com/files/Reading/Residential_Eviction_Defense_in_Minnesota.htm#VI.D." TargetMode="External"/><Relationship Id="rId1" Type="http://schemas.openxmlformats.org/officeDocument/2006/relationships/slideLayout" Target="../slideLayouts/slideLayout2.xml"/><Relationship Id="rId4" Type="http://schemas.openxmlformats.org/officeDocument/2006/relationships/hyperlink" Target="http://povertylaw.homestead.com/ResidentialEvictionDefenseandTenantClaimsinMinnesota.html" TargetMode="External"/></Relationships>
</file>

<file path=ppt/slides/_rels/slide26.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hyperlink" Target="http://povertylaw.homestead.com/files/Reading/Pandemic_Eviction_Claims_and_Defenses_and_Other_Housing_Claims_in_Minnesota.htm#VII.I.5.c1.%20Pending%20Applications%20for%20Emergency%20Rental%20Assistance" TargetMode="External"/><Relationship Id="rId1" Type="http://schemas.openxmlformats.org/officeDocument/2006/relationships/slideLayout" Target="../slideLayouts/slideLayout2.xml"/><Relationship Id="rId6" Type="http://schemas.openxmlformats.org/officeDocument/2006/relationships/hyperlink" Target="http://povertylaw.homestead.com/files/Reading/Residential_Eviction_Defense_in_Minnesota.htm#VI.E.18." TargetMode="External"/><Relationship Id="rId5" Type="http://schemas.openxmlformats.org/officeDocument/2006/relationships/hyperlink" Target="http://povertylaw.homestead.com/files/Reading/Residential_Eviction_Defense_in_Minnesota.htm#VI.E.2.c." TargetMode="External"/><Relationship Id="rId4" Type="http://schemas.openxmlformats.org/officeDocument/2006/relationships/hyperlink" Target="http://povertylaw.homestead.com/files/Reading/Residential_Eviction_Defense_in_Minnesota.htm#VI.E.1"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povertylaw.homestead.com/ResidentialEvictionDefenseandTenantClaimsinMinnesota.html" TargetMode="External"/><Relationship Id="rId3" Type="http://schemas.openxmlformats.org/officeDocument/2006/relationships/hyperlink" Target="http://povertylaw.homestead.com/files/Reading/Residential_Eviction_Defense_in_Minnesota.htm#VI.E.13." TargetMode="External"/><Relationship Id="rId7" Type="http://schemas.openxmlformats.org/officeDocument/2006/relationships/hyperlink" Target="http://povertylaw.homestead.com/PandemicEvictionandOtherHousingLawsandRules.html" TargetMode="External"/><Relationship Id="rId2" Type="http://schemas.openxmlformats.org/officeDocument/2006/relationships/hyperlink" Target="http://povertylaw.homestead.com/files/Reading/Residential_Eviction_Defense_in_Minnesota.htm#VI.E.10." TargetMode="External"/><Relationship Id="rId1" Type="http://schemas.openxmlformats.org/officeDocument/2006/relationships/slideLayout" Target="../slideLayouts/slideLayout2.xml"/><Relationship Id="rId6" Type="http://schemas.openxmlformats.org/officeDocument/2006/relationships/hyperlink" Target="http://povertylaw.homestead.com/files/Reading/Residential_Eviction_Defense_in_Minnesota.htm#VI.E.20." TargetMode="External"/><Relationship Id="rId5" Type="http://schemas.openxmlformats.org/officeDocument/2006/relationships/hyperlink" Target="http://povertylaw.homestead.com/files/Reading/RED-Appendix/614_Co_v_D_H_Overmayer_Co_Inc_First_and_Second_Interlocutory_orders_No_204678_Minn_Dist_Ct_2nd_Dist_Apr_22_and_July_9_1972_Appendix_54_CCF02252021.pdf" TargetMode="External"/><Relationship Id="rId4" Type="http://schemas.openxmlformats.org/officeDocument/2006/relationships/hyperlink" Target="http://povertylaw.homestead.com/files/Reading/Residential_Eviction_Defense_in_Minnesota.htm#TOC1_169"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povertylaw.homestead.com/files/Reading/Residential_Eviction_Defense_in_Minnesota.htm#TOC1_233" TargetMode="External"/><Relationship Id="rId2" Type="http://schemas.openxmlformats.org/officeDocument/2006/relationships/hyperlink" Target="http://povertylaw.homestead.com/files/Reading/Residential_Eviction_Defense_in_Minnesota.htm#VI.F.3."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povertylaw.homestead.com/files/Reading/Residential_Eviction_Defense_in_Minnesota.htm#VI.F." TargetMode="External"/><Relationship Id="rId2" Type="http://schemas.openxmlformats.org/officeDocument/2006/relationships/slide" Target="slide14.xml"/><Relationship Id="rId1" Type="http://schemas.openxmlformats.org/officeDocument/2006/relationships/slideLayout" Target="../slideLayouts/slideLayout2.xml"/><Relationship Id="rId5" Type="http://schemas.openxmlformats.org/officeDocument/2006/relationships/hyperlink" Target="http://povertylaw.homestead.com/ResidentialEvictionDefenseandTenantClaimsinMinnesota.html" TargetMode="External"/><Relationship Id="rId4" Type="http://schemas.openxmlformats.org/officeDocument/2006/relationships/hyperlink" Target="http://povertylaw.homestead.com/PandemicEvictionandOtherHousingLawsandRule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povertylaw.homestead.com/files/Reading/Residential_Eviction_Defense_in_Minnesota.htm#VI.G.1." TargetMode="External"/><Relationship Id="rId2" Type="http://schemas.openxmlformats.org/officeDocument/2006/relationships/hyperlink" Target="http://povertylaw.homestead.com/files/Reading/Residential_Eviction_Defense_in_Minnesota.htm#VI.G.19." TargetMode="External"/><Relationship Id="rId1" Type="http://schemas.openxmlformats.org/officeDocument/2006/relationships/slideLayout" Target="../slideLayouts/slideLayout2.xml"/><Relationship Id="rId5" Type="http://schemas.openxmlformats.org/officeDocument/2006/relationships/hyperlink" Target="http://povertylaw.homestead.com/files/Reading/Residential_Eviction_Defense_in_Minnesota.htm#VI.G.3." TargetMode="External"/><Relationship Id="rId4" Type="http://schemas.openxmlformats.org/officeDocument/2006/relationships/hyperlink" Target="http://povertylaw.homestead.com/files/Reading/Residential_Eviction_Defense_in_Minnesota.htm#VI.G.4."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povertylaw.homestead.com/files/Reading/Residential_Eviction_Defense_in_Minnesota.htm#TOC1_338" TargetMode="External"/><Relationship Id="rId2" Type="http://schemas.openxmlformats.org/officeDocument/2006/relationships/hyperlink" Target="http://povertylaw.homestead.com/files/Reading/Residential_Eviction_Defense_in_Minnesota.htm#VI.G.9." TargetMode="External"/><Relationship Id="rId1" Type="http://schemas.openxmlformats.org/officeDocument/2006/relationships/slideLayout" Target="../slideLayouts/slideLayout2.xml"/><Relationship Id="rId5" Type="http://schemas.openxmlformats.org/officeDocument/2006/relationships/hyperlink" Target="http://povertylaw.homestead.com/files/Reading/Residential_Eviction_Defense_in_Minnesota.htm#TOC1_323" TargetMode="External"/><Relationship Id="rId4" Type="http://schemas.openxmlformats.org/officeDocument/2006/relationships/hyperlink" Target="http://povertylaw.homestead.com/files/Reading/Residential_Eviction_Defense_in_Minnesota.htm#TOC1_345"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povertylaw.homestead.com/files/Reading/Residential_Eviction_Defense_in_Minnesota.htm#VI.G.11." TargetMode="External"/><Relationship Id="rId7" Type="http://schemas.openxmlformats.org/officeDocument/2006/relationships/hyperlink" Target="http://povertylaw.homestead.com/ResidentialEvictionDefenseandTenantClaimsinMinnesota.html" TargetMode="External"/><Relationship Id="rId2" Type="http://schemas.openxmlformats.org/officeDocument/2006/relationships/hyperlink" Target="http://povertylaw.homestead.com/files/Reading/Residential_Eviction_Defense_in_Minnesota.htm#TOC1_335" TargetMode="External"/><Relationship Id="rId1" Type="http://schemas.openxmlformats.org/officeDocument/2006/relationships/slideLayout" Target="../slideLayouts/slideLayout2.xml"/><Relationship Id="rId6" Type="http://schemas.openxmlformats.org/officeDocument/2006/relationships/hyperlink" Target="http://povertylaw.homestead.com/PandemicEvictionandOtherHousingLawsandRules.html" TargetMode="External"/><Relationship Id="rId5" Type="http://schemas.openxmlformats.org/officeDocument/2006/relationships/hyperlink" Target="http://povertylaw.homestead.com/files/Reading/Residential_Eviction_Defense_in_Minnesota.htm#VI.G." TargetMode="External"/><Relationship Id="rId4" Type="http://schemas.openxmlformats.org/officeDocument/2006/relationships/hyperlink" Target="http://povertylaw.homestead.com/files/Reading/Residential_Eviction_Defense_in_Minnesota.htm#VI.G.10."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povertylaw.homestead.com/PandemicEvictionandOtherHousingLawsandRules.html" TargetMode="External"/><Relationship Id="rId3" Type="http://schemas.openxmlformats.org/officeDocument/2006/relationships/slide" Target="slide26.xml"/><Relationship Id="rId7" Type="http://schemas.openxmlformats.org/officeDocument/2006/relationships/hyperlink" Target="http://povertylaw.homestead.com/files/Reading/Residential_Eviction_Defense_in_Minnesota.htm#TOC1_370" TargetMode="External"/><Relationship Id="rId2" Type="http://schemas.openxmlformats.org/officeDocument/2006/relationships/slide" Target="slide14.xml"/><Relationship Id="rId1" Type="http://schemas.openxmlformats.org/officeDocument/2006/relationships/slideLayout" Target="../slideLayouts/slideLayout2.xml"/><Relationship Id="rId6" Type="http://schemas.openxmlformats.org/officeDocument/2006/relationships/hyperlink" Target="http://povertylaw.homestead.com/files/Reading/Residential_Eviction_Defense_in_Minnesota.htm#VIII.E.5." TargetMode="External"/><Relationship Id="rId5" Type="http://schemas.openxmlformats.org/officeDocument/2006/relationships/hyperlink" Target="http://povertylaw.homestead.com/files/Reading/Residential_Eviction_Defense_in_Minnesota.htm#TOC1_380" TargetMode="External"/><Relationship Id="rId4" Type="http://schemas.openxmlformats.org/officeDocument/2006/relationships/hyperlink" Target="http://povertylaw.homestead.com/files/Reading/Residential_Eviction_Defense_in_Minnesota.htm#TOC2_16" TargetMode="External"/><Relationship Id="rId9" Type="http://schemas.openxmlformats.org/officeDocument/2006/relationships/hyperlink" Target="http://povertylaw.homestead.com/ResidentialEvictionDefenseandTenantClaimsinMinnesota.html"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povertylaw.homestead.com/files/Reading/Residential_Eviction_Defense_in_Minnesota.htm#I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povertylaw.homestead.com/files/Reading/Residential_Eviction_Defense_in_Minnesota.htm#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www.mnhousing.gov/sites/Satellite?blobcol=urldata&amp;blobheadername1=Content-Type&amp;blobheadername2=Content-Disposition&amp;blobheadername3=MDT-Type&amp;blobheadervalue1=application%2Fpdf&amp;blobheadervalue2=attachment%3B+filename%3DMHFA_262365.pdf&amp;blobheadervalue3=abinary%3B+charset%3DUTF-8&amp;blobkey=id&amp;blobtable=MungoBlobs&amp;blobwhere=1533153274275&amp;ssbinary=true" TargetMode="External"/><Relationship Id="rId3" Type="http://schemas.openxmlformats.org/officeDocument/2006/relationships/hyperlink" Target="https://www.renthelpmn.org/" TargetMode="External"/><Relationship Id="rId7" Type="http://schemas.openxmlformats.org/officeDocument/2006/relationships/hyperlink" Target="https://www.renthelpmn.org/updates" TargetMode="External"/><Relationship Id="rId2" Type="http://schemas.openxmlformats.org/officeDocument/2006/relationships/hyperlink" Target="https://www.mnhousing.gov/sites/np/covid19emergencyrentalassistance" TargetMode="External"/><Relationship Id="rId1" Type="http://schemas.openxmlformats.org/officeDocument/2006/relationships/slideLayout" Target="../slideLayouts/slideLayout2.xml"/><Relationship Id="rId6" Type="http://schemas.openxmlformats.org/officeDocument/2006/relationships/hyperlink" Target="https://www.mnhousing.gov/renthelpmn-dashboard" TargetMode="External"/><Relationship Id="rId5" Type="http://schemas.openxmlformats.org/officeDocument/2006/relationships/hyperlink" Target="https://www.mnhousing.gov/sites/Satellite?c=Page&amp;cid=1520382340548&amp;pagename=External%2FPage%2FEXTStandardLayout" TargetMode="External"/><Relationship Id="rId10" Type="http://schemas.openxmlformats.org/officeDocument/2006/relationships/hyperlink" Target="http://povertylaw.homestead.com/PandemicEvictionandOtherHousingLawsandRules.html#anchor_10" TargetMode="External"/><Relationship Id="rId4" Type="http://schemas.openxmlformats.org/officeDocument/2006/relationships/hyperlink" Target="http://youtu.be/2nTW9VQ7zWg" TargetMode="External"/><Relationship Id="rId9" Type="http://schemas.openxmlformats.org/officeDocument/2006/relationships/hyperlink" Target="https://www.mnhousing.gov/sites/Satellite?blobcol=urldata&amp;blobheadername1=Content-Type&amp;blobheadername2=Content-Disposition&amp;blobheadername3=MDT-Type&amp;blobheadervalue1=application%2Fpdf&amp;blobheadervalue2=attachment%3B+filename%3DMHFA_259150.pdf&amp;blobheadervalue3=abinary%3B+charset%3DUTF-8&amp;blobkey=id&amp;blobtable=MungoBlobs&amp;blobwhere=1533153274170&amp;ssbinary=true"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n.gov/commerce/consumers/consumer-assistance/energy-assistance/" TargetMode="External"/><Relationship Id="rId2" Type="http://schemas.openxmlformats.org/officeDocument/2006/relationships/hyperlink" Target="https://housinglink.org/List/emergency-rental-assistance" TargetMode="External"/><Relationship Id="rId1" Type="http://schemas.openxmlformats.org/officeDocument/2006/relationships/slideLayout" Target="../slideLayouts/slideLayout2.xml"/><Relationship Id="rId4" Type="http://schemas.openxmlformats.org/officeDocument/2006/relationships/hyperlink" Target="https://cubminnesota.org/shutoff/?utm_source=newsletter&amp;utm_medium=email&amp;utm_campaign=newsletter_axioslocal_minneapolis&amp;stream=top"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www.211unitedway.org/" TargetMode="External"/><Relationship Id="rId3" Type="http://schemas.openxmlformats.org/officeDocument/2006/relationships/hyperlink" Target="http://neighb.org/" TargetMode="External"/><Relationship Id="rId7" Type="http://schemas.openxmlformats.org/officeDocument/2006/relationships/hyperlink" Target="https://applymn.dhs.mn.gov/online-app-web/spring/public/process-login?execution=e1s1" TargetMode="External"/><Relationship Id="rId2" Type="http://schemas.openxmlformats.org/officeDocument/2006/relationships/hyperlink" Target="https://www.hennepin.us/rent-help" TargetMode="External"/><Relationship Id="rId1" Type="http://schemas.openxmlformats.org/officeDocument/2006/relationships/slideLayout" Target="../slideLayouts/slideLayout2.xml"/><Relationship Id="rId6" Type="http://schemas.openxmlformats.org/officeDocument/2006/relationships/hyperlink" Target="https://www.housinglink.org/HousingResources/housingtips/EmergencyAssistance" TargetMode="External"/><Relationship Id="rId5" Type="http://schemas.openxmlformats.org/officeDocument/2006/relationships/hyperlink" Target="https://www.anokacounty.us/2689/Basic-Needs" TargetMode="External"/><Relationship Id="rId4" Type="http://schemas.openxmlformats.org/officeDocument/2006/relationships/hyperlink" Target="https://www.ramseycounty.us/residents/assistance-support/assistance/financial-assistance/emergency-assistance" TargetMode="External"/><Relationship Id="rId9" Type="http://schemas.openxmlformats.org/officeDocument/2006/relationships/hyperlink" Target="https://nlihc.org/rental-assistance"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www.housinglink.org/" TargetMode="External"/><Relationship Id="rId2" Type="http://schemas.openxmlformats.org/officeDocument/2006/relationships/hyperlink" Target="mailto:info@housinglink.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povertylaw.homestead.com/HousingLawinMinnesota.html" TargetMode="External"/><Relationship Id="rId7" Type="http://schemas.openxmlformats.org/officeDocument/2006/relationships/hyperlink" Target="https://mncourts.libguides.com/covid19/housing#s-lg-box-wrapper-2796321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lawhelpmn.org/" TargetMode="External"/><Relationship Id="rId5" Type="http://schemas.openxmlformats.org/officeDocument/2006/relationships/hyperlink" Target="https://homelinemn.org/" TargetMode="External"/><Relationship Id="rId4" Type="http://schemas.openxmlformats.org/officeDocument/2006/relationships/hyperlink" Target="http://povertylaw.homestead.com/PandemicEvictionandOtherHousingLawsandRules.html"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communitymediationmn.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info@CommunityMediationMN.org"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lsnmlaw.org/" TargetMode="External"/><Relationship Id="rId3" Type="http://schemas.openxmlformats.org/officeDocument/2006/relationships/hyperlink" Target="https://www.centralmnlegal.org/" TargetMode="External"/><Relationship Id="rId7" Type="http://schemas.openxmlformats.org/officeDocument/2006/relationships/hyperlink" Target="http://laocmn.org/" TargetMode="External"/><Relationship Id="rId2" Type="http://schemas.openxmlformats.org/officeDocument/2006/relationships/hyperlink" Target="https://alslegal.org/" TargetMode="External"/><Relationship Id="rId1" Type="http://schemas.openxmlformats.org/officeDocument/2006/relationships/slideLayout" Target="../slideLayouts/slideLayout2.xml"/><Relationship Id="rId6" Type="http://schemas.openxmlformats.org/officeDocument/2006/relationships/hyperlink" Target="http://www.dakotalegal.org/" TargetMode="External"/><Relationship Id="rId11" Type="http://schemas.openxmlformats.org/officeDocument/2006/relationships/hyperlink" Target="https://www.vlnmn.org/" TargetMode="External"/><Relationship Id="rId5" Type="http://schemas.openxmlformats.org/officeDocument/2006/relationships/hyperlink" Target="http://lasnem.org/" TargetMode="External"/><Relationship Id="rId10" Type="http://schemas.openxmlformats.org/officeDocument/2006/relationships/hyperlink" Target="https://www.smrls.org/" TargetMode="External"/><Relationship Id="rId4" Type="http://schemas.openxmlformats.org/officeDocument/2006/relationships/hyperlink" Target="http://www.anokajudicare.org/" TargetMode="External"/><Relationship Id="rId9" Type="http://schemas.openxmlformats.org/officeDocument/2006/relationships/hyperlink" Target="https://mylegalaid.org/"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homelinemn.org/" TargetMode="External"/><Relationship Id="rId7" Type="http://schemas.openxmlformats.org/officeDocument/2006/relationships/hyperlink" Target="https://www.inquilinxsunidxs.org/" TargetMode="External"/><Relationship Id="rId2" Type="http://schemas.openxmlformats.org/officeDocument/2006/relationships/hyperlink" Target="https://www.mnlegaladvice.org/" TargetMode="External"/><Relationship Id="rId1" Type="http://schemas.openxmlformats.org/officeDocument/2006/relationships/slideLayout" Target="../slideLayouts/slideLayout2.xml"/><Relationship Id="rId6" Type="http://schemas.openxmlformats.org/officeDocument/2006/relationships/hyperlink" Target="https://communitymediationmn.org/" TargetMode="External"/><Relationship Id="rId5" Type="http://schemas.openxmlformats.org/officeDocument/2006/relationships/hyperlink" Target="https://www.mnjustice.org/" TargetMode="External"/><Relationship Id="rId4" Type="http://schemas.openxmlformats.org/officeDocument/2006/relationships/slide" Target="slide41.xml"/></Relationships>
</file>

<file path=ppt/slides/_rels/slide43.xml.rels><?xml version="1.0" encoding="UTF-8" standalone="yes"?>
<Relationships xmlns="http://schemas.openxmlformats.org/package/2006/relationships"><Relationship Id="rId8" Type="http://schemas.openxmlformats.org/officeDocument/2006/relationships/hyperlink" Target="https://www.vlnmn.org/" TargetMode="External"/><Relationship Id="rId3" Type="http://schemas.openxmlformats.org/officeDocument/2006/relationships/hyperlink" Target="https://www.hjcmn.org/" TargetMode="External"/><Relationship Id="rId7" Type="http://schemas.openxmlformats.org/officeDocument/2006/relationships/hyperlink" Target="https://www.inquilinxsunidxs.org/" TargetMode="External"/><Relationship Id="rId2" Type="http://schemas.openxmlformats.org/officeDocument/2006/relationships/hyperlink" Target="https://homelinemn.org/" TargetMode="External"/><Relationship Id="rId1" Type="http://schemas.openxmlformats.org/officeDocument/2006/relationships/slideLayout" Target="../slideLayouts/slideLayout2.xml"/><Relationship Id="rId6" Type="http://schemas.openxmlformats.org/officeDocument/2006/relationships/hyperlink" Target="https://www.lawyerscommittee.org/" TargetMode="External"/><Relationship Id="rId5" Type="http://schemas.openxmlformats.org/officeDocument/2006/relationships/hyperlink" Target="https://mylegalaid.org/" TargetMode="External"/><Relationship Id="rId10" Type="http://schemas.openxmlformats.org/officeDocument/2006/relationships/hyperlink" Target="https://nlihc.org/" TargetMode="External"/><Relationship Id="rId4" Type="http://schemas.openxmlformats.org/officeDocument/2006/relationships/hyperlink" Target="http://povertylaw.homestead.com/HousingLawinMinnesota.html" TargetMode="External"/><Relationship Id="rId9" Type="http://schemas.openxmlformats.org/officeDocument/2006/relationships/hyperlink" Target="https://www.nhlp.org/"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n.gov/portal/government/local/counties/" TargetMode="External"/><Relationship Id="rId3" Type="http://schemas.openxmlformats.org/officeDocument/2006/relationships/hyperlink" Target="http://www.ag.state.mn.us/" TargetMode="External"/><Relationship Id="rId7" Type="http://schemas.openxmlformats.org/officeDocument/2006/relationships/hyperlink" Target="https://www.house.leg.state.mn.us/members/" TargetMode="External"/><Relationship Id="rId2" Type="http://schemas.openxmlformats.org/officeDocument/2006/relationships/hyperlink" Target="https://mn.gov/governor/about/timwalz/" TargetMode="External"/><Relationship Id="rId1" Type="http://schemas.openxmlformats.org/officeDocument/2006/relationships/slideLayout" Target="../slideLayouts/slideLayout2.xml"/><Relationship Id="rId6" Type="http://schemas.openxmlformats.org/officeDocument/2006/relationships/hyperlink" Target="https://www.senate.mn/" TargetMode="External"/><Relationship Id="rId5" Type="http://schemas.openxmlformats.org/officeDocument/2006/relationships/hyperlink" Target="https://mn.gov/mdhr/about/staff/commissioner.jsp" TargetMode="External"/><Relationship Id="rId4" Type="http://schemas.openxmlformats.org/officeDocument/2006/relationships/hyperlink" Target="http://www.mnhousing.gov/sites/np/leadership" TargetMode="External"/><Relationship Id="rId9" Type="http://schemas.openxmlformats.org/officeDocument/2006/relationships/hyperlink" Target="https://mn.gov/portal/government/local/cities/"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www.mncourts.gov/Find-Courts.aspx" TargetMode="External"/><Relationship Id="rId3" Type="http://schemas.openxmlformats.org/officeDocument/2006/relationships/hyperlink" Target="https://www.whitehouse.gov/" TargetMode="External"/><Relationship Id="rId7" Type="http://schemas.openxmlformats.org/officeDocument/2006/relationships/hyperlink" Target="https://www.hud.gov/" TargetMode="External"/><Relationship Id="rId2" Type="http://schemas.openxmlformats.org/officeDocument/2006/relationships/hyperlink" Target="https://www.mncourts.gov/SupremeCourt.aspx" TargetMode="External"/><Relationship Id="rId1" Type="http://schemas.openxmlformats.org/officeDocument/2006/relationships/slideLayout" Target="../slideLayouts/slideLayout2.xml"/><Relationship Id="rId6" Type="http://schemas.openxmlformats.org/officeDocument/2006/relationships/hyperlink" Target="https://www.cdc.gov/" TargetMode="External"/><Relationship Id="rId5" Type="http://schemas.openxmlformats.org/officeDocument/2006/relationships/hyperlink" Target="https://www.house.gov/" TargetMode="External"/><Relationship Id="rId4" Type="http://schemas.openxmlformats.org/officeDocument/2006/relationships/hyperlink" Target="https://www.senate.gov/"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mailto:lmcdonough@hjcmn.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povertylaw.homestead.com/Biolarrymcdonough.html" TargetMode="External"/><Relationship Id="rId4" Type="http://schemas.openxmlformats.org/officeDocument/2006/relationships/hyperlink" Target="mailto:mcdon056@umn.edu"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revisor.mn.gov/laws/2021/1/Session+Law/Chapter/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revisor.mn.gov/laws/2021/1/Session+Law/Chapter/8/" TargetMode="External"/><Relationship Id="rId2" Type="http://schemas.openxmlformats.org/officeDocument/2006/relationships/hyperlink" Target="https://mn.gov/governor/assets/EO%2020-79%20Final%20Signed%20and%20Filed%20%28002%29_tcm1055-440501.pdf" TargetMode="External"/><Relationship Id="rId1" Type="http://schemas.openxmlformats.org/officeDocument/2006/relationships/slideLayout" Target="../slideLayouts/slideLayout2.xml"/><Relationship Id="rId5" Type="http://schemas.openxmlformats.org/officeDocument/2006/relationships/hyperlink" Target="http://povertylaw.homestead.com/files/Reading/Pandemic_Eviction_Claims_and_Defenses_and_Other_Housing_Claims_in_Minnesota.htm#III.%20Eviction%20Claims%20and%20Defenses%20under%20" TargetMode="External"/><Relationship Id="rId4" Type="http://schemas.openxmlformats.org/officeDocument/2006/relationships/hyperlink" Target="http://povertylaw.homestead.com/files/Reading/Pandemic_Eviction_Claims_and_Defenses_and_Other_Housing_Claims_in_Minnesota.htm#I.%20Early%20Pandemic%20Emergency%20Executive%20Orders,%20Laws%20and%20Court%20Order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povertylaw.homestead.com/files/Reading/Pandemic_Eviction_Claims_and_Defenses_and_Other_Housing_Claims_in_Minnesota.htm#VII" TargetMode="External"/><Relationship Id="rId2" Type="http://schemas.openxmlformats.org/officeDocument/2006/relationships/hyperlink" Target="https://www.revisor.mn.gov/laws/2021/1/Session+Law/Chapter/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povertylaw.homestead.com/files/Reading/Pandemic_Eviction_Claims_and_Defenses_and_Other_Housing_Claims_in_Minnesota.htm#VII.J.1.%20New%20Claim:%20Material%20breach" TargetMode="External"/><Relationship Id="rId2" Type="http://schemas.openxmlformats.org/officeDocument/2006/relationships/hyperlink" Target="https://www.revisor.mn.gov/laws/2021/1/Session+Law/Chapter/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povertylaw.homestead.com/files/Reading/Pandemic_Eviction_Claims_and_Defenses_and_Other_Housing_Claims_in_Minnesota.htm#VII.K.%20Eviction%20Claims%20Available%20on%20September%2012,%202021" TargetMode="External"/><Relationship Id="rId2" Type="http://schemas.openxmlformats.org/officeDocument/2006/relationships/hyperlink" Target="https://www.revisor.mn.gov/laws/2021/1/Session+Law/Chapter/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
          <p:cNvSpPr txBox="1">
            <a:spLocks noGrp="1"/>
          </p:cNvSpPr>
          <p:nvPr>
            <p:ph type="subTitle" idx="1"/>
          </p:nvPr>
        </p:nvSpPr>
        <p:spPr>
          <a:xfrm>
            <a:off x="1371600" y="2819400"/>
            <a:ext cx="6400800" cy="31242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SzPts val="1360"/>
              <a:buNone/>
            </a:pPr>
            <a:endParaRPr dirty="0"/>
          </a:p>
          <a:p>
            <a:pPr marL="0" lvl="0" indent="0" algn="ctr" rtl="0">
              <a:spcBef>
                <a:spcPts val="320"/>
              </a:spcBef>
              <a:spcAft>
                <a:spcPts val="0"/>
              </a:spcAft>
              <a:buSzPts val="1360"/>
              <a:buNone/>
            </a:pPr>
            <a:endParaRPr dirty="0"/>
          </a:p>
          <a:p>
            <a:r>
              <a:rPr lang="en-US" dirty="0"/>
              <a:t>By Lawrence McDonough</a:t>
            </a:r>
          </a:p>
          <a:p>
            <a:r>
              <a:rPr lang="en-US" dirty="0"/>
              <a:t>Attorney at Law</a:t>
            </a:r>
          </a:p>
          <a:p>
            <a:endParaRPr lang="en-US" dirty="0"/>
          </a:p>
          <a:p>
            <a:pPr marL="0" lvl="0" indent="0"/>
            <a:r>
              <a:rPr lang="en-US" dirty="0"/>
              <a:t>Presented to</a:t>
            </a:r>
          </a:p>
          <a:p>
            <a:pPr marL="0" lvl="0" indent="0"/>
            <a:r>
              <a:rPr lang="en-US" dirty="0"/>
              <a:t>Minnesota Continuing Legal Education (</a:t>
            </a:r>
            <a:r>
              <a:rPr lang="en-US" dirty="0" err="1"/>
              <a:t>MinnCLE</a:t>
            </a:r>
            <a:r>
              <a:rPr lang="en-US" dirty="0"/>
              <a:t>) </a:t>
            </a:r>
          </a:p>
          <a:p>
            <a:pPr marL="0" lvl="0" indent="0"/>
            <a:r>
              <a:rPr lang="en-US" dirty="0"/>
              <a:t>March 4, 2022</a:t>
            </a:r>
          </a:p>
          <a:p>
            <a:pPr marL="0" lvl="0" indent="0"/>
            <a:endParaRPr lang="en-US" dirty="0"/>
          </a:p>
        </p:txBody>
      </p:sp>
      <p:sp>
        <p:nvSpPr>
          <p:cNvPr id="168" name="Google Shape;168;p1"/>
          <p:cNvSpPr txBox="1">
            <a:spLocks noGrp="1"/>
          </p:cNvSpPr>
          <p:nvPr>
            <p:ph type="ctrTitle"/>
          </p:nvPr>
        </p:nvSpPr>
        <p:spPr>
          <a:xfrm>
            <a:off x="685800" y="685800"/>
            <a:ext cx="7772400" cy="1524000"/>
          </a:xfrm>
          <a:prstGeom prst="rect">
            <a:avLst/>
          </a:prstGeom>
          <a:noFill/>
          <a:ln>
            <a:noFill/>
          </a:ln>
        </p:spPr>
        <p:txBody>
          <a:bodyPr spcFirstLastPara="1" wrap="square" lIns="91425" tIns="45700" rIns="91425" bIns="45700" anchor="b" anchorCtr="0">
            <a:normAutofit/>
          </a:bodyPr>
          <a:lstStyle/>
          <a:p>
            <a:pPr lvl="0">
              <a:buSzPts val="3780"/>
            </a:pPr>
            <a:r>
              <a:rPr lang="en-US" sz="2800" dirty="0"/>
              <a:t>What Attorneys for Tenants and Landlords Need to Know About </a:t>
            </a:r>
            <a:br>
              <a:rPr lang="en-US" sz="2800" dirty="0"/>
            </a:br>
            <a:r>
              <a:rPr lang="en-US" sz="2800" dirty="0"/>
              <a:t>The End of the Minnesota Eviction Transition</a:t>
            </a:r>
            <a:endParaRPr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E6995-0531-4959-BC10-54F24B83F4AE}"/>
              </a:ext>
            </a:extLst>
          </p:cNvPr>
          <p:cNvSpPr>
            <a:spLocks noGrp="1"/>
          </p:cNvSpPr>
          <p:nvPr>
            <p:ph type="title"/>
          </p:nvPr>
        </p:nvSpPr>
        <p:spPr>
          <a:xfrm>
            <a:off x="301752" y="308499"/>
            <a:ext cx="8534400" cy="758952"/>
          </a:xfrm>
        </p:spPr>
        <p:txBody>
          <a:bodyPr>
            <a:normAutofit fontScale="90000"/>
          </a:bodyPr>
          <a:lstStyle/>
          <a:p>
            <a:r>
              <a:rPr lang="en-US" dirty="0"/>
              <a:t>Eviction Actions Filed on or After </a:t>
            </a:r>
            <a:br>
              <a:rPr lang="en-US" dirty="0"/>
            </a:br>
            <a:r>
              <a:rPr lang="en-US" dirty="0"/>
              <a:t>October 12, 2021</a:t>
            </a:r>
          </a:p>
        </p:txBody>
      </p:sp>
      <p:sp>
        <p:nvSpPr>
          <p:cNvPr id="3" name="Text Placeholder 2">
            <a:extLst>
              <a:ext uri="{FF2B5EF4-FFF2-40B4-BE49-F238E27FC236}">
                <a16:creationId xmlns:a16="http://schemas.microsoft.com/office/drawing/2014/main" id="{9CB2264B-3551-4F23-9286-11EF1800B6FE}"/>
              </a:ext>
            </a:extLst>
          </p:cNvPr>
          <p:cNvSpPr>
            <a:spLocks noGrp="1"/>
          </p:cNvSpPr>
          <p:nvPr>
            <p:ph type="body" idx="1"/>
          </p:nvPr>
        </p:nvSpPr>
        <p:spPr>
          <a:xfrm>
            <a:off x="301752" y="1526959"/>
            <a:ext cx="8503920" cy="4572089"/>
          </a:xfrm>
        </p:spPr>
        <p:txBody>
          <a:bodyPr>
            <a:noAutofit/>
          </a:bodyPr>
          <a:lstStyle/>
          <a:p>
            <a:pPr marL="0" indent="0">
              <a:spcBef>
                <a:spcPts val="0"/>
              </a:spcBef>
            </a:pPr>
            <a:r>
              <a:rPr lang="en-US" sz="2000" dirty="0"/>
              <a:t>Under </a:t>
            </a:r>
            <a:r>
              <a:rPr lang="en-US" sz="2000" dirty="0">
                <a:hlinkClick r:id="rId2"/>
              </a:rPr>
              <a:t>Minnesota Session Laws 2021, 1st Special Session, Chapter 8, H. F. No. 4, Article V</a:t>
            </a:r>
            <a:r>
              <a:rPr lang="en-US" sz="2000" dirty="0"/>
              <a:t>, most eviction restrictions end but some remain.</a:t>
            </a:r>
          </a:p>
          <a:p>
            <a:pPr marL="0" indent="0">
              <a:spcBef>
                <a:spcPts val="0"/>
              </a:spcBef>
            </a:pPr>
            <a:endParaRPr lang="en-US" sz="2000" dirty="0"/>
          </a:p>
          <a:p>
            <a:pPr marL="0" indent="0">
              <a:spcBef>
                <a:spcPts val="0"/>
              </a:spcBef>
            </a:pPr>
            <a:r>
              <a:rPr lang="en-US" sz="2000" dirty="0"/>
              <a:t>The eviction transition law rent notice requirement ended for residential and commercial landlords.</a:t>
            </a:r>
          </a:p>
          <a:p>
            <a:pPr marL="0" indent="0">
              <a:spcBef>
                <a:spcPts val="0"/>
              </a:spcBef>
            </a:pPr>
            <a:endParaRPr lang="en-US" sz="2000" dirty="0"/>
          </a:p>
          <a:p>
            <a:pPr marL="0" indent="0">
              <a:spcBef>
                <a:spcPts val="0"/>
              </a:spcBef>
            </a:pPr>
            <a:r>
              <a:rPr lang="en-US" sz="2000" dirty="0"/>
              <a:t>Residential landlords can terminate or not renew leases for file eviction court cases for any reason allowed by law </a:t>
            </a:r>
            <a:r>
              <a:rPr lang="en-US" sz="2000" b="1" i="1" dirty="0"/>
              <a:t>except landlords cannot file eviction actions for nonpayment of rent against tenants with pending state emergency rental assistance application.</a:t>
            </a:r>
            <a:endParaRPr lang="en-US" sz="2000" dirty="0"/>
          </a:p>
          <a:p>
            <a:pPr marL="0" indent="0">
              <a:spcBef>
                <a:spcPts val="0"/>
              </a:spcBef>
            </a:pPr>
            <a:endParaRPr lang="en-US" sz="2000" dirty="0"/>
          </a:p>
          <a:p>
            <a:pPr marL="0" indent="0">
              <a:spcBef>
                <a:spcPts val="0"/>
              </a:spcBef>
            </a:pPr>
            <a:r>
              <a:rPr lang="en-US" sz="2000" dirty="0"/>
              <a:t>This means that landlords could terminate month-to-month leases and not renew term leases without stating a reason, as long as they are not retaliating against tenants enforcing their rights, including the right to seek emergency rental assistance from RenthelpMN.</a:t>
            </a:r>
          </a:p>
          <a:p>
            <a:pPr marL="0" indent="0">
              <a:spcBef>
                <a:spcPts val="0"/>
              </a:spcBef>
            </a:pPr>
            <a:endParaRPr lang="en-US" sz="2000" dirty="0"/>
          </a:p>
        </p:txBody>
      </p:sp>
    </p:spTree>
    <p:extLst>
      <p:ext uri="{BB962C8B-B14F-4D97-AF65-F5344CB8AC3E}">
        <p14:creationId xmlns:p14="http://schemas.microsoft.com/office/powerpoint/2010/main" val="3244021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279C4-B77B-4EA2-A1ED-EAE7E516BEC2}"/>
              </a:ext>
            </a:extLst>
          </p:cNvPr>
          <p:cNvSpPr>
            <a:spLocks noGrp="1"/>
          </p:cNvSpPr>
          <p:nvPr>
            <p:ph type="title"/>
          </p:nvPr>
        </p:nvSpPr>
        <p:spPr/>
        <p:txBody>
          <a:bodyPr>
            <a:normAutofit/>
          </a:bodyPr>
          <a:lstStyle/>
          <a:p>
            <a:r>
              <a:rPr lang="en-US" sz="3600" dirty="0"/>
              <a:t>Through June 1, 2022</a:t>
            </a:r>
            <a:endParaRPr lang="en-US" dirty="0"/>
          </a:p>
        </p:txBody>
      </p:sp>
      <p:sp>
        <p:nvSpPr>
          <p:cNvPr id="3" name="Text Placeholder 2">
            <a:extLst>
              <a:ext uri="{FF2B5EF4-FFF2-40B4-BE49-F238E27FC236}">
                <a16:creationId xmlns:a16="http://schemas.microsoft.com/office/drawing/2014/main" id="{1A45BDC1-560A-46EB-9833-2CB53A2ED49C}"/>
              </a:ext>
            </a:extLst>
          </p:cNvPr>
          <p:cNvSpPr>
            <a:spLocks noGrp="1"/>
          </p:cNvSpPr>
          <p:nvPr>
            <p:ph type="body" idx="1"/>
          </p:nvPr>
        </p:nvSpPr>
        <p:spPr/>
        <p:txBody>
          <a:bodyPr>
            <a:normAutofit fontScale="92500" lnSpcReduction="10000"/>
          </a:bodyPr>
          <a:lstStyle/>
          <a:p>
            <a:pPr marL="285750" indent="-285750">
              <a:spcBef>
                <a:spcPts val="0"/>
              </a:spcBef>
              <a:buFont typeface="Arial" panose="020B0604020202020204" pitchFamily="34" charset="0"/>
              <a:buChar char="•"/>
            </a:pPr>
            <a:r>
              <a:rPr lang="en-US" sz="2800" b="1" i="1" dirty="0"/>
              <a:t>Landlords cannot file eviction actions for nonpayment of rent against tenants with pending state emergency rental assistance application.</a:t>
            </a:r>
          </a:p>
          <a:p>
            <a:pPr marL="285750" indent="-285750">
              <a:spcBef>
                <a:spcPts val="0"/>
              </a:spcBef>
              <a:buFont typeface="Arial" panose="020B0604020202020204" pitchFamily="34" charset="0"/>
              <a:buChar char="•"/>
            </a:pPr>
            <a:r>
              <a:rPr lang="en-US" sz="2800" dirty="0"/>
              <a:t>Tenants must provide landlords or the court with proof of pending state emergency rental assistance application and the reason for delay in processing the application if the tenant reasonably has access to the information.</a:t>
            </a:r>
          </a:p>
          <a:p>
            <a:pPr marL="285750" indent="-285750">
              <a:spcBef>
                <a:spcPts val="0"/>
              </a:spcBef>
              <a:buFont typeface="Arial" panose="020B0604020202020204" pitchFamily="34" charset="0"/>
              <a:buChar char="•"/>
            </a:pPr>
            <a:r>
              <a:rPr lang="en-US" sz="2800" dirty="0"/>
              <a:t>Emergency rent assistance only includes an emergency rental assistance program authorized under the federal Consolidated Appropriations Act, 2021, Public Law 116-260, or the federal American Rescue Plan Act, 2021, Public Law 117-2, is prohibited. </a:t>
            </a:r>
          </a:p>
          <a:p>
            <a:endParaRPr lang="en-US" dirty="0"/>
          </a:p>
        </p:txBody>
      </p:sp>
    </p:spTree>
    <p:extLst>
      <p:ext uri="{BB962C8B-B14F-4D97-AF65-F5344CB8AC3E}">
        <p14:creationId xmlns:p14="http://schemas.microsoft.com/office/powerpoint/2010/main" val="1118759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4F579-2508-43B7-B359-2A658DCF24BC}"/>
              </a:ext>
            </a:extLst>
          </p:cNvPr>
          <p:cNvSpPr>
            <a:spLocks noGrp="1"/>
          </p:cNvSpPr>
          <p:nvPr>
            <p:ph type="title"/>
          </p:nvPr>
        </p:nvSpPr>
        <p:spPr/>
        <p:txBody>
          <a:bodyPr/>
          <a:lstStyle/>
          <a:p>
            <a:r>
              <a:rPr lang="en-US" dirty="0"/>
              <a:t>Eviction Elements and Defenses</a:t>
            </a:r>
          </a:p>
        </p:txBody>
      </p:sp>
      <p:sp>
        <p:nvSpPr>
          <p:cNvPr id="3" name="Text Placeholder 2">
            <a:extLst>
              <a:ext uri="{FF2B5EF4-FFF2-40B4-BE49-F238E27FC236}">
                <a16:creationId xmlns:a16="http://schemas.microsoft.com/office/drawing/2014/main" id="{13D42FAD-33BB-402A-9AB3-D2F64FC1F31F}"/>
              </a:ext>
            </a:extLst>
          </p:cNvPr>
          <p:cNvSpPr>
            <a:spLocks noGrp="1"/>
          </p:cNvSpPr>
          <p:nvPr>
            <p:ph type="body" idx="1"/>
          </p:nvPr>
        </p:nvSpPr>
        <p:spPr/>
        <p:txBody>
          <a:bodyPr>
            <a:normAutofit fontScale="92500" lnSpcReduction="20000"/>
          </a:bodyPr>
          <a:lstStyle/>
          <a:p>
            <a:pPr marL="685800" indent="-457200">
              <a:buFont typeface="Arial" panose="020B0604020202020204" pitchFamily="34" charset="0"/>
              <a:buChar char="•"/>
            </a:pPr>
            <a:r>
              <a:rPr lang="en-US" dirty="0"/>
              <a:t>Sources of Law</a:t>
            </a:r>
          </a:p>
          <a:p>
            <a:pPr marL="685800" indent="-457200">
              <a:buFont typeface="Arial" panose="020B0604020202020204" pitchFamily="34" charset="0"/>
              <a:buChar char="•"/>
            </a:pPr>
            <a:r>
              <a:rPr lang="en-US" dirty="0"/>
              <a:t>Pre-filing Notices</a:t>
            </a:r>
          </a:p>
          <a:p>
            <a:pPr marL="685800" indent="-457200">
              <a:buFont typeface="Arial" panose="020B0604020202020204" pitchFamily="34" charset="0"/>
              <a:buChar char="•"/>
            </a:pPr>
            <a:r>
              <a:rPr lang="en-US" dirty="0"/>
              <a:t>Appearances</a:t>
            </a:r>
          </a:p>
          <a:p>
            <a:pPr marL="685800" indent="-457200">
              <a:buFont typeface="Arial" panose="020B0604020202020204" pitchFamily="34" charset="0"/>
              <a:buChar char="•"/>
            </a:pPr>
            <a:r>
              <a:rPr lang="en-US" dirty="0"/>
              <a:t>Complaint</a:t>
            </a:r>
          </a:p>
          <a:p>
            <a:pPr marL="685800" indent="-457200">
              <a:buFont typeface="Arial" panose="020B0604020202020204" pitchFamily="34" charset="0"/>
              <a:buChar char="•"/>
            </a:pPr>
            <a:r>
              <a:rPr lang="en-US" dirty="0"/>
              <a:t>Service of the Eviction Summons and Complaint</a:t>
            </a:r>
          </a:p>
          <a:p>
            <a:pPr marL="685800" indent="-457200">
              <a:buFont typeface="Arial" panose="020B0604020202020204" pitchFamily="34" charset="0"/>
              <a:buChar char="•"/>
            </a:pPr>
            <a:r>
              <a:rPr lang="en-US" dirty="0"/>
              <a:t>Eviction Process</a:t>
            </a:r>
          </a:p>
          <a:p>
            <a:pPr marL="685800" indent="-457200">
              <a:buFont typeface="Arial" panose="020B0604020202020204" pitchFamily="34" charset="0"/>
              <a:buChar char="•"/>
            </a:pPr>
            <a:r>
              <a:rPr lang="en-US" dirty="0"/>
              <a:t>Preconditions to Evictions</a:t>
            </a:r>
          </a:p>
          <a:p>
            <a:pPr marL="685800" indent="-457200">
              <a:buFont typeface="Arial" panose="020B0604020202020204" pitchFamily="34" charset="0"/>
              <a:buChar char="•"/>
            </a:pPr>
            <a:r>
              <a:rPr lang="en-US" dirty="0"/>
              <a:t>Nonpayment of Rent</a:t>
            </a:r>
          </a:p>
          <a:p>
            <a:pPr marL="685800" indent="-457200">
              <a:buFont typeface="Arial" panose="020B0604020202020204" pitchFamily="34" charset="0"/>
              <a:buChar char="•"/>
            </a:pPr>
            <a:r>
              <a:rPr lang="en-US" dirty="0"/>
              <a:t>Holding Over after Notice</a:t>
            </a:r>
          </a:p>
          <a:p>
            <a:pPr marL="685800" indent="-457200">
              <a:buFont typeface="Arial" panose="020B0604020202020204" pitchFamily="34" charset="0"/>
              <a:buChar char="•"/>
            </a:pPr>
            <a:r>
              <a:rPr lang="en-US" dirty="0"/>
              <a:t>Breach of Lease</a:t>
            </a:r>
          </a:p>
          <a:p>
            <a:pPr marL="685800" indent="-457200">
              <a:buFont typeface="Arial" panose="020B0604020202020204" pitchFamily="34" charset="0"/>
              <a:buChar char="•"/>
            </a:pPr>
            <a:r>
              <a:rPr lang="en-US" dirty="0"/>
              <a:t>Remedies</a:t>
            </a:r>
          </a:p>
          <a:p>
            <a:pPr marL="685800" indent="-457200">
              <a:buFont typeface="Arial" panose="020B0604020202020204" pitchFamily="34" charset="0"/>
              <a:buChar char="•"/>
            </a:pPr>
            <a:r>
              <a:rPr lang="en-US" dirty="0"/>
              <a:t>Appeal</a:t>
            </a:r>
          </a:p>
          <a:p>
            <a:pPr marL="685800" indent="-457200">
              <a:buFont typeface="Arial" panose="020B0604020202020204" pitchFamily="34" charset="0"/>
              <a:buChar char="•"/>
            </a:pPr>
            <a:endParaRPr lang="en-US" dirty="0"/>
          </a:p>
        </p:txBody>
      </p:sp>
    </p:spTree>
    <p:extLst>
      <p:ext uri="{BB962C8B-B14F-4D97-AF65-F5344CB8AC3E}">
        <p14:creationId xmlns:p14="http://schemas.microsoft.com/office/powerpoint/2010/main" val="3389079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Sources of Law</a:t>
            </a:r>
            <a:endParaRPr dirty="0"/>
          </a:p>
        </p:txBody>
      </p:sp>
      <p:sp>
        <p:nvSpPr>
          <p:cNvPr id="192" name="Google Shape;192;p5"/>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lnSpcReduction="10000"/>
          </a:bodyPr>
          <a:lstStyle/>
          <a:p>
            <a:pPr marL="0" lvl="0" indent="0" algn="l" rtl="0">
              <a:spcBef>
                <a:spcPts val="0"/>
              </a:spcBef>
              <a:spcAft>
                <a:spcPts val="0"/>
              </a:spcAft>
              <a:buSzPts val="2295"/>
              <a:buNone/>
            </a:pPr>
            <a:r>
              <a:rPr lang="en-US" dirty="0"/>
              <a:t>Eviction actions are summary proceedings in that they move quickly before and after trial, although trials are no different than other civil trials.</a:t>
            </a:r>
            <a:endParaRPr dirty="0"/>
          </a:p>
          <a:p>
            <a:pPr marL="0" lvl="0" indent="0" algn="l" rtl="0">
              <a:spcBef>
                <a:spcPts val="540"/>
              </a:spcBef>
              <a:spcAft>
                <a:spcPts val="0"/>
              </a:spcAft>
              <a:buSzPts val="2295"/>
              <a:buNone/>
            </a:pPr>
            <a:endParaRPr dirty="0"/>
          </a:p>
          <a:p>
            <a:pPr marL="0" lvl="0" indent="0" algn="l" rtl="0">
              <a:spcBef>
                <a:spcPts val="540"/>
              </a:spcBef>
              <a:spcAft>
                <a:spcPts val="0"/>
              </a:spcAft>
              <a:buSzPts val="2295"/>
              <a:buNone/>
            </a:pPr>
            <a:r>
              <a:rPr lang="en-US" dirty="0"/>
              <a:t>They are governed by</a:t>
            </a:r>
          </a:p>
          <a:p>
            <a:pPr lvl="0" indent="-457200" algn="l" rtl="0">
              <a:spcBef>
                <a:spcPts val="540"/>
              </a:spcBef>
              <a:spcAft>
                <a:spcPts val="0"/>
              </a:spcAft>
              <a:buSzPts val="2295"/>
              <a:buFont typeface="Arial" panose="020B0604020202020204" pitchFamily="34" charset="0"/>
              <a:buChar char="•"/>
            </a:pPr>
            <a:r>
              <a:rPr lang="en-US" dirty="0">
                <a:hlinkClick r:id="rId3"/>
              </a:rPr>
              <a:t>Minn. Stat. Chapter 504B</a:t>
            </a:r>
            <a:endParaRPr lang="en-US" dirty="0"/>
          </a:p>
          <a:p>
            <a:pPr lvl="0" indent="-457200" algn="l" rtl="0">
              <a:spcBef>
                <a:spcPts val="540"/>
              </a:spcBef>
              <a:spcAft>
                <a:spcPts val="0"/>
              </a:spcAft>
              <a:buSzPts val="2295"/>
              <a:buFont typeface="Arial" panose="020B0604020202020204" pitchFamily="34" charset="0"/>
              <a:buChar char="•"/>
            </a:pPr>
            <a:r>
              <a:rPr lang="en-US" dirty="0"/>
              <a:t>Contracts law</a:t>
            </a:r>
          </a:p>
          <a:p>
            <a:pPr lvl="0" indent="-457200" algn="l" rtl="0">
              <a:spcBef>
                <a:spcPts val="540"/>
              </a:spcBef>
              <a:spcAft>
                <a:spcPts val="0"/>
              </a:spcAft>
              <a:buSzPts val="2295"/>
              <a:buFont typeface="Arial" panose="020B0604020202020204" pitchFamily="34" charset="0"/>
              <a:buChar char="•"/>
            </a:pPr>
            <a:r>
              <a:rPr lang="en-US" dirty="0"/>
              <a:t>Property law</a:t>
            </a:r>
          </a:p>
          <a:p>
            <a:pPr lvl="0" indent="-457200" algn="l" rtl="0">
              <a:spcBef>
                <a:spcPts val="540"/>
              </a:spcBef>
              <a:spcAft>
                <a:spcPts val="0"/>
              </a:spcAft>
              <a:buSzPts val="2295"/>
              <a:buFont typeface="Arial" panose="020B0604020202020204" pitchFamily="34" charset="0"/>
              <a:buChar char="•"/>
            </a:pPr>
            <a:r>
              <a:rPr lang="en-US" dirty="0"/>
              <a:t>Court Rules</a:t>
            </a:r>
          </a:p>
          <a:p>
            <a:pPr lvl="0" indent="-457200" algn="l" rtl="0">
              <a:spcBef>
                <a:spcPts val="540"/>
              </a:spcBef>
              <a:spcAft>
                <a:spcPts val="0"/>
              </a:spcAft>
              <a:buSzPts val="2295"/>
              <a:buFont typeface="Arial" panose="020B0604020202020204" pitchFamily="34" charset="0"/>
              <a:buChar char="•"/>
            </a:pPr>
            <a:r>
              <a:rPr lang="en-US" dirty="0"/>
              <a:t>Local ordinances</a:t>
            </a:r>
          </a:p>
          <a:p>
            <a:pPr marL="0" lvl="0" indent="0" algn="l" rtl="0">
              <a:spcBef>
                <a:spcPts val="540"/>
              </a:spcBef>
              <a:spcAft>
                <a:spcPts val="0"/>
              </a:spcAft>
              <a:buSzPts val="2295"/>
              <a:buNone/>
            </a:pPr>
            <a:endParaRPr dirty="0"/>
          </a:p>
        </p:txBody>
      </p:sp>
    </p:spTree>
    <p:extLst>
      <p:ext uri="{BB962C8B-B14F-4D97-AF65-F5344CB8AC3E}">
        <p14:creationId xmlns:p14="http://schemas.microsoft.com/office/powerpoint/2010/main" val="3502610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6CDE7-C7C0-4C3D-A58C-DD6B31B22D52}"/>
              </a:ext>
            </a:extLst>
          </p:cNvPr>
          <p:cNvSpPr>
            <a:spLocks noGrp="1"/>
          </p:cNvSpPr>
          <p:nvPr>
            <p:ph type="title"/>
          </p:nvPr>
        </p:nvSpPr>
        <p:spPr>
          <a:xfrm>
            <a:off x="304800" y="379476"/>
            <a:ext cx="8534400" cy="758952"/>
          </a:xfrm>
        </p:spPr>
        <p:txBody>
          <a:bodyPr>
            <a:normAutofit/>
          </a:bodyPr>
          <a:lstStyle/>
          <a:p>
            <a:r>
              <a:rPr lang="en-US" dirty="0"/>
              <a:t>Pre-filing Notices</a:t>
            </a:r>
          </a:p>
        </p:txBody>
      </p:sp>
      <p:sp>
        <p:nvSpPr>
          <p:cNvPr id="3" name="Text Placeholder 2">
            <a:extLst>
              <a:ext uri="{FF2B5EF4-FFF2-40B4-BE49-F238E27FC236}">
                <a16:creationId xmlns:a16="http://schemas.microsoft.com/office/drawing/2014/main" id="{84406106-59E6-4472-9208-4B2793F0F951}"/>
              </a:ext>
            </a:extLst>
          </p:cNvPr>
          <p:cNvSpPr>
            <a:spLocks noGrp="1"/>
          </p:cNvSpPr>
          <p:nvPr>
            <p:ph type="body" idx="1"/>
          </p:nvPr>
        </p:nvSpPr>
        <p:spPr/>
        <p:txBody>
          <a:bodyPr>
            <a:noAutofit/>
          </a:bodyPr>
          <a:lstStyle/>
          <a:p>
            <a:pPr marL="685800" indent="-457200">
              <a:buFont typeface="Arial" panose="020B0604020202020204" pitchFamily="34" charset="0"/>
              <a:buChar char="•"/>
            </a:pPr>
            <a:r>
              <a:rPr lang="en-US" sz="1600" dirty="0"/>
              <a:t>From June 30 through October 12, 2021, the landlord had to give a pre-filing notice of </a:t>
            </a:r>
            <a:r>
              <a:rPr lang="en-US" sz="1600"/>
              <a:t>rights 15 </a:t>
            </a:r>
            <a:r>
              <a:rPr lang="en-US" sz="1600" dirty="0"/>
              <a:t>days prior to filing for nonpayment of rent. </a:t>
            </a:r>
            <a:r>
              <a:rPr lang="en-US" sz="1600" dirty="0">
                <a:hlinkClick r:id="rId2"/>
              </a:rPr>
              <a:t>Pandemic Eviction Claims and Defenses and Other Housing Claims in Minnesota at VII.I.5.</a:t>
            </a:r>
            <a:endParaRPr lang="en-US" sz="1600" dirty="0"/>
          </a:p>
          <a:p>
            <a:pPr marL="685800" indent="-457200">
              <a:buFont typeface="Arial" panose="020B0604020202020204" pitchFamily="34" charset="0"/>
              <a:buChar char="•"/>
            </a:pPr>
            <a:r>
              <a:rPr lang="en-US" sz="1600" dirty="0"/>
              <a:t>CARES Act covered properties (public and subsidized housing and federally backed mortgages): 30-day notice. </a:t>
            </a:r>
            <a:r>
              <a:rPr lang="en-US" sz="1600" dirty="0">
                <a:hlinkClick r:id="rId3"/>
              </a:rPr>
              <a:t>Pandemic Eviction Claims and Defenses and Other Housing Claims in Minnesota at I.B. </a:t>
            </a:r>
            <a:r>
              <a:rPr lang="en-US" sz="1600" dirty="0"/>
              <a:t>Public and some subsidized housing program have additional pre-filing requirements. </a:t>
            </a:r>
            <a:r>
              <a:rPr lang="en-US" sz="1600" dirty="0">
                <a:hlinkClick r:id="rId4"/>
              </a:rPr>
              <a:t>Residential Eviction Defense and Tenant Claims in Minnesota at VI.F.10.</a:t>
            </a:r>
            <a:endParaRPr lang="en-US" sz="1600" dirty="0"/>
          </a:p>
          <a:p>
            <a:pPr marL="685800" indent="-457200">
              <a:buFont typeface="Arial" panose="020B0604020202020204" pitchFamily="34" charset="0"/>
              <a:buChar char="•"/>
            </a:pPr>
            <a:r>
              <a:rPr lang="en-US" sz="1600" dirty="0"/>
              <a:t>Manufactured home parks: various notice requirements. Minn. Stat. §§ 327C.09,327C.095, 327C.10</a:t>
            </a:r>
          </a:p>
          <a:p>
            <a:pPr marL="685800" indent="-457200">
              <a:buFont typeface="Arial" panose="020B0604020202020204" pitchFamily="34" charset="0"/>
              <a:buChar char="•"/>
            </a:pPr>
            <a:r>
              <a:rPr lang="en-US" sz="1600" dirty="0"/>
              <a:t>Mortgage foreclosure and contract for deed cancellation. Minn. Stat. §  504B.285, </a:t>
            </a:r>
            <a:r>
              <a:rPr lang="en-US" sz="1600" dirty="0" err="1"/>
              <a:t>subd</a:t>
            </a:r>
            <a:r>
              <a:rPr lang="en-US" sz="1600" dirty="0"/>
              <a:t>. 1a., 1b.</a:t>
            </a:r>
          </a:p>
          <a:p>
            <a:pPr marL="685800" indent="-457200">
              <a:buFont typeface="Arial" panose="020B0604020202020204" pitchFamily="34" charset="0"/>
              <a:buChar char="•"/>
            </a:pPr>
            <a:r>
              <a:rPr lang="en-US" sz="1600" dirty="0"/>
              <a:t>Some cities have additional notice requirements.</a:t>
            </a:r>
          </a:p>
          <a:p>
            <a:pPr marL="685800" indent="-457200">
              <a:buFont typeface="Arial" panose="020B0604020202020204" pitchFamily="34" charset="0"/>
              <a:buChar char="•"/>
            </a:pPr>
            <a:r>
              <a:rPr lang="en-US" sz="1600" dirty="0"/>
              <a:t>Some leases have additional notice requirements.</a:t>
            </a:r>
          </a:p>
          <a:p>
            <a:pPr marL="685800" indent="-457200">
              <a:buFont typeface="Arial" panose="020B0604020202020204" pitchFamily="34" charset="0"/>
              <a:buChar char="•"/>
            </a:pPr>
            <a:r>
              <a:rPr lang="en-US" sz="1600" dirty="0">
                <a:hlinkClick r:id="rId5"/>
              </a:rPr>
              <a:t>Pandemic Eviction Claims and Defenses and Other Housing Claims in Minnesota at VII.I.0.</a:t>
            </a:r>
            <a:endParaRPr lang="en-US" sz="1600" dirty="0"/>
          </a:p>
        </p:txBody>
      </p:sp>
    </p:spTree>
    <p:extLst>
      <p:ext uri="{BB962C8B-B14F-4D97-AF65-F5344CB8AC3E}">
        <p14:creationId xmlns:p14="http://schemas.microsoft.com/office/powerpoint/2010/main" val="3590108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Appearances</a:t>
            </a:r>
            <a:endParaRPr dirty="0"/>
          </a:p>
        </p:txBody>
      </p:sp>
      <p:sp>
        <p:nvSpPr>
          <p:cNvPr id="198" name="Google Shape;198;p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457200" lvl="0" indent="-335756" algn="l" rtl="0">
              <a:lnSpc>
                <a:spcPct val="80000"/>
              </a:lnSpc>
              <a:spcBef>
                <a:spcPts val="337"/>
              </a:spcBef>
              <a:spcAft>
                <a:spcPts val="0"/>
              </a:spcAft>
              <a:buSzPts val="1688"/>
              <a:buChar char="●"/>
            </a:pPr>
            <a:r>
              <a:rPr lang="en-US" sz="1687" dirty="0"/>
              <a:t>Artificial entities like corporations and LLCs must be represented by counsel, except in housing courts in the 2</a:t>
            </a:r>
            <a:r>
              <a:rPr lang="en-US" sz="1687" baseline="30000" dirty="0"/>
              <a:t>nd</a:t>
            </a:r>
            <a:r>
              <a:rPr lang="en-US" sz="1687" dirty="0"/>
              <a:t> and 4</a:t>
            </a:r>
            <a:r>
              <a:rPr lang="en-US" sz="1687" baseline="30000" dirty="0"/>
              <a:t>th</a:t>
            </a:r>
            <a:r>
              <a:rPr lang="en-US" sz="1687" dirty="0"/>
              <a:t> district courts.</a:t>
            </a:r>
            <a:endParaRPr sz="1687" dirty="0"/>
          </a:p>
          <a:p>
            <a:pPr marL="914400" lvl="1" indent="-335756" algn="l" rtl="0">
              <a:lnSpc>
                <a:spcPct val="80000"/>
              </a:lnSpc>
              <a:spcBef>
                <a:spcPts val="0"/>
              </a:spcBef>
              <a:spcAft>
                <a:spcPts val="0"/>
              </a:spcAft>
              <a:buSzPts val="1688"/>
              <a:buChar char="○"/>
            </a:pPr>
            <a:r>
              <a:rPr lang="en-US" sz="1687" i="1" dirty="0"/>
              <a:t>Hinckley Square Associates v. Cervene, </a:t>
            </a:r>
            <a:r>
              <a:rPr lang="en-US" sz="1687" dirty="0"/>
              <a:t>871 N.W.2d 426 (Minn. Ct. App. 2015); </a:t>
            </a:r>
            <a:r>
              <a:rPr lang="en-US" sz="1687" i="1" dirty="0"/>
              <a:t>Walnut Towers v. Schwan, </a:t>
            </a:r>
            <a:r>
              <a:rPr lang="en-US" sz="1687" dirty="0"/>
              <a:t>No. A07-1311, 2008 WL 4224462 (Minn. Ct. App. Sept. 16, 2008) (unpublished); </a:t>
            </a:r>
            <a:endParaRPr sz="1687" dirty="0"/>
          </a:p>
          <a:p>
            <a:pPr marL="914400" lvl="1" indent="-335756" algn="l" rtl="0">
              <a:lnSpc>
                <a:spcPct val="80000"/>
              </a:lnSpc>
              <a:spcBef>
                <a:spcPts val="0"/>
              </a:spcBef>
              <a:spcAft>
                <a:spcPts val="0"/>
              </a:spcAft>
              <a:buSzPts val="1688"/>
              <a:buChar char="○"/>
            </a:pPr>
            <a:r>
              <a:rPr lang="en-US" sz="1687" dirty="0"/>
              <a:t>Minn. Gen. R. Prac. 603; </a:t>
            </a:r>
            <a:r>
              <a:rPr lang="en-US" sz="1687" i="1" dirty="0"/>
              <a:t>The Community Cares v. Faulkner, </a:t>
            </a:r>
            <a:r>
              <a:rPr lang="en-US" sz="1687" dirty="0"/>
              <a:t>949 N.W.2d 296 (Minn. 2020).</a:t>
            </a:r>
            <a:endParaRPr dirty="0"/>
          </a:p>
          <a:p>
            <a:pPr marL="457200" lvl="0" indent="-335756" algn="l" rtl="0">
              <a:lnSpc>
                <a:spcPct val="80000"/>
              </a:lnSpc>
              <a:spcBef>
                <a:spcPts val="1000"/>
              </a:spcBef>
              <a:spcAft>
                <a:spcPts val="0"/>
              </a:spcAft>
              <a:buSzPts val="1688"/>
              <a:buChar char="●"/>
            </a:pPr>
            <a:r>
              <a:rPr lang="en-US" sz="1687" dirty="0"/>
              <a:t>Unincorporated businesses and individual can appear pro se. </a:t>
            </a:r>
            <a:endParaRPr dirty="0"/>
          </a:p>
          <a:p>
            <a:pPr marL="457200" lvl="0" indent="0" algn="l" rtl="0">
              <a:lnSpc>
                <a:spcPct val="80000"/>
              </a:lnSpc>
              <a:spcBef>
                <a:spcPts val="337"/>
              </a:spcBef>
              <a:spcAft>
                <a:spcPts val="0"/>
              </a:spcAft>
              <a:buNone/>
            </a:pPr>
            <a:endParaRPr sz="1687" dirty="0"/>
          </a:p>
          <a:p>
            <a:pPr marL="457200" lvl="0" indent="-335756" algn="l" rtl="0">
              <a:lnSpc>
                <a:spcPct val="80000"/>
              </a:lnSpc>
              <a:spcBef>
                <a:spcPts val="337"/>
              </a:spcBef>
              <a:spcAft>
                <a:spcPts val="0"/>
              </a:spcAft>
              <a:buSzPts val="1688"/>
              <a:buChar char="●"/>
            </a:pPr>
            <a:r>
              <a:rPr lang="en-US" sz="1687" dirty="0"/>
              <a:t>The action may be commenced only by the person entitled to the premises, </a:t>
            </a:r>
            <a:r>
              <a:rPr lang="en-US" sz="1687" dirty="0">
                <a:solidFill>
                  <a:srgbClr val="000000"/>
                </a:solidFill>
              </a:rPr>
              <a:t>or the authorized management company or agent for the owner of the premises.</a:t>
            </a:r>
            <a:endParaRPr sz="1687" dirty="0">
              <a:solidFill>
                <a:srgbClr val="000000"/>
              </a:solidFill>
            </a:endParaRPr>
          </a:p>
          <a:p>
            <a:pPr marL="914400" lvl="1" indent="-335756" algn="l" rtl="0">
              <a:lnSpc>
                <a:spcPct val="80000"/>
              </a:lnSpc>
              <a:spcBef>
                <a:spcPts val="0"/>
              </a:spcBef>
              <a:spcAft>
                <a:spcPts val="0"/>
              </a:spcAft>
              <a:buSzPts val="1688"/>
              <a:buChar char="○"/>
            </a:pPr>
            <a:r>
              <a:rPr lang="en-US" sz="1687" dirty="0"/>
              <a:t>Minn. Stat. § 504B.285, subd. 1; Minn. Stat. § 481.02, subd. 3(13).</a:t>
            </a:r>
            <a:endParaRPr dirty="0"/>
          </a:p>
          <a:p>
            <a:pPr marL="457200" lvl="0" indent="0" algn="l" rtl="0">
              <a:lnSpc>
                <a:spcPct val="80000"/>
              </a:lnSpc>
              <a:spcBef>
                <a:spcPts val="337"/>
              </a:spcBef>
              <a:spcAft>
                <a:spcPts val="0"/>
              </a:spcAft>
              <a:buNone/>
            </a:pPr>
            <a:endParaRPr sz="1687" dirty="0"/>
          </a:p>
          <a:p>
            <a:pPr lvl="0" indent="-335756">
              <a:lnSpc>
                <a:spcPct val="80000"/>
              </a:lnSpc>
              <a:spcBef>
                <a:spcPts val="337"/>
              </a:spcBef>
              <a:buSzPts val="1688"/>
              <a:buChar char="●"/>
            </a:pPr>
            <a:r>
              <a:rPr lang="en-US" sz="1687" dirty="0"/>
              <a:t>The tenant or landlord may be represented by a person who is not a licensed attorney, except that person cannot conduct a jury trial or appeal and cannot charge or collect a separate fee for services rendered</a:t>
            </a:r>
            <a:r>
              <a:rPr lang="en-US" sz="1687" dirty="0">
                <a:solidFill>
                  <a:srgbClr val="000000"/>
                </a:solidFill>
              </a:rPr>
              <a:t>.</a:t>
            </a:r>
          </a:p>
          <a:p>
            <a:pPr lvl="1" indent="-335756">
              <a:lnSpc>
                <a:spcPct val="80000"/>
              </a:lnSpc>
              <a:spcBef>
                <a:spcPts val="0"/>
              </a:spcBef>
              <a:buSzPts val="1688"/>
              <a:buChar char="○"/>
            </a:pPr>
            <a:r>
              <a:rPr lang="en-US" sz="1687" dirty="0"/>
              <a:t>Minn. Stat. § 481.02, subd. 3(13).</a:t>
            </a:r>
            <a:endParaRPr lang="en-US" dirty="0"/>
          </a:p>
          <a:p>
            <a:pPr indent="-335756">
              <a:lnSpc>
                <a:spcPct val="80000"/>
              </a:lnSpc>
              <a:spcBef>
                <a:spcPts val="337"/>
              </a:spcBef>
              <a:buSzPts val="1688"/>
              <a:buFont typeface="Noto Sans Symbols"/>
              <a:buChar char="●"/>
            </a:pPr>
            <a:endParaRPr lang="en-US" sz="1687" dirty="0">
              <a:solidFill>
                <a:srgbClr val="000000"/>
              </a:solidFill>
            </a:endParaRPr>
          </a:p>
        </p:txBody>
      </p:sp>
    </p:spTree>
    <p:extLst>
      <p:ext uri="{BB962C8B-B14F-4D97-AF65-F5344CB8AC3E}">
        <p14:creationId xmlns:p14="http://schemas.microsoft.com/office/powerpoint/2010/main" val="3869830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C1E8C-F264-4109-AD7A-F3085AC93DE9}"/>
              </a:ext>
            </a:extLst>
          </p:cNvPr>
          <p:cNvSpPr>
            <a:spLocks noGrp="1"/>
          </p:cNvSpPr>
          <p:nvPr>
            <p:ph type="title"/>
          </p:nvPr>
        </p:nvSpPr>
        <p:spPr/>
        <p:txBody>
          <a:bodyPr/>
          <a:lstStyle/>
          <a:p>
            <a:r>
              <a:rPr lang="en-US" dirty="0"/>
              <a:t>Appearances</a:t>
            </a:r>
          </a:p>
        </p:txBody>
      </p:sp>
      <p:sp>
        <p:nvSpPr>
          <p:cNvPr id="3" name="Text Placeholder 2">
            <a:extLst>
              <a:ext uri="{FF2B5EF4-FFF2-40B4-BE49-F238E27FC236}">
                <a16:creationId xmlns:a16="http://schemas.microsoft.com/office/drawing/2014/main" id="{8AE5BA87-FD11-4F07-8237-EC1D0B328FC7}"/>
              </a:ext>
            </a:extLst>
          </p:cNvPr>
          <p:cNvSpPr>
            <a:spLocks noGrp="1"/>
          </p:cNvSpPr>
          <p:nvPr>
            <p:ph type="body" idx="1"/>
          </p:nvPr>
        </p:nvSpPr>
        <p:spPr/>
        <p:txBody>
          <a:bodyPr>
            <a:normAutofit fontScale="77500" lnSpcReduction="20000"/>
          </a:bodyPr>
          <a:lstStyle/>
          <a:p>
            <a:pPr marL="0"/>
            <a:r>
              <a:rPr lang="en-US" dirty="0"/>
              <a:t>Effective March 1, 2021, eligible legal paraprofessionals under the supervision of a member of the bar, may provide advice to and appear in court on behalf of tenants in housing disputes as defined in Minn. Stat. Chapter 504B and§ 484.014 (expungements) in district courts that have established a Housing Court or a dedicated calendar for housing disputes, except the Housing Court in the Fourth Judicial District.</a:t>
            </a:r>
          </a:p>
          <a:p>
            <a:pPr marL="0"/>
            <a:endParaRPr lang="en-US" dirty="0"/>
          </a:p>
          <a:p>
            <a:pPr marL="0"/>
            <a:r>
              <a:rPr lang="en-US" sz="2000" i="1" dirty="0"/>
              <a:t>Order Implementing Legal Paraprofessional Pilot Project, </a:t>
            </a:r>
            <a:r>
              <a:rPr lang="en-US" sz="2000" dirty="0"/>
              <a:t>No. ADM19-8002 (Minn. Sep. 29, 2020); Minn. Supervised Prac. R. 12. </a:t>
            </a:r>
          </a:p>
          <a:p>
            <a:pPr marL="0"/>
            <a:r>
              <a:rPr lang="en-US" sz="2000" dirty="0">
                <a:hlinkClick r:id="rId2"/>
              </a:rPr>
              <a:t>https://mncourts.gov/mncourtsgov/media/Appellate/Supreme%20Court/RecentRulesOrders/Administrative-Order-Implementing-Legal-Paraprofessional-Pilot-Project.pdf</a:t>
            </a:r>
            <a:endParaRPr lang="en-US" sz="2000" dirty="0"/>
          </a:p>
          <a:p>
            <a:pPr marL="0"/>
            <a:endParaRPr lang="en-US" sz="2000" dirty="0"/>
          </a:p>
          <a:p>
            <a:pPr marL="0"/>
            <a:r>
              <a:rPr lang="en-US" sz="2000" i="1" dirty="0"/>
              <a:t>See Report and Recommendations to the Minnesota Supreme Court Implementation Committee for Proposed Legal Paraprofessional Pilot Project, </a:t>
            </a:r>
            <a:r>
              <a:rPr lang="en-US" sz="2000" dirty="0"/>
              <a:t>No. ADM19-8002 (Mar. 2, 2020).</a:t>
            </a:r>
          </a:p>
          <a:p>
            <a:pPr marL="0"/>
            <a:r>
              <a:rPr lang="en-US" sz="2000" dirty="0">
                <a:hlinkClick r:id="rId3"/>
              </a:rPr>
              <a:t>https://www.mncourts.gov/mncourtsgov/media/Implementation-Committee/Report-and-Recommendations-to-Minnesota-Supreme-Court-reduced-size.pdf</a:t>
            </a:r>
            <a:endParaRPr lang="en-US" sz="2000" dirty="0"/>
          </a:p>
          <a:p>
            <a:pPr marL="0"/>
            <a:endParaRPr lang="en-US" dirty="0"/>
          </a:p>
          <a:p>
            <a:endParaRPr lang="en-US" dirty="0"/>
          </a:p>
        </p:txBody>
      </p:sp>
    </p:spTree>
    <p:extLst>
      <p:ext uri="{BB962C8B-B14F-4D97-AF65-F5344CB8AC3E}">
        <p14:creationId xmlns:p14="http://schemas.microsoft.com/office/powerpoint/2010/main" val="388043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Complaint</a:t>
            </a:r>
            <a:endParaRPr dirty="0"/>
          </a:p>
        </p:txBody>
      </p:sp>
      <p:sp>
        <p:nvSpPr>
          <p:cNvPr id="216" name="Google Shape;216;p9"/>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457200" lvl="0" indent="-355600" algn="l" rtl="0">
              <a:lnSpc>
                <a:spcPct val="80000"/>
              </a:lnSpc>
              <a:spcBef>
                <a:spcPts val="418"/>
              </a:spcBef>
              <a:spcAft>
                <a:spcPts val="0"/>
              </a:spcAft>
              <a:buSzPts val="2000"/>
              <a:buChar char="●"/>
            </a:pPr>
            <a:r>
              <a:rPr lang="en-US" sz="2000" dirty="0"/>
              <a:t>The plaintiff must plead in the complaint "the facts which authorize the recovery of possession.” </a:t>
            </a:r>
            <a:endParaRPr sz="2000" dirty="0"/>
          </a:p>
          <a:p>
            <a:pPr marL="914400" lvl="1" indent="-355600" algn="l" rtl="0">
              <a:lnSpc>
                <a:spcPct val="80000"/>
              </a:lnSpc>
              <a:spcBef>
                <a:spcPts val="0"/>
              </a:spcBef>
              <a:spcAft>
                <a:spcPts val="0"/>
              </a:spcAft>
              <a:buSzPts val="2000"/>
              <a:buChar char="○"/>
            </a:pPr>
            <a:r>
              <a:rPr lang="en-US" sz="2000" dirty="0"/>
              <a:t>Minn. Stat. § 504B.321; </a:t>
            </a:r>
            <a:r>
              <a:rPr lang="en-US" sz="2000" i="1" dirty="0"/>
              <a:t>Mac-Du Properties v. LaBresh, </a:t>
            </a:r>
            <a:r>
              <a:rPr lang="en-US" sz="2000" dirty="0"/>
              <a:t>392 N.W.2d 315, 317, 318 (Minn. Ct. App. 1986).</a:t>
            </a:r>
            <a:endParaRPr sz="2000" dirty="0"/>
          </a:p>
          <a:p>
            <a:pPr marL="457200" lvl="0" indent="-355600" algn="l" rtl="0">
              <a:lnSpc>
                <a:spcPct val="80000"/>
              </a:lnSpc>
              <a:spcBef>
                <a:spcPts val="0"/>
              </a:spcBef>
              <a:spcAft>
                <a:spcPts val="0"/>
              </a:spcAft>
              <a:buSzPts val="2000"/>
              <a:buChar char="●"/>
            </a:pPr>
            <a:r>
              <a:rPr lang="en-US" sz="2000" dirty="0"/>
              <a:t>The state complaint form requires the landlord to plead compliance with Minn. Stat. § 504B.181, in that the landlord has disclosed:</a:t>
            </a:r>
            <a:endParaRPr sz="2000" dirty="0"/>
          </a:p>
          <a:p>
            <a:pPr marL="914400" lvl="1" indent="-355600" algn="l" rtl="0">
              <a:lnSpc>
                <a:spcPct val="80000"/>
              </a:lnSpc>
              <a:spcBef>
                <a:spcPts val="0"/>
              </a:spcBef>
              <a:spcAft>
                <a:spcPts val="0"/>
              </a:spcAft>
              <a:buSzPts val="2000"/>
              <a:buChar char="○"/>
            </a:pPr>
            <a:r>
              <a:rPr lang="en-US" sz="2000" dirty="0"/>
              <a:t>the names and addresses of the authorized manager of the premises and, </a:t>
            </a:r>
            <a:endParaRPr sz="2000" dirty="0"/>
          </a:p>
          <a:p>
            <a:pPr marL="914400" lvl="1" indent="-355600" algn="l" rtl="0">
              <a:lnSpc>
                <a:spcPct val="80000"/>
              </a:lnSpc>
              <a:spcBef>
                <a:spcPts val="0"/>
              </a:spcBef>
              <a:spcAft>
                <a:spcPts val="0"/>
              </a:spcAft>
              <a:buSzPts val="2000"/>
              <a:buChar char="○"/>
            </a:pPr>
            <a:r>
              <a:rPr lang="en-US" sz="2000" dirty="0"/>
              <a:t>the owner or agent authorized to accept service, and</a:t>
            </a:r>
            <a:endParaRPr sz="2000" dirty="0"/>
          </a:p>
          <a:p>
            <a:pPr marL="914400" lvl="1" indent="-355600" algn="l" rtl="0">
              <a:lnSpc>
                <a:spcPct val="80000"/>
              </a:lnSpc>
              <a:spcBef>
                <a:spcPts val="0"/>
              </a:spcBef>
              <a:spcAft>
                <a:spcPts val="0"/>
              </a:spcAft>
              <a:buSzPts val="2000"/>
              <a:buChar char="○"/>
            </a:pPr>
            <a:r>
              <a:rPr lang="en-US" sz="2000" dirty="0"/>
              <a:t>posted said information in an obvious place on the property</a:t>
            </a:r>
            <a:endParaRPr sz="2000" dirty="0"/>
          </a:p>
          <a:p>
            <a:pPr marL="457200" lvl="0" indent="-355600" algn="l" rtl="0">
              <a:lnSpc>
                <a:spcPct val="80000"/>
              </a:lnSpc>
              <a:spcBef>
                <a:spcPts val="0"/>
              </a:spcBef>
              <a:spcAft>
                <a:spcPts val="0"/>
              </a:spcAft>
              <a:buSzPts val="2000"/>
              <a:buChar char="●"/>
            </a:pPr>
            <a:r>
              <a:rPr lang="en-US" sz="2000" dirty="0"/>
              <a:t>If  names and addresses are not disclosed as required by the statute, the landlord must show that the tenant knew such information at least 30 days before the issuance of the summons. </a:t>
            </a:r>
            <a:endParaRPr sz="2000" dirty="0"/>
          </a:p>
          <a:p>
            <a:pPr marL="0" lvl="0" indent="0" algn="l" rtl="0">
              <a:lnSpc>
                <a:spcPct val="80000"/>
              </a:lnSpc>
              <a:spcBef>
                <a:spcPts val="418"/>
              </a:spcBef>
              <a:spcAft>
                <a:spcPts val="0"/>
              </a:spcAft>
              <a:buSzPts val="1778"/>
              <a:buNone/>
            </a:pPr>
            <a:endParaRPr sz="2000" dirty="0"/>
          </a:p>
          <a:p>
            <a:pPr marL="0" lvl="0" indent="0" algn="l" rtl="0">
              <a:lnSpc>
                <a:spcPct val="80000"/>
              </a:lnSpc>
              <a:spcBef>
                <a:spcPts val="418"/>
              </a:spcBef>
              <a:spcAft>
                <a:spcPts val="0"/>
              </a:spcAft>
              <a:buSzPts val="1778"/>
              <a:buNone/>
            </a:pPr>
            <a:r>
              <a:rPr lang="en-US" sz="2000" dirty="0"/>
              <a:t>Eviction Action Complaint form instructions</a:t>
            </a:r>
            <a:endParaRPr sz="2000" dirty="0"/>
          </a:p>
          <a:p>
            <a:pPr marL="0" lvl="0" indent="0" algn="l" rtl="0">
              <a:lnSpc>
                <a:spcPct val="80000"/>
              </a:lnSpc>
              <a:spcBef>
                <a:spcPts val="418"/>
              </a:spcBef>
              <a:spcAft>
                <a:spcPts val="0"/>
              </a:spcAft>
              <a:buSzPts val="1778"/>
              <a:buNone/>
            </a:pPr>
            <a:r>
              <a:rPr lang="en-US" sz="2000" u="sng" dirty="0">
                <a:solidFill>
                  <a:schemeClr val="hlink"/>
                </a:solidFill>
                <a:hlinkClick r:id="rId3"/>
              </a:rPr>
              <a:t>https://www.mncourts.gov/mncourtsgov/media/CourtForms/HOU101.pdf?ext=.pdf</a:t>
            </a:r>
            <a:endParaRPr sz="2000" u="sng" dirty="0">
              <a:solidFill>
                <a:schemeClr val="hlink"/>
              </a:solidFill>
              <a:hlinkClick r:id="rId3"/>
            </a:endParaRPr>
          </a:p>
          <a:p>
            <a:pPr marL="0" lvl="0" indent="0" algn="l" rtl="0">
              <a:lnSpc>
                <a:spcPct val="80000"/>
              </a:lnSpc>
              <a:spcBef>
                <a:spcPts val="418"/>
              </a:spcBef>
              <a:spcAft>
                <a:spcPts val="0"/>
              </a:spcAft>
              <a:buSzPts val="1778"/>
              <a:buNone/>
            </a:pPr>
            <a:endParaRPr sz="2092" dirty="0"/>
          </a:p>
          <a:p>
            <a:pPr marL="0" lvl="0" indent="0" algn="l" rtl="0">
              <a:lnSpc>
                <a:spcPct val="80000"/>
              </a:lnSpc>
              <a:spcBef>
                <a:spcPts val="418"/>
              </a:spcBef>
              <a:spcAft>
                <a:spcPts val="0"/>
              </a:spcAft>
              <a:buSzPts val="1778"/>
              <a:buNone/>
            </a:pPr>
            <a:endParaRPr sz="2092" dirty="0"/>
          </a:p>
        </p:txBody>
      </p:sp>
    </p:spTree>
    <p:extLst>
      <p:ext uri="{BB962C8B-B14F-4D97-AF65-F5344CB8AC3E}">
        <p14:creationId xmlns:p14="http://schemas.microsoft.com/office/powerpoint/2010/main" val="4236848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950A9-2B29-4BF4-A9C4-AF32777292D9}"/>
              </a:ext>
            </a:extLst>
          </p:cNvPr>
          <p:cNvSpPr>
            <a:spLocks noGrp="1"/>
          </p:cNvSpPr>
          <p:nvPr>
            <p:ph type="title"/>
          </p:nvPr>
        </p:nvSpPr>
        <p:spPr/>
        <p:txBody>
          <a:bodyPr/>
          <a:lstStyle/>
          <a:p>
            <a:r>
              <a:rPr lang="en-US" dirty="0"/>
              <a:t>Court Orders</a:t>
            </a:r>
          </a:p>
        </p:txBody>
      </p:sp>
      <p:sp>
        <p:nvSpPr>
          <p:cNvPr id="3" name="Content Placeholder 2">
            <a:extLst>
              <a:ext uri="{FF2B5EF4-FFF2-40B4-BE49-F238E27FC236}">
                <a16:creationId xmlns:a16="http://schemas.microsoft.com/office/drawing/2014/main" id="{DB51DAA9-E012-4FC3-8630-FDFD5A837E41}"/>
              </a:ext>
            </a:extLst>
          </p:cNvPr>
          <p:cNvSpPr>
            <a:spLocks noGrp="1"/>
          </p:cNvSpPr>
          <p:nvPr>
            <p:ph sz="quarter" idx="1"/>
          </p:nvPr>
        </p:nvSpPr>
        <p:spPr/>
        <p:txBody>
          <a:bodyPr>
            <a:normAutofit fontScale="85000" lnSpcReduction="20000"/>
          </a:bodyPr>
          <a:lstStyle/>
          <a:p>
            <a:pPr indent="-457200">
              <a:spcBef>
                <a:spcPts val="0"/>
              </a:spcBef>
            </a:pPr>
            <a:endParaRPr lang="en-US" sz="2800" dirty="0"/>
          </a:p>
          <a:p>
            <a:pPr indent="-457200">
              <a:spcBef>
                <a:spcPts val="0"/>
              </a:spcBef>
              <a:buFont typeface="Arial" panose="020B0604020202020204" pitchFamily="34" charset="0"/>
              <a:buChar char="•"/>
            </a:pPr>
            <a:r>
              <a:rPr lang="en-US" sz="2800" i="1" dirty="0">
                <a:hlinkClick r:id="rId2"/>
              </a:rPr>
              <a:t>Standing Order re 60 day period following the expiration of the Peacetime Emergency Declared in Executive Order 20-01 </a:t>
            </a:r>
            <a:r>
              <a:rPr lang="en-US" sz="2800" dirty="0">
                <a:hlinkClick r:id="rId2"/>
              </a:rPr>
              <a:t>(Minn. Dist. Ct. 4th Dist. July 22, 2020) (Judge Robiner) (Appendix PED-19)</a:t>
            </a:r>
            <a:endParaRPr lang="en-US" sz="2800" dirty="0"/>
          </a:p>
          <a:p>
            <a:pPr indent="-457200">
              <a:buFont typeface="Arial" panose="020B0604020202020204" pitchFamily="34" charset="0"/>
              <a:buChar char="•"/>
            </a:pPr>
            <a:r>
              <a:rPr lang="en-US" i="1" dirty="0">
                <a:hlinkClick r:id="rId3"/>
              </a:rPr>
              <a:t>Administrative Order Regarding the Resumption of Housing Court Operations</a:t>
            </a:r>
            <a:r>
              <a:rPr lang="en-US" dirty="0">
                <a:hlinkClick r:id="rId3"/>
              </a:rPr>
              <a:t> (Minn. Dist. Ct. 2nd Dist. Aug. 19, 2020) (Judge Castro) (Appendix PED-19a)</a:t>
            </a:r>
            <a:endParaRPr lang="en-US" dirty="0"/>
          </a:p>
          <a:p>
            <a:pPr indent="-457200">
              <a:buFont typeface="Arial" panose="020B0604020202020204" pitchFamily="34" charset="0"/>
              <a:buChar char="•"/>
            </a:pPr>
            <a:r>
              <a:rPr lang="en-US" dirty="0">
                <a:hlinkClick r:id="rId4"/>
              </a:rPr>
              <a:t>STANDING ORDER Re: 60 day period following the expiration of the Peacetime Emergency Declared in Executive Order 20-01 (Minn. Dist. Ct. 10th Dist. Anoka </a:t>
            </a:r>
            <a:r>
              <a:rPr lang="en-US" dirty="0" err="1">
                <a:hlinkClick r:id="rId4"/>
              </a:rPr>
              <a:t>Cty</a:t>
            </a:r>
            <a:r>
              <a:rPr lang="en-US" dirty="0">
                <a:hlinkClick r:id="rId4"/>
              </a:rPr>
              <a:t>. Oct. 29, 2020) (Judge Fountain Lindberg) (Appendix PED-36)</a:t>
            </a:r>
            <a:endParaRPr lang="en-US" dirty="0"/>
          </a:p>
          <a:p>
            <a:pPr marL="457200" indent="-457200">
              <a:buFont typeface="Arial" panose="020B0604020202020204" pitchFamily="34" charset="0"/>
              <a:buChar char="•"/>
            </a:pPr>
            <a:r>
              <a:rPr lang="en-US" dirty="0"/>
              <a:t>Other Minnesota Supreme Court and District Court pandemic orders are posted at </a:t>
            </a:r>
            <a:r>
              <a:rPr lang="da-DK" dirty="0">
                <a:hlinkClick r:id="rId5"/>
              </a:rPr>
              <a:t>http://www.mncourts.gov/Emergency.aspx.</a:t>
            </a:r>
            <a:r>
              <a:rPr lang="en-US" dirty="0"/>
              <a:t>.</a:t>
            </a:r>
          </a:p>
          <a:p>
            <a:endParaRPr lang="en-US" dirty="0"/>
          </a:p>
        </p:txBody>
      </p:sp>
    </p:spTree>
    <p:extLst>
      <p:ext uri="{BB962C8B-B14F-4D97-AF65-F5344CB8AC3E}">
        <p14:creationId xmlns:p14="http://schemas.microsoft.com/office/powerpoint/2010/main" val="3092332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0"/>
          <p:cNvSpPr txBox="1">
            <a:spLocks noGrp="1"/>
          </p:cNvSpPr>
          <p:nvPr>
            <p:ph type="title"/>
          </p:nvPr>
        </p:nvSpPr>
        <p:spPr>
          <a:xfrm>
            <a:off x="301752" y="228600"/>
            <a:ext cx="8534400" cy="7590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3300"/>
              <a:buFont typeface="Arial"/>
              <a:buNone/>
            </a:pPr>
            <a:r>
              <a:rPr lang="en-US" dirty="0"/>
              <a:t>Service of the Eviction Summons and Complaint</a:t>
            </a:r>
            <a:endParaRPr dirty="0"/>
          </a:p>
        </p:txBody>
      </p:sp>
      <p:sp>
        <p:nvSpPr>
          <p:cNvPr id="222" name="Google Shape;222;p10"/>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80000"/>
              </a:lnSpc>
              <a:spcBef>
                <a:spcPts val="337"/>
              </a:spcBef>
              <a:spcAft>
                <a:spcPts val="0"/>
              </a:spcAft>
              <a:buNone/>
            </a:pPr>
            <a:r>
              <a:rPr lang="en-US" sz="1687" b="1" dirty="0"/>
              <a:t>Service must be complete at least 7 days before the first hearing</a:t>
            </a:r>
            <a:endParaRPr sz="1687" dirty="0"/>
          </a:p>
          <a:p>
            <a:pPr marL="0" lvl="0" indent="0" algn="l" rtl="0">
              <a:lnSpc>
                <a:spcPct val="80000"/>
              </a:lnSpc>
              <a:spcBef>
                <a:spcPts val="337"/>
              </a:spcBef>
              <a:spcAft>
                <a:spcPts val="0"/>
              </a:spcAft>
              <a:buSzPts val="1434"/>
              <a:buNone/>
            </a:pPr>
            <a:endParaRPr sz="1687" dirty="0"/>
          </a:p>
          <a:p>
            <a:pPr marL="0" lvl="0" indent="0" algn="l" rtl="0">
              <a:lnSpc>
                <a:spcPct val="80000"/>
              </a:lnSpc>
              <a:spcBef>
                <a:spcPts val="337"/>
              </a:spcBef>
              <a:spcAft>
                <a:spcPts val="0"/>
              </a:spcAft>
              <a:buSzPts val="1434"/>
              <a:buNone/>
            </a:pPr>
            <a:r>
              <a:rPr lang="en-US" sz="1687" dirty="0"/>
              <a:t>Minn. Stat. § 504B.331 (formerly § 566.06) provides:</a:t>
            </a:r>
            <a:endParaRPr dirty="0"/>
          </a:p>
          <a:p>
            <a:pPr marL="457200" lvl="0" indent="-457200" algn="l" rtl="0">
              <a:lnSpc>
                <a:spcPct val="80000"/>
              </a:lnSpc>
              <a:spcBef>
                <a:spcPts val="337"/>
              </a:spcBef>
              <a:spcAft>
                <a:spcPts val="0"/>
              </a:spcAft>
              <a:buSzPts val="1434"/>
              <a:buFont typeface="Arial"/>
              <a:buChar char="•"/>
            </a:pPr>
            <a:r>
              <a:rPr lang="en-US" sz="1687" dirty="0"/>
              <a:t>Personal service</a:t>
            </a:r>
            <a:endParaRPr dirty="0"/>
          </a:p>
          <a:p>
            <a:pPr marL="457200" lvl="0" indent="-457200" algn="l" rtl="0">
              <a:lnSpc>
                <a:spcPct val="80000"/>
              </a:lnSpc>
              <a:spcBef>
                <a:spcPts val="337"/>
              </a:spcBef>
              <a:spcAft>
                <a:spcPts val="0"/>
              </a:spcAft>
              <a:buSzPts val="1434"/>
              <a:buFont typeface="Arial"/>
              <a:buChar char="•"/>
            </a:pPr>
            <a:r>
              <a:rPr lang="en-US" sz="1687" dirty="0"/>
              <a:t>If the defendant cannot be found in the county, the summons may be served at least seven days before the date of the court appearance by leaving a copy at the defendant's last usual place of abode with a person of suitable age and discretion residing there</a:t>
            </a:r>
            <a:endParaRPr dirty="0"/>
          </a:p>
          <a:p>
            <a:pPr marL="457200" lvl="0" indent="-457199" algn="l" rtl="0">
              <a:lnSpc>
                <a:spcPct val="80000"/>
              </a:lnSpc>
              <a:spcBef>
                <a:spcPts val="337"/>
              </a:spcBef>
              <a:spcAft>
                <a:spcPts val="0"/>
              </a:spcAft>
              <a:buSzPts val="1434"/>
              <a:buFont typeface="Arial"/>
              <a:buChar char="•"/>
            </a:pPr>
            <a:r>
              <a:rPr lang="en-US" sz="1687" dirty="0"/>
              <a:t>Mail and posting sequence: </a:t>
            </a:r>
            <a:endParaRPr sz="1687" dirty="0"/>
          </a:p>
          <a:p>
            <a:pPr marL="457200" lvl="0" indent="0" algn="l" rtl="0">
              <a:lnSpc>
                <a:spcPct val="80000"/>
              </a:lnSpc>
              <a:spcBef>
                <a:spcPts val="337"/>
              </a:spcBef>
              <a:spcAft>
                <a:spcPts val="0"/>
              </a:spcAft>
              <a:buNone/>
            </a:pPr>
            <a:r>
              <a:rPr lang="en-US" sz="1687" dirty="0"/>
              <a:t>(1) Defendants cannot be found in the county, </a:t>
            </a:r>
            <a:endParaRPr sz="1687" dirty="0"/>
          </a:p>
          <a:p>
            <a:pPr marL="457200" lvl="0" indent="0" algn="l" rtl="0">
              <a:lnSpc>
                <a:spcPct val="80000"/>
              </a:lnSpc>
              <a:spcBef>
                <a:spcPts val="337"/>
              </a:spcBef>
              <a:spcAft>
                <a:spcPts val="0"/>
              </a:spcAft>
              <a:buNone/>
            </a:pPr>
            <a:r>
              <a:rPr lang="en-US" sz="1687" dirty="0"/>
              <a:t>(2a) For residential property, service has been attempted at least twice on different days, with at least one of the attempts between 6:00 p.m. and 10:00 p.m., </a:t>
            </a:r>
            <a:endParaRPr sz="1687" dirty="0"/>
          </a:p>
          <a:p>
            <a:pPr marL="457200" lvl="0" indent="0" algn="l" rtl="0">
              <a:lnSpc>
                <a:spcPct val="80000"/>
              </a:lnSpc>
              <a:spcBef>
                <a:spcPts val="337"/>
              </a:spcBef>
              <a:spcAft>
                <a:spcPts val="0"/>
              </a:spcAft>
              <a:buNone/>
            </a:pPr>
            <a:r>
              <a:rPr lang="en-US" sz="1687" dirty="0"/>
              <a:t>(2b) For nonresidential property, no person actually occupies the property, </a:t>
            </a:r>
            <a:endParaRPr sz="1687" dirty="0"/>
          </a:p>
          <a:p>
            <a:pPr marL="457200" lvl="0" indent="0" algn="l" rtl="0">
              <a:lnSpc>
                <a:spcPct val="80000"/>
              </a:lnSpc>
              <a:spcBef>
                <a:spcPts val="337"/>
              </a:spcBef>
              <a:spcAft>
                <a:spcPts val="0"/>
              </a:spcAft>
              <a:buNone/>
            </a:pPr>
            <a:r>
              <a:rPr lang="en-US" sz="1687" dirty="0"/>
              <a:t>(3) A copy of the summons has been mailed to the defendant at the defendant's last address known to the plaintiff, </a:t>
            </a:r>
            <a:endParaRPr sz="1687" dirty="0"/>
          </a:p>
          <a:p>
            <a:pPr marL="457200" lvl="0" indent="0" algn="l" rtl="0">
              <a:lnSpc>
                <a:spcPct val="80000"/>
              </a:lnSpc>
              <a:spcBef>
                <a:spcPts val="337"/>
              </a:spcBef>
              <a:spcAft>
                <a:spcPts val="0"/>
              </a:spcAft>
              <a:buNone/>
            </a:pPr>
            <a:r>
              <a:rPr lang="en-US" sz="1687" dirty="0"/>
              <a:t>(4) The plaintiff or counsel files an affidavit (a) stating that the defendant cannot be found, or the affiant believes that the defendant is not in the state, and (b) that a copy of the summons has been mailed to the defendant at the defendant's last address known to the plaintiff, and </a:t>
            </a:r>
          </a:p>
          <a:p>
            <a:pPr marL="457200" lvl="0" indent="0" algn="l" rtl="0">
              <a:lnSpc>
                <a:spcPct val="80000"/>
              </a:lnSpc>
              <a:spcBef>
                <a:spcPts val="337"/>
              </a:spcBef>
              <a:spcAft>
                <a:spcPts val="0"/>
              </a:spcAft>
              <a:buNone/>
            </a:pPr>
            <a:r>
              <a:rPr lang="en-US" sz="1687" dirty="0"/>
              <a:t>(5) Posting the summons in a conspicuous place on the property for not less than one week.</a:t>
            </a:r>
          </a:p>
          <a:p>
            <a:pPr marL="457200" lvl="0" indent="0" algn="l" rtl="0">
              <a:lnSpc>
                <a:spcPct val="80000"/>
              </a:lnSpc>
              <a:spcBef>
                <a:spcPts val="337"/>
              </a:spcBef>
              <a:spcAft>
                <a:spcPts val="0"/>
              </a:spcAft>
              <a:buNone/>
            </a:pPr>
            <a:endParaRPr lang="en-US" sz="1687" dirty="0"/>
          </a:p>
          <a:p>
            <a:pPr indent="-457199">
              <a:lnSpc>
                <a:spcPct val="80000"/>
              </a:lnSpc>
              <a:spcBef>
                <a:spcPts val="337"/>
              </a:spcBef>
              <a:buSzPts val="1434"/>
              <a:buFont typeface="Arial"/>
              <a:buChar char="•"/>
            </a:pPr>
            <a:r>
              <a:rPr lang="en-US" sz="1800" b="0" i="0" u="none" strike="noStrike" baseline="0" dirty="0">
                <a:hlinkClick r:id="rId3"/>
              </a:rPr>
              <a:t>Residential Eviction Defense and Tenant Claims in Minnesota at VI.C.</a:t>
            </a:r>
            <a:endParaRPr lang="en-US" sz="1800" b="0" i="0" u="none" strike="noStrike" baseline="0" dirty="0"/>
          </a:p>
          <a:p>
            <a:pPr marL="457200" lvl="0" indent="-457199" algn="l" rtl="0">
              <a:lnSpc>
                <a:spcPct val="80000"/>
              </a:lnSpc>
              <a:spcBef>
                <a:spcPts val="337"/>
              </a:spcBef>
              <a:spcAft>
                <a:spcPts val="0"/>
              </a:spcAft>
              <a:buSzPts val="1434"/>
              <a:buFont typeface="Arial"/>
              <a:buChar char="•"/>
            </a:pPr>
            <a:endParaRPr lang="en-US" sz="1687" dirty="0"/>
          </a:p>
          <a:p>
            <a:pPr marL="457200" lvl="0" indent="0" algn="l" rtl="0">
              <a:lnSpc>
                <a:spcPct val="80000"/>
              </a:lnSpc>
              <a:spcBef>
                <a:spcPts val="337"/>
              </a:spcBef>
              <a:spcAft>
                <a:spcPts val="0"/>
              </a:spcAft>
              <a:buNone/>
            </a:pPr>
            <a:endParaRPr lang="en-US" sz="1687" dirty="0"/>
          </a:p>
          <a:p>
            <a:pPr marL="457200" lvl="0" indent="0" algn="l" rtl="0">
              <a:lnSpc>
                <a:spcPct val="80000"/>
              </a:lnSpc>
              <a:spcBef>
                <a:spcPts val="337"/>
              </a:spcBef>
              <a:spcAft>
                <a:spcPts val="0"/>
              </a:spcAft>
              <a:buNone/>
            </a:pPr>
            <a:endParaRPr dirty="0"/>
          </a:p>
          <a:p>
            <a:pPr marL="0" lvl="0" indent="0" algn="l" rtl="0">
              <a:lnSpc>
                <a:spcPct val="80000"/>
              </a:lnSpc>
              <a:spcBef>
                <a:spcPts val="337"/>
              </a:spcBef>
              <a:spcAft>
                <a:spcPts val="0"/>
              </a:spcAft>
              <a:buSzPts val="1434"/>
              <a:buNone/>
            </a:pPr>
            <a:endParaRPr sz="1687" dirty="0"/>
          </a:p>
        </p:txBody>
      </p:sp>
    </p:spTree>
    <p:extLst>
      <p:ext uri="{BB962C8B-B14F-4D97-AF65-F5344CB8AC3E}">
        <p14:creationId xmlns:p14="http://schemas.microsoft.com/office/powerpoint/2010/main" val="2280017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F60E3-E5B8-41C3-A49A-E95B2B40C4E2}"/>
              </a:ext>
            </a:extLst>
          </p:cNvPr>
          <p:cNvSpPr>
            <a:spLocks noGrp="1"/>
          </p:cNvSpPr>
          <p:nvPr>
            <p:ph type="title"/>
          </p:nvPr>
        </p:nvSpPr>
        <p:spPr/>
        <p:txBody>
          <a:bodyPr>
            <a:normAutofit/>
          </a:bodyPr>
          <a:lstStyle/>
          <a:p>
            <a:r>
              <a:rPr lang="en-US" dirty="0"/>
              <a:t>Presenter</a:t>
            </a:r>
          </a:p>
        </p:txBody>
      </p:sp>
      <p:sp>
        <p:nvSpPr>
          <p:cNvPr id="3" name="Text Placeholder 2">
            <a:extLst>
              <a:ext uri="{FF2B5EF4-FFF2-40B4-BE49-F238E27FC236}">
                <a16:creationId xmlns:a16="http://schemas.microsoft.com/office/drawing/2014/main" id="{481AC06F-6DF3-4250-BBF4-384614A697A7}"/>
              </a:ext>
            </a:extLst>
          </p:cNvPr>
          <p:cNvSpPr>
            <a:spLocks noGrp="1"/>
          </p:cNvSpPr>
          <p:nvPr>
            <p:ph type="body" idx="1"/>
          </p:nvPr>
        </p:nvSpPr>
        <p:spPr/>
        <p:txBody>
          <a:bodyPr>
            <a:noAutofit/>
          </a:bodyPr>
          <a:lstStyle/>
          <a:p>
            <a:pPr marL="0" indent="0">
              <a:spcBef>
                <a:spcPts val="0"/>
              </a:spcBef>
            </a:pPr>
            <a:r>
              <a:rPr lang="en-US" sz="1400" dirty="0"/>
              <a:t>Lawrence McDonough</a:t>
            </a:r>
          </a:p>
          <a:p>
            <a:pPr marL="0" indent="0">
              <a:spcBef>
                <a:spcPts val="0"/>
              </a:spcBef>
            </a:pPr>
            <a:r>
              <a:rPr lang="en-US" sz="1400" dirty="0"/>
              <a:t>Housing Rights Attorney, Housing Justice Center</a:t>
            </a:r>
          </a:p>
          <a:p>
            <a:pPr marL="0" indent="0">
              <a:spcBef>
                <a:spcPts val="0"/>
              </a:spcBef>
            </a:pPr>
            <a:r>
              <a:rPr lang="en-US" sz="1400" dirty="0"/>
              <a:t>612-807-1139 </a:t>
            </a:r>
            <a:r>
              <a:rPr lang="en-US" sz="1400" dirty="0">
                <a:hlinkClick r:id="rId2"/>
              </a:rPr>
              <a:t>lmcdonough@hjcmn.org</a:t>
            </a:r>
            <a:r>
              <a:rPr lang="en-US" sz="1400" dirty="0"/>
              <a:t>  </a:t>
            </a:r>
          </a:p>
          <a:p>
            <a:pPr marL="0" indent="0">
              <a:spcBef>
                <a:spcPts val="0"/>
              </a:spcBef>
            </a:pPr>
            <a:r>
              <a:rPr lang="en-US" sz="1400" dirty="0"/>
              <a:t>Adjunct Professor of Law, University of Minnesota School of Law </a:t>
            </a:r>
          </a:p>
          <a:p>
            <a:pPr marL="0" indent="0">
              <a:spcBef>
                <a:spcPts val="0"/>
              </a:spcBef>
            </a:pPr>
            <a:r>
              <a:rPr lang="en-US" sz="1400" dirty="0"/>
              <a:t>651-398-8053 </a:t>
            </a:r>
            <a:r>
              <a:rPr lang="en-US" sz="1400" dirty="0">
                <a:hlinkClick r:id="rId3"/>
              </a:rPr>
              <a:t>mcdon056@umn.edu</a:t>
            </a:r>
            <a:r>
              <a:rPr lang="en-US" sz="1400" dirty="0"/>
              <a:t>  </a:t>
            </a:r>
          </a:p>
          <a:p>
            <a:pPr marL="0" indent="0">
              <a:spcBef>
                <a:spcPts val="0"/>
              </a:spcBef>
            </a:pPr>
            <a:r>
              <a:rPr lang="en-US" sz="1400" dirty="0">
                <a:hlinkClick r:id="rId4"/>
              </a:rPr>
              <a:t>http://povertylaw.homestead.com/Biolarrymcdonough.html</a:t>
            </a:r>
            <a:r>
              <a:rPr lang="en-US" sz="1400" dirty="0"/>
              <a:t> </a:t>
            </a:r>
          </a:p>
          <a:p>
            <a:pPr marL="0" indent="0">
              <a:spcBef>
                <a:spcPts val="0"/>
              </a:spcBef>
            </a:pPr>
            <a:endParaRPr lang="en-US" sz="1400" dirty="0"/>
          </a:p>
          <a:p>
            <a:pPr marL="0" indent="0">
              <a:spcBef>
                <a:spcPts val="0"/>
              </a:spcBef>
            </a:pPr>
            <a:r>
              <a:rPr lang="en-US" sz="1400" dirty="0"/>
              <a:t>Revised from Prior Presentations:</a:t>
            </a:r>
          </a:p>
          <a:p>
            <a:pPr indent="-457200">
              <a:spcBef>
                <a:spcPts val="0"/>
              </a:spcBef>
              <a:buFont typeface="Arial" panose="020B0604020202020204" pitchFamily="34" charset="0"/>
              <a:buChar char="•"/>
            </a:pPr>
            <a:r>
              <a:rPr lang="en-US" sz="1400" dirty="0"/>
              <a:t> East Side Freedom Library - February 8, 2022</a:t>
            </a:r>
          </a:p>
          <a:p>
            <a:pPr indent="-457200">
              <a:spcBef>
                <a:spcPts val="0"/>
              </a:spcBef>
              <a:buFont typeface="Arial" panose="020B0604020202020204" pitchFamily="34" charset="0"/>
              <a:buChar char="•"/>
            </a:pPr>
            <a:r>
              <a:rPr lang="en-US" sz="1400" dirty="0"/>
              <a:t>Ramsey County Bar Association - December 20, 2021</a:t>
            </a:r>
          </a:p>
          <a:p>
            <a:pPr indent="-457200">
              <a:spcBef>
                <a:spcPts val="0"/>
              </a:spcBef>
              <a:buFont typeface="Arial" panose="020B0604020202020204" pitchFamily="34" charset="0"/>
              <a:buChar char="•"/>
            </a:pPr>
            <a:r>
              <a:rPr lang="en-US" sz="1400" dirty="0"/>
              <a:t>New Lawyer's Leadership Conference, Minnesota State Bar Association - November 18, 2021</a:t>
            </a:r>
          </a:p>
          <a:p>
            <a:pPr indent="-457200">
              <a:spcBef>
                <a:spcPts val="0"/>
              </a:spcBef>
              <a:buFont typeface="Arial" panose="020B0604020202020204" pitchFamily="34" charset="0"/>
              <a:buChar char="•"/>
            </a:pPr>
            <a:r>
              <a:rPr lang="en-US" sz="1400" dirty="0"/>
              <a:t>National Lawyers Guild Minnesota - November 3, 2021</a:t>
            </a:r>
          </a:p>
          <a:p>
            <a:pPr indent="-457200">
              <a:spcBef>
                <a:spcPts val="0"/>
              </a:spcBef>
              <a:buFont typeface="Arial" panose="020B0604020202020204" pitchFamily="34" charset="0"/>
              <a:buChar char="•"/>
            </a:pPr>
            <a:r>
              <a:rPr lang="en-US" sz="1400" dirty="0"/>
              <a:t>Minnesota Elder Law Institute - October 26, 2021</a:t>
            </a:r>
          </a:p>
          <a:p>
            <a:pPr indent="-457200">
              <a:spcBef>
                <a:spcPts val="0"/>
              </a:spcBef>
              <a:buFont typeface="Arial" panose="020B0604020202020204" pitchFamily="34" charset="0"/>
              <a:buChar char="•"/>
            </a:pPr>
            <a:r>
              <a:rPr lang="en-US" sz="1400" dirty="0"/>
              <a:t>Community Legal Partnership for Health Clinic University of Minnesota School of Law - October 13, 2021</a:t>
            </a:r>
          </a:p>
          <a:p>
            <a:pPr indent="-457200">
              <a:spcBef>
                <a:spcPts val="0"/>
              </a:spcBef>
              <a:buFont typeface="Arial" panose="020B0604020202020204" pitchFamily="34" charset="0"/>
              <a:buChar char="•"/>
            </a:pPr>
            <a:r>
              <a:rPr lang="en-US" sz="1400" dirty="0"/>
              <a:t>Minnesota State Sheriffs' Association and Law Enforcement Training Services - October 11, 2021</a:t>
            </a:r>
          </a:p>
          <a:p>
            <a:pPr indent="-457200">
              <a:spcBef>
                <a:spcPts val="0"/>
              </a:spcBef>
              <a:buFont typeface="Arial" panose="020B0604020202020204" pitchFamily="34" charset="0"/>
              <a:buChar char="•"/>
            </a:pPr>
            <a:r>
              <a:rPr lang="en-US" sz="1400" dirty="0"/>
              <a:t>Dorsey &amp; Whitney LLP - September 16, 2021</a:t>
            </a:r>
          </a:p>
          <a:p>
            <a:pPr indent="-457200">
              <a:spcBef>
                <a:spcPts val="0"/>
              </a:spcBef>
              <a:buFont typeface="Arial" panose="020B0604020202020204" pitchFamily="34" charset="0"/>
              <a:buChar char="•"/>
            </a:pPr>
            <a:r>
              <a:rPr lang="en-US" sz="1400" dirty="0"/>
              <a:t>Poverty Law Course, University of Minnesota School of Law - September 14, 2021</a:t>
            </a:r>
          </a:p>
          <a:p>
            <a:pPr indent="-457200">
              <a:spcBef>
                <a:spcPts val="0"/>
              </a:spcBef>
              <a:buFont typeface="Arial" panose="020B0604020202020204" pitchFamily="34" charset="0"/>
              <a:buChar char="•"/>
            </a:pPr>
            <a:r>
              <a:rPr lang="en-US" sz="1400" dirty="0"/>
              <a:t>HOME Line - August 18, 2021</a:t>
            </a:r>
          </a:p>
          <a:p>
            <a:pPr indent="-457200">
              <a:spcBef>
                <a:spcPts val="0"/>
              </a:spcBef>
              <a:buFont typeface="Arial" panose="020B0604020202020204" pitchFamily="34" charset="0"/>
              <a:buChar char="•"/>
            </a:pPr>
            <a:r>
              <a:rPr lang="it-IT" sz="1400" dirty="0"/>
              <a:t>Minnesota Paralegal Association - August 17, 2021</a:t>
            </a:r>
          </a:p>
          <a:p>
            <a:pPr indent="-457200">
              <a:spcBef>
                <a:spcPts val="0"/>
              </a:spcBef>
              <a:buFont typeface="Arial" panose="020B0604020202020204" pitchFamily="34" charset="0"/>
              <a:buChar char="•"/>
            </a:pPr>
            <a:r>
              <a:rPr lang="en-US" sz="1400" dirty="0"/>
              <a:t>Minnesota Continuing Legal Education (MCLE) - August 5, 2021</a:t>
            </a:r>
          </a:p>
          <a:p>
            <a:pPr indent="-457200">
              <a:spcBef>
                <a:spcPts val="0"/>
              </a:spcBef>
              <a:buFont typeface="Arial" panose="020B0604020202020204" pitchFamily="34" charset="0"/>
              <a:buChar char="•"/>
            </a:pPr>
            <a:r>
              <a:rPr lang="en-US" sz="1400" dirty="0"/>
              <a:t>National Lawyers Guild Minnesota - August 3, 2021</a:t>
            </a:r>
          </a:p>
          <a:p>
            <a:pPr indent="-457200">
              <a:spcBef>
                <a:spcPts val="0"/>
              </a:spcBef>
              <a:buFont typeface="Arial" panose="020B0604020202020204" pitchFamily="34" charset="0"/>
              <a:buChar char="•"/>
            </a:pPr>
            <a:r>
              <a:rPr lang="en-US" sz="1400" dirty="0"/>
              <a:t>Mediation and Restorative Services - July 27, 2021</a:t>
            </a:r>
          </a:p>
          <a:p>
            <a:pPr indent="-457200">
              <a:spcBef>
                <a:spcPts val="0"/>
              </a:spcBef>
              <a:buFont typeface="Arial" panose="020B0604020202020204" pitchFamily="34" charset="0"/>
              <a:buChar char="•"/>
            </a:pPr>
            <a:r>
              <a:rPr lang="en-US" sz="1400" dirty="0"/>
              <a:t>Volunteer Lawyers Network - July 15, 2021</a:t>
            </a:r>
          </a:p>
          <a:p>
            <a:pPr marL="0" indent="0">
              <a:spcBef>
                <a:spcPts val="0"/>
              </a:spcBef>
            </a:pPr>
            <a:endParaRPr lang="en-US" sz="1400" dirty="0"/>
          </a:p>
          <a:p>
            <a:endParaRPr lang="en-US" sz="1400" dirty="0"/>
          </a:p>
          <a:p>
            <a:endParaRPr lang="en-US" sz="1400" dirty="0"/>
          </a:p>
          <a:p>
            <a:endParaRPr lang="en-US" sz="1400" dirty="0"/>
          </a:p>
        </p:txBody>
      </p:sp>
    </p:spTree>
    <p:extLst>
      <p:ext uri="{BB962C8B-B14F-4D97-AF65-F5344CB8AC3E}">
        <p14:creationId xmlns:p14="http://schemas.microsoft.com/office/powerpoint/2010/main" val="557975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11"/>
          <p:cNvSpPr txBox="1">
            <a:spLocks noGrp="1"/>
          </p:cNvSpPr>
          <p:nvPr>
            <p:ph type="title"/>
          </p:nvPr>
        </p:nvSpPr>
        <p:spPr>
          <a:xfrm>
            <a:off x="304802" y="219075"/>
            <a:ext cx="8534400" cy="759000"/>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sz="3200" dirty="0"/>
              <a:t>Service for Expedited Eviction Actions</a:t>
            </a:r>
            <a:endParaRPr sz="3200" dirty="0"/>
          </a:p>
        </p:txBody>
      </p:sp>
      <p:sp>
        <p:nvSpPr>
          <p:cNvPr id="228" name="Google Shape;228;p1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499"/>
              </a:spcBef>
              <a:spcAft>
                <a:spcPts val="0"/>
              </a:spcAft>
              <a:buSzPts val="2122"/>
              <a:buNone/>
            </a:pPr>
            <a:r>
              <a:rPr lang="en-US" sz="2497" dirty="0"/>
              <a:t>Minn. Stat. § 504B.321 </a:t>
            </a:r>
            <a:endParaRPr sz="2497" dirty="0"/>
          </a:p>
          <a:p>
            <a:pPr marL="457200" lvl="0" indent="-387191" algn="l" rtl="0">
              <a:lnSpc>
                <a:spcPct val="80000"/>
              </a:lnSpc>
              <a:spcBef>
                <a:spcPts val="499"/>
              </a:spcBef>
              <a:spcAft>
                <a:spcPts val="0"/>
              </a:spcAft>
              <a:buSzPts val="2498"/>
              <a:buChar char="●"/>
            </a:pPr>
            <a:r>
              <a:rPr lang="en-US" sz="2497" dirty="0"/>
              <a:t>Plaintiff requests an expedited procedure by affidavit </a:t>
            </a:r>
          </a:p>
          <a:p>
            <a:pPr marL="914400" lvl="1" indent="-387191" algn="l" rtl="0">
              <a:lnSpc>
                <a:spcPct val="80000"/>
              </a:lnSpc>
              <a:spcBef>
                <a:spcPts val="0"/>
              </a:spcBef>
              <a:spcAft>
                <a:spcPts val="0"/>
              </a:spcAft>
              <a:buSzPts val="2498"/>
              <a:buChar char="○"/>
            </a:pPr>
            <a:r>
              <a:rPr lang="en-US" sz="2497" dirty="0"/>
              <a:t>stating specific facts and instances under Minn. Stat. § 504B.171 (certain types of illegal activity), or </a:t>
            </a:r>
            <a:endParaRPr sz="2497" dirty="0"/>
          </a:p>
          <a:p>
            <a:pPr marL="914400" lvl="1" indent="-387191" algn="l" rtl="0">
              <a:lnSpc>
                <a:spcPct val="80000"/>
              </a:lnSpc>
              <a:spcBef>
                <a:spcPts val="0"/>
              </a:spcBef>
              <a:spcAft>
                <a:spcPts val="0"/>
              </a:spcAft>
              <a:buSzPts val="2498"/>
              <a:buChar char="○"/>
            </a:pPr>
            <a:r>
              <a:rPr lang="en-US" sz="2497" dirty="0"/>
              <a:t>on the basis that the tenant is causing a nuisance or other illegal behavior that seriously endangers the safety of other residents, their property, or the landlord's property, </a:t>
            </a:r>
          </a:p>
          <a:p>
            <a:pPr marL="527209" lvl="1" indent="0" algn="l" rtl="0">
              <a:lnSpc>
                <a:spcPct val="80000"/>
              </a:lnSpc>
              <a:spcBef>
                <a:spcPts val="0"/>
              </a:spcBef>
              <a:spcAft>
                <a:spcPts val="0"/>
              </a:spcAft>
              <a:buSzPts val="2498"/>
              <a:buNone/>
            </a:pPr>
            <a:endParaRPr sz="2497" dirty="0"/>
          </a:p>
          <a:p>
            <a:pPr marL="457200" lvl="0" indent="-387191" algn="l" rtl="0">
              <a:lnSpc>
                <a:spcPct val="80000"/>
              </a:lnSpc>
              <a:spcBef>
                <a:spcPts val="0"/>
              </a:spcBef>
              <a:spcAft>
                <a:spcPts val="0"/>
              </a:spcAft>
              <a:buSzPts val="2498"/>
              <a:buChar char="●"/>
            </a:pPr>
            <a:r>
              <a:rPr lang="en-US" sz="2497" dirty="0"/>
              <a:t>Then the summons shall be served upon the tenant within 24 hours of issuance unless the court orders otherwise for good cause shown.</a:t>
            </a:r>
            <a:endParaRPr dirty="0"/>
          </a:p>
          <a:p>
            <a:pPr marL="0" lvl="0" indent="0" algn="l" rtl="0">
              <a:lnSpc>
                <a:spcPct val="80000"/>
              </a:lnSpc>
              <a:spcBef>
                <a:spcPts val="499"/>
              </a:spcBef>
              <a:spcAft>
                <a:spcPts val="0"/>
              </a:spcAft>
              <a:buNone/>
            </a:pPr>
            <a:endParaRPr sz="2497" dirty="0"/>
          </a:p>
        </p:txBody>
      </p:sp>
    </p:spTree>
    <p:extLst>
      <p:ext uri="{BB962C8B-B14F-4D97-AF65-F5344CB8AC3E}">
        <p14:creationId xmlns:p14="http://schemas.microsoft.com/office/powerpoint/2010/main" val="1120418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12"/>
          <p:cNvSpPr txBox="1">
            <a:spLocks noGrp="1"/>
          </p:cNvSpPr>
          <p:nvPr>
            <p:ph type="title"/>
          </p:nvPr>
        </p:nvSpPr>
        <p:spPr>
          <a:xfrm>
            <a:off x="301752" y="228600"/>
            <a:ext cx="8534400" cy="889986"/>
          </a:xfrm>
          <a:prstGeom prst="rect">
            <a:avLst/>
          </a:prstGeom>
          <a:noFill/>
          <a:ln>
            <a:noFill/>
          </a:ln>
        </p:spPr>
        <p:txBody>
          <a:bodyPr spcFirstLastPara="1" wrap="square" lIns="91425" tIns="45700" rIns="91425" bIns="45700" anchor="b" anchorCtr="0">
            <a:normAutofit/>
          </a:bodyPr>
          <a:lstStyle/>
          <a:p>
            <a:pPr lvl="0"/>
            <a:r>
              <a:rPr lang="en-US" dirty="0"/>
              <a:t>Strict Compliance and Server Requirements</a:t>
            </a:r>
            <a:endParaRPr dirty="0">
              <a:solidFill>
                <a:srgbClr val="FF0000"/>
              </a:solidFill>
            </a:endParaRPr>
          </a:p>
        </p:txBody>
      </p:sp>
      <p:sp>
        <p:nvSpPr>
          <p:cNvPr id="234" name="Google Shape;234;p12"/>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778"/>
              <a:buNone/>
            </a:pPr>
            <a:r>
              <a:rPr lang="en-US" sz="2000" dirty="0"/>
              <a:t>Personal Jurisdiction and Proper Service of the Summons and Complaint</a:t>
            </a:r>
            <a:endParaRPr sz="2000" dirty="0"/>
          </a:p>
          <a:p>
            <a:pPr marL="0" lvl="0" indent="0" algn="l" rtl="0">
              <a:lnSpc>
                <a:spcPct val="80000"/>
              </a:lnSpc>
              <a:spcBef>
                <a:spcPts val="418"/>
              </a:spcBef>
              <a:spcAft>
                <a:spcPts val="0"/>
              </a:spcAft>
              <a:buSzPts val="1778"/>
              <a:buNone/>
            </a:pPr>
            <a:endParaRPr sz="2000" dirty="0"/>
          </a:p>
          <a:p>
            <a:pPr marL="0" lvl="0" indent="0" algn="l" rtl="0">
              <a:lnSpc>
                <a:spcPct val="80000"/>
              </a:lnSpc>
              <a:spcBef>
                <a:spcPts val="418"/>
              </a:spcBef>
              <a:spcAft>
                <a:spcPts val="0"/>
              </a:spcAft>
              <a:buSzPts val="1778"/>
              <a:buNone/>
            </a:pPr>
            <a:r>
              <a:rPr lang="en-US" sz="2000" dirty="0"/>
              <a:t>Strict compliance with service requirements, rather than mere substantial compliance, is a precondition to personal jurisdiction. </a:t>
            </a:r>
            <a:r>
              <a:rPr lang="en-US" sz="2000" i="1" dirty="0"/>
              <a:t>Koski v. Johnson, </a:t>
            </a:r>
            <a:r>
              <a:rPr lang="en-US" sz="2000" dirty="0"/>
              <a:t>837 N.W.2d 739 (Minn. Ct. App. 2013); </a:t>
            </a:r>
            <a:r>
              <a:rPr lang="en-US" sz="2000" b="0" i="0" u="none" strike="noStrike" baseline="0" dirty="0">
                <a:hlinkClick r:id="rId3"/>
              </a:rPr>
              <a:t>Residential Eviction Defense and Tenant Claims in Minnesota at VI.C.1a.</a:t>
            </a:r>
            <a:endParaRPr sz="2000" dirty="0"/>
          </a:p>
          <a:p>
            <a:pPr marL="0" lvl="0" indent="0" algn="l" rtl="0">
              <a:lnSpc>
                <a:spcPct val="80000"/>
              </a:lnSpc>
              <a:spcBef>
                <a:spcPts val="418"/>
              </a:spcBef>
              <a:spcAft>
                <a:spcPts val="0"/>
              </a:spcAft>
              <a:buSzPts val="1778"/>
              <a:buNone/>
            </a:pPr>
            <a:endParaRPr sz="2000" dirty="0"/>
          </a:p>
          <a:p>
            <a:pPr marL="0" lvl="0" indent="0" algn="l" rtl="0">
              <a:lnSpc>
                <a:spcPct val="80000"/>
              </a:lnSpc>
              <a:spcBef>
                <a:spcPts val="418"/>
              </a:spcBef>
              <a:spcAft>
                <a:spcPts val="0"/>
              </a:spcAft>
              <a:buSzPts val="1778"/>
              <a:buNone/>
            </a:pPr>
            <a:r>
              <a:rPr lang="en-US" sz="2000" dirty="0"/>
              <a:t>Service by the plaintiff is improper. Minn. R. Civ. P. 4.02. In </a:t>
            </a:r>
            <a:r>
              <a:rPr lang="en-US" sz="2000" i="1" dirty="0"/>
              <a:t>Lewis v. Contracting Northwest, Inc., </a:t>
            </a:r>
            <a:r>
              <a:rPr lang="en-US" sz="2000" dirty="0"/>
              <a:t>413 N.W.2d 154 (Minn. Ct. App. 1987), the court explained the reason for precluding parties from serving process: “The law has wisely entrusted the decision of disputes between citizens to persons wholly disinterested and free from bias and the acrimony of feeling so frequently, if not uniformly, engendered by litigation; and the same is equally true of the persons selected to execute the process necessary to the adjustment of such disputes.” </a:t>
            </a:r>
            <a:r>
              <a:rPr lang="en-US" sz="2000" i="1" dirty="0"/>
              <a:t>Id. </a:t>
            </a:r>
            <a:r>
              <a:rPr lang="en-US" sz="2000" dirty="0"/>
              <a:t>at 155.</a:t>
            </a:r>
            <a:r>
              <a:rPr lang="en-US" sz="2000" i="1" dirty="0"/>
              <a:t> </a:t>
            </a:r>
            <a:r>
              <a:rPr lang="en-US" sz="2000" b="0" i="1" u="none" strike="noStrike" baseline="0" dirty="0"/>
              <a:t>See </a:t>
            </a:r>
            <a:r>
              <a:rPr lang="en-US" sz="2000" b="0" i="0" u="none" strike="noStrike" baseline="0" dirty="0">
                <a:hlinkClick r:id="rId4"/>
              </a:rPr>
              <a:t>Residential Eviction Defense and Tenant Claims in Minnesota at VI.C.2.d.</a:t>
            </a:r>
            <a:endParaRPr sz="2000" dirty="0"/>
          </a:p>
        </p:txBody>
      </p:sp>
    </p:spTree>
    <p:extLst>
      <p:ext uri="{BB962C8B-B14F-4D97-AF65-F5344CB8AC3E}">
        <p14:creationId xmlns:p14="http://schemas.microsoft.com/office/powerpoint/2010/main" val="420365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1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Scheduling</a:t>
            </a:r>
            <a:endParaRPr dirty="0"/>
          </a:p>
        </p:txBody>
      </p:sp>
      <p:sp>
        <p:nvSpPr>
          <p:cNvPr id="240" name="Google Shape;240;p1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457200" lvl="0" indent="-374332" algn="l" rtl="0">
              <a:lnSpc>
                <a:spcPct val="80000"/>
              </a:lnSpc>
              <a:spcBef>
                <a:spcPts val="459"/>
              </a:spcBef>
              <a:spcAft>
                <a:spcPts val="0"/>
              </a:spcAft>
              <a:buSzPts val="2295"/>
              <a:buChar char="●"/>
            </a:pPr>
            <a:r>
              <a:rPr lang="en-US" sz="2000" dirty="0"/>
              <a:t>Minn. Stat. § 504B.321</a:t>
            </a:r>
            <a:endParaRPr sz="2000" dirty="0"/>
          </a:p>
          <a:p>
            <a:pPr marL="914400" lvl="1" indent="-374332" algn="l" rtl="0">
              <a:lnSpc>
                <a:spcPct val="80000"/>
              </a:lnSpc>
              <a:spcBef>
                <a:spcPts val="0"/>
              </a:spcBef>
              <a:spcAft>
                <a:spcPts val="0"/>
              </a:spcAft>
              <a:buSzPts val="2295"/>
              <a:buChar char="○"/>
            </a:pPr>
            <a:r>
              <a:rPr lang="en-US" sz="2000" dirty="0">
                <a:solidFill>
                  <a:srgbClr val="00000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The first appearance shall be between 7 and 14 days from the day of issuing the summons.</a:t>
            </a:r>
            <a:endParaRPr sz="2000" dirty="0">
              <a:solidFill>
                <a:srgbClr val="000000"/>
              </a:solidFill>
            </a:endParaRPr>
          </a:p>
          <a:p>
            <a:pPr marL="0" lvl="0" indent="0" algn="l" rtl="0">
              <a:lnSpc>
                <a:spcPct val="80000"/>
              </a:lnSpc>
              <a:spcBef>
                <a:spcPts val="459"/>
              </a:spcBef>
              <a:spcAft>
                <a:spcPts val="0"/>
              </a:spcAft>
              <a:buSzPts val="1951"/>
              <a:buNone/>
            </a:pPr>
            <a:endParaRPr sz="2000" dirty="0"/>
          </a:p>
          <a:p>
            <a:pPr marL="457200" lvl="0" indent="-374332" algn="l" rtl="0">
              <a:lnSpc>
                <a:spcPct val="80000"/>
              </a:lnSpc>
              <a:spcBef>
                <a:spcPts val="459"/>
              </a:spcBef>
              <a:spcAft>
                <a:spcPts val="0"/>
              </a:spcAft>
              <a:buSzPts val="2295"/>
              <a:buChar char="●"/>
            </a:pPr>
            <a:r>
              <a:rPr lang="en-US" sz="2000" dirty="0"/>
              <a:t>Expedited eviction action </a:t>
            </a:r>
            <a:endParaRPr sz="2000" dirty="0"/>
          </a:p>
          <a:p>
            <a:pPr marL="914400" lvl="1" indent="-374332" algn="l" rtl="0">
              <a:lnSpc>
                <a:spcPct val="80000"/>
              </a:lnSpc>
              <a:spcBef>
                <a:spcPts val="0"/>
              </a:spcBef>
              <a:spcAft>
                <a:spcPts val="0"/>
              </a:spcAft>
              <a:buSzPts val="2295"/>
              <a:buChar char="○"/>
            </a:pPr>
            <a:r>
              <a:rPr lang="en-US" sz="2000" dirty="0">
                <a:solidFill>
                  <a:srgbClr val="000000"/>
                </a:solidFill>
              </a:rPr>
              <a:t>the complaint and affidavit shall be reviewed by a referee or judge and scheduled for an expedited hearing only if </a:t>
            </a:r>
            <a:endParaRPr sz="2000" dirty="0">
              <a:solidFill>
                <a:srgbClr val="000000"/>
              </a:solidFill>
            </a:endParaRPr>
          </a:p>
          <a:p>
            <a:pPr marL="1371600" lvl="2" indent="-374332" algn="l" rtl="0">
              <a:lnSpc>
                <a:spcPct val="80000"/>
              </a:lnSpc>
              <a:spcBef>
                <a:spcPts val="0"/>
              </a:spcBef>
              <a:spcAft>
                <a:spcPts val="0"/>
              </a:spcAft>
              <a:buSzPts val="2295"/>
              <a:buChar char="■"/>
            </a:pPr>
            <a:r>
              <a:rPr lang="en-US" dirty="0"/>
              <a:t>sufficient supporting facts are stated and </a:t>
            </a:r>
            <a:endParaRPr dirty="0"/>
          </a:p>
          <a:p>
            <a:pPr marL="1371600" lvl="2" indent="-374332" algn="l" rtl="0">
              <a:lnSpc>
                <a:spcPct val="80000"/>
              </a:lnSpc>
              <a:spcBef>
                <a:spcPts val="0"/>
              </a:spcBef>
              <a:spcAft>
                <a:spcPts val="0"/>
              </a:spcAft>
              <a:buSzPts val="2295"/>
              <a:buChar char="■"/>
            </a:pPr>
            <a:r>
              <a:rPr lang="en-US" dirty="0"/>
              <a:t>they meet the requirements of this paragraph, and </a:t>
            </a:r>
            <a:endParaRPr dirty="0"/>
          </a:p>
          <a:p>
            <a:pPr marL="914400" lvl="1" indent="-374332" algn="l" rtl="0">
              <a:lnSpc>
                <a:spcPct val="80000"/>
              </a:lnSpc>
              <a:spcBef>
                <a:spcPts val="0"/>
              </a:spcBef>
              <a:spcAft>
                <a:spcPts val="0"/>
              </a:spcAft>
              <a:buSzPts val="2295"/>
              <a:buChar char="○"/>
            </a:pPr>
            <a:r>
              <a:rPr lang="en-US" sz="2000" dirty="0">
                <a:solidFill>
                  <a:srgbClr val="000000"/>
                </a:solidFill>
              </a:rPr>
              <a:t>if so, the appearance in an expedited hearing shall be not less than five days nor more than seven days from the date the summons is issued. </a:t>
            </a:r>
          </a:p>
          <a:p>
            <a:pPr marL="540068" lvl="1" indent="0" algn="l" rtl="0">
              <a:lnSpc>
                <a:spcPct val="80000"/>
              </a:lnSpc>
              <a:spcBef>
                <a:spcPts val="0"/>
              </a:spcBef>
              <a:spcAft>
                <a:spcPts val="0"/>
              </a:spcAft>
              <a:buSzPts val="2295"/>
              <a:buNone/>
            </a:pPr>
            <a:endParaRPr lang="en-US" sz="2000" dirty="0">
              <a:solidFill>
                <a:srgbClr val="000000"/>
              </a:solidFill>
            </a:endParaRPr>
          </a:p>
          <a:p>
            <a:pPr marL="82868" indent="0">
              <a:lnSpc>
                <a:spcPct val="80000"/>
              </a:lnSpc>
              <a:spcBef>
                <a:spcPts val="0"/>
              </a:spcBef>
            </a:pPr>
            <a:r>
              <a:rPr lang="en-US" sz="2000" dirty="0">
                <a:solidFill>
                  <a:srgbClr val="000000"/>
                </a:solidFill>
              </a:rPr>
              <a:t>The court may continue the trial for up to six (6) days without consent of the parties; or, in certain circumstances, up to three (3) months for a material witness if a bond is paid. Minn. Stat. § 504B.341.</a:t>
            </a:r>
          </a:p>
          <a:p>
            <a:pPr marL="82868" indent="0">
              <a:lnSpc>
                <a:spcPct val="80000"/>
              </a:lnSpc>
              <a:spcBef>
                <a:spcPts val="0"/>
              </a:spcBef>
            </a:pPr>
            <a:endParaRPr lang="en-US" sz="2000" dirty="0">
              <a:solidFill>
                <a:srgbClr val="000000"/>
              </a:solidFill>
            </a:endParaRPr>
          </a:p>
          <a:p>
            <a:pPr marL="82868" indent="0">
              <a:lnSpc>
                <a:spcPct val="80000"/>
              </a:lnSpc>
              <a:spcBef>
                <a:spcPts val="0"/>
              </a:spcBef>
            </a:pPr>
            <a:r>
              <a:rPr lang="en-US" sz="2000" dirty="0">
                <a:solidFill>
                  <a:srgbClr val="000000"/>
                </a:solidFill>
              </a:rPr>
              <a:t>Courts can relax these deadlines. </a:t>
            </a:r>
            <a:r>
              <a:rPr lang="en-US" sz="2000" i="1" dirty="0">
                <a:solidFill>
                  <a:srgbClr val="000000"/>
                </a:solidFill>
              </a:rPr>
              <a:t>Rice Park Properties v. Robins, Kaplan, Miller and </a:t>
            </a:r>
            <a:r>
              <a:rPr lang="en-US" sz="2000" i="1" dirty="0" err="1">
                <a:solidFill>
                  <a:srgbClr val="000000"/>
                </a:solidFill>
              </a:rPr>
              <a:t>Cieresi</a:t>
            </a:r>
            <a:r>
              <a:rPr lang="en-US" sz="2000" i="1" dirty="0">
                <a:solidFill>
                  <a:srgbClr val="000000"/>
                </a:solidFill>
              </a:rPr>
              <a:t>, </a:t>
            </a:r>
            <a:r>
              <a:rPr lang="en-US" sz="2000" dirty="0">
                <a:solidFill>
                  <a:srgbClr val="000000"/>
                </a:solidFill>
              </a:rPr>
              <a:t>532 N.W.2d 556 (1995); </a:t>
            </a:r>
            <a:r>
              <a:rPr lang="en-US" sz="2000" dirty="0">
                <a:solidFill>
                  <a:srgbClr val="000000"/>
                </a:solidFill>
                <a:hlinkClick r:id="rId3"/>
              </a:rPr>
              <a:t>Residential Eviction Defense and Tenant Claims in Minnesota at V.E.</a:t>
            </a:r>
            <a:endParaRPr lang="en-US" sz="2000" dirty="0">
              <a:solidFill>
                <a:srgbClr val="000000"/>
              </a:solidFill>
            </a:endParaRPr>
          </a:p>
          <a:p>
            <a:pPr marL="82868" indent="0">
              <a:lnSpc>
                <a:spcPct val="80000"/>
              </a:lnSpc>
              <a:spcBef>
                <a:spcPts val="0"/>
              </a:spcBef>
            </a:pPr>
            <a:endParaRPr sz="2000" dirty="0">
              <a:solidFill>
                <a:srgbClr val="000000"/>
              </a:solidFill>
            </a:endParaRPr>
          </a:p>
          <a:p>
            <a:pPr marL="0" lvl="0" indent="0" algn="l" rtl="0">
              <a:lnSpc>
                <a:spcPct val="80000"/>
              </a:lnSpc>
              <a:spcBef>
                <a:spcPts val="459"/>
              </a:spcBef>
              <a:spcAft>
                <a:spcPts val="0"/>
              </a:spcAft>
              <a:buSzPts val="1951"/>
              <a:buNone/>
            </a:pPr>
            <a:endParaRPr sz="2000" dirty="0"/>
          </a:p>
          <a:p>
            <a:pPr marL="0" lvl="0" indent="0" algn="l" rtl="0">
              <a:lnSpc>
                <a:spcPct val="80000"/>
              </a:lnSpc>
              <a:spcBef>
                <a:spcPts val="459"/>
              </a:spcBef>
              <a:spcAft>
                <a:spcPts val="0"/>
              </a:spcAft>
              <a:buSzPts val="1951"/>
              <a:buNone/>
            </a:pPr>
            <a:endParaRPr sz="2000" dirty="0"/>
          </a:p>
          <a:p>
            <a:pPr marL="0" lvl="0" indent="0" algn="l" rtl="0">
              <a:lnSpc>
                <a:spcPct val="80000"/>
              </a:lnSpc>
              <a:spcBef>
                <a:spcPts val="459"/>
              </a:spcBef>
              <a:spcAft>
                <a:spcPts val="0"/>
              </a:spcAft>
              <a:buSzPts val="1951"/>
              <a:buNone/>
            </a:pPr>
            <a:endParaRPr sz="2000" dirty="0"/>
          </a:p>
          <a:p>
            <a:pPr marL="0" lvl="0" indent="0" algn="l" rtl="0">
              <a:lnSpc>
                <a:spcPct val="80000"/>
              </a:lnSpc>
              <a:spcBef>
                <a:spcPts val="459"/>
              </a:spcBef>
              <a:spcAft>
                <a:spcPts val="0"/>
              </a:spcAft>
              <a:buSzPts val="1951"/>
              <a:buNone/>
            </a:pPr>
            <a:endParaRPr sz="2000" dirty="0"/>
          </a:p>
        </p:txBody>
      </p:sp>
    </p:spTree>
    <p:extLst>
      <p:ext uri="{BB962C8B-B14F-4D97-AF65-F5344CB8AC3E}">
        <p14:creationId xmlns:p14="http://schemas.microsoft.com/office/powerpoint/2010/main" val="1646814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55969-2139-4530-9495-B14FC81E931F}"/>
              </a:ext>
            </a:extLst>
          </p:cNvPr>
          <p:cNvSpPr>
            <a:spLocks noGrp="1"/>
          </p:cNvSpPr>
          <p:nvPr>
            <p:ph type="title"/>
          </p:nvPr>
        </p:nvSpPr>
        <p:spPr/>
        <p:txBody>
          <a:bodyPr/>
          <a:lstStyle/>
          <a:p>
            <a:r>
              <a:rPr lang="en-US" dirty="0"/>
              <a:t>Answer</a:t>
            </a:r>
          </a:p>
        </p:txBody>
      </p:sp>
      <p:sp>
        <p:nvSpPr>
          <p:cNvPr id="3" name="Text Placeholder 2">
            <a:extLst>
              <a:ext uri="{FF2B5EF4-FFF2-40B4-BE49-F238E27FC236}">
                <a16:creationId xmlns:a16="http://schemas.microsoft.com/office/drawing/2014/main" id="{624A57E4-FDA2-404C-A814-E2676CA850AF}"/>
              </a:ext>
            </a:extLst>
          </p:cNvPr>
          <p:cNvSpPr>
            <a:spLocks noGrp="1"/>
          </p:cNvSpPr>
          <p:nvPr>
            <p:ph type="body" idx="1"/>
          </p:nvPr>
        </p:nvSpPr>
        <p:spPr/>
        <p:txBody>
          <a:bodyPr>
            <a:normAutofit fontScale="77500" lnSpcReduction="20000"/>
          </a:bodyPr>
          <a:lstStyle/>
          <a:p>
            <a:pPr marL="0" indent="0">
              <a:spcBef>
                <a:spcPts val="0"/>
              </a:spcBef>
            </a:pPr>
            <a:r>
              <a:rPr lang="en-US" dirty="0"/>
              <a:t>“At the court appearance specified in the summons, the defendant may answer the complaint .... Minn. Stat. § 504B.335 (formerly § 566.07). </a:t>
            </a:r>
          </a:p>
          <a:p>
            <a:pPr marL="0" indent="0">
              <a:spcBef>
                <a:spcPts val="0"/>
              </a:spcBef>
            </a:pPr>
            <a:endParaRPr lang="en-US" dirty="0"/>
          </a:p>
          <a:p>
            <a:pPr marL="0" indent="0">
              <a:spcBef>
                <a:spcPts val="0"/>
              </a:spcBef>
            </a:pPr>
            <a:r>
              <a:rPr lang="en-US" dirty="0"/>
              <a:t>Since the statute uses “answer” as a verb rather than a noun, and since it does not require a written answer, the defendant can answer the complaint orally without a written answer. The Housing Court Rules do not require a written answer. Minn. Gen. R. Prac. 601-12. However, a written answer is useful to present to the court affirmative defenses and grounds for dismissal or summary judgment. </a:t>
            </a:r>
            <a:r>
              <a:rPr lang="en-US" i="1" dirty="0"/>
              <a:t>See</a:t>
            </a:r>
            <a:r>
              <a:rPr lang="en-US" dirty="0"/>
              <a:t> </a:t>
            </a:r>
            <a:r>
              <a:rPr lang="en-US" dirty="0">
                <a:hlinkClick r:id="rId2"/>
              </a:rPr>
              <a:t>Residential Eviction Defense and Tenant Claims in Minnesota at V.B.</a:t>
            </a:r>
            <a:endParaRPr lang="en-US" dirty="0"/>
          </a:p>
          <a:p>
            <a:pPr marL="0" indent="0">
              <a:spcBef>
                <a:spcPts val="0"/>
              </a:spcBef>
            </a:pPr>
            <a:endParaRPr lang="en-US" dirty="0"/>
          </a:p>
          <a:p>
            <a:pPr marL="0" indent="0">
              <a:spcBef>
                <a:spcPts val="0"/>
              </a:spcBef>
            </a:pPr>
            <a:r>
              <a:rPr lang="en-US" dirty="0"/>
              <a:t>An </a:t>
            </a:r>
            <a:r>
              <a:rPr lang="en-US" i="1" dirty="0"/>
              <a:t>In Forma Pauperis</a:t>
            </a:r>
            <a:r>
              <a:rPr lang="en-US" dirty="0"/>
              <a:t> application is needed to waive the filing fee for an answer. </a:t>
            </a:r>
            <a:r>
              <a:rPr lang="en-US" dirty="0">
                <a:hlinkClick r:id="rId3"/>
              </a:rPr>
              <a:t>Housing Law in Minnesota: In Forma Pauperis (IFP).</a:t>
            </a:r>
            <a:endParaRPr lang="en-US" dirty="0"/>
          </a:p>
          <a:p>
            <a:pPr marL="0" indent="0">
              <a:spcBef>
                <a:spcPts val="0"/>
              </a:spcBef>
            </a:pPr>
            <a:endParaRPr lang="en-US" dirty="0"/>
          </a:p>
          <a:p>
            <a:pPr marL="0" indent="0">
              <a:spcBef>
                <a:spcPts val="0"/>
              </a:spcBef>
            </a:pPr>
            <a:r>
              <a:rPr lang="en-US" dirty="0">
                <a:hlinkClick r:id="rId4"/>
              </a:rPr>
              <a:t>Pandemic Answer Forms</a:t>
            </a:r>
            <a:endParaRPr lang="en-US" dirty="0"/>
          </a:p>
          <a:p>
            <a:pPr marL="0" indent="0">
              <a:spcBef>
                <a:spcPts val="0"/>
              </a:spcBef>
            </a:pPr>
            <a:r>
              <a:rPr lang="en-US" dirty="0">
                <a:hlinkClick r:id="rId5"/>
              </a:rPr>
              <a:t>Pre-pandemic Answer Forms</a:t>
            </a:r>
            <a:endParaRPr lang="en-US" dirty="0"/>
          </a:p>
        </p:txBody>
      </p:sp>
    </p:spTree>
    <p:extLst>
      <p:ext uri="{BB962C8B-B14F-4D97-AF65-F5344CB8AC3E}">
        <p14:creationId xmlns:p14="http://schemas.microsoft.com/office/powerpoint/2010/main" val="15456102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7"/>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Proof and Findings</a:t>
            </a:r>
            <a:endParaRPr dirty="0"/>
          </a:p>
        </p:txBody>
      </p:sp>
      <p:sp>
        <p:nvSpPr>
          <p:cNvPr id="204" name="Google Shape;204;p7"/>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lnSpcReduction="10000"/>
          </a:bodyPr>
          <a:lstStyle/>
          <a:p>
            <a:pPr marL="457200" lvl="0" indent="-348615" algn="l" rtl="0">
              <a:lnSpc>
                <a:spcPct val="80000"/>
              </a:lnSpc>
              <a:spcBef>
                <a:spcPts val="378"/>
              </a:spcBef>
              <a:spcAft>
                <a:spcPts val="0"/>
              </a:spcAft>
              <a:buSzPts val="1890"/>
              <a:buChar char="●"/>
            </a:pPr>
            <a:r>
              <a:rPr lang="en-US" sz="1890" dirty="0"/>
              <a:t>The plaintiff must prove claims supporting eviction by a preponderance of the evidence, and the court must make specific findings on the claims of the plaintiff. </a:t>
            </a:r>
          </a:p>
          <a:p>
            <a:pPr marL="914400" lvl="1" indent="-348615" algn="l" rtl="0">
              <a:lnSpc>
                <a:spcPct val="80000"/>
              </a:lnSpc>
              <a:spcBef>
                <a:spcPts val="0"/>
              </a:spcBef>
              <a:spcAft>
                <a:spcPts val="0"/>
              </a:spcAft>
              <a:buSzPts val="1890"/>
              <a:buChar char="○"/>
            </a:pPr>
            <a:r>
              <a:rPr lang="en-US" sz="1890" i="1" dirty="0"/>
              <a:t>Chancellor Manor v. Thibodeaux, </a:t>
            </a:r>
            <a:r>
              <a:rPr lang="en-US" sz="1890" dirty="0"/>
              <a:t>628 N.W.2d 193, 197 (Minn. Ct. App. 2001).</a:t>
            </a:r>
            <a:endParaRPr dirty="0"/>
          </a:p>
          <a:p>
            <a:pPr marL="0" lvl="0" indent="0" algn="l" rtl="0">
              <a:lnSpc>
                <a:spcPct val="80000"/>
              </a:lnSpc>
              <a:spcBef>
                <a:spcPts val="378"/>
              </a:spcBef>
              <a:spcAft>
                <a:spcPts val="0"/>
              </a:spcAft>
              <a:buSzPts val="1607"/>
              <a:buNone/>
            </a:pPr>
            <a:endParaRPr sz="1890" dirty="0"/>
          </a:p>
          <a:p>
            <a:pPr lvl="0" indent="-348615">
              <a:lnSpc>
                <a:spcPct val="80000"/>
              </a:lnSpc>
              <a:spcBef>
                <a:spcPts val="378"/>
              </a:spcBef>
              <a:buSzPts val="1890"/>
              <a:buChar char="●"/>
            </a:pPr>
            <a:r>
              <a:rPr lang="en-US" sz="1890" dirty="0"/>
              <a:t>The Minnesota Rules of Evidence, Civil Procedure, and General Rules of Practice apply to eviction actions</a:t>
            </a:r>
          </a:p>
          <a:p>
            <a:pPr lvl="1" indent="-348615">
              <a:lnSpc>
                <a:spcPct val="80000"/>
              </a:lnSpc>
              <a:spcBef>
                <a:spcPts val="0"/>
              </a:spcBef>
              <a:buSzPts val="1890"/>
              <a:buChar char="○"/>
            </a:pPr>
            <a:r>
              <a:rPr lang="en-US" sz="1890" dirty="0">
                <a:solidFill>
                  <a:schemeClr val="bg2"/>
                </a:solidFill>
              </a:rPr>
              <a:t>Housing Court rules of the General Rules of Practice apply only to the 2</a:t>
            </a:r>
            <a:r>
              <a:rPr lang="en-US" sz="1890" baseline="30000" dirty="0">
                <a:solidFill>
                  <a:schemeClr val="bg2"/>
                </a:solidFill>
              </a:rPr>
              <a:t>nd</a:t>
            </a:r>
            <a:r>
              <a:rPr lang="en-US" sz="1890" dirty="0">
                <a:solidFill>
                  <a:schemeClr val="bg2"/>
                </a:solidFill>
              </a:rPr>
              <a:t> and 4</a:t>
            </a:r>
            <a:r>
              <a:rPr lang="en-US" sz="1890" baseline="30000" dirty="0">
                <a:solidFill>
                  <a:schemeClr val="bg2"/>
                </a:solidFill>
              </a:rPr>
              <a:t>th</a:t>
            </a:r>
            <a:r>
              <a:rPr lang="en-US" sz="1890" dirty="0">
                <a:solidFill>
                  <a:schemeClr val="bg2"/>
                </a:solidFill>
              </a:rPr>
              <a:t> district courts.</a:t>
            </a:r>
          </a:p>
          <a:p>
            <a:pPr marL="565785" lvl="1" indent="0" algn="l" rtl="0">
              <a:lnSpc>
                <a:spcPct val="80000"/>
              </a:lnSpc>
              <a:spcBef>
                <a:spcPts val="0"/>
              </a:spcBef>
              <a:spcAft>
                <a:spcPts val="0"/>
              </a:spcAft>
              <a:buClr>
                <a:srgbClr val="000000"/>
              </a:buClr>
              <a:buSzPts val="1890"/>
              <a:buNone/>
            </a:pPr>
            <a:endParaRPr lang="en-US" sz="1890" dirty="0">
              <a:solidFill>
                <a:srgbClr val="000000"/>
              </a:solidFill>
            </a:endParaRPr>
          </a:p>
          <a:p>
            <a:pPr indent="-348615">
              <a:lnSpc>
                <a:spcPct val="80000"/>
              </a:lnSpc>
              <a:spcBef>
                <a:spcPts val="0"/>
              </a:spcBef>
              <a:buSzPct val="150000"/>
              <a:buFont typeface="Arial" panose="020B0604020202020204" pitchFamily="34" charset="0"/>
              <a:buChar char="•"/>
            </a:pPr>
            <a:r>
              <a:rPr lang="en-US" sz="189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Hearsay statements in testimony or within documents should be excluded unless they meet an exception to the hearsay rule.</a:t>
            </a:r>
          </a:p>
          <a:p>
            <a:pPr lvl="1" indent="-348615">
              <a:lnSpc>
                <a:spcPct val="80000"/>
              </a:lnSpc>
              <a:spcBef>
                <a:spcPts val="0"/>
              </a:spcBef>
              <a:buSzPts val="1890"/>
              <a:buChar char="○"/>
            </a:pPr>
            <a:r>
              <a:rPr lang="en-US" sz="1800" i="1"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Countryview Mobile Home Park v. Oliveras, </a:t>
            </a:r>
            <a:r>
              <a:rPr lang="en-US" sz="18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No. A04-160, 2004 WL 20049986 (Minn. Ct. App. Sept. 14, 2004) (unpublished).</a:t>
            </a:r>
            <a:endParaRPr sz="1800" dirty="0"/>
          </a:p>
          <a:p>
            <a:pPr marL="0" lvl="0" indent="0" algn="l" rtl="0">
              <a:lnSpc>
                <a:spcPct val="80000"/>
              </a:lnSpc>
              <a:spcBef>
                <a:spcPts val="378"/>
              </a:spcBef>
              <a:spcAft>
                <a:spcPts val="0"/>
              </a:spcAft>
              <a:buSzPts val="1607"/>
              <a:buNone/>
            </a:pPr>
            <a:endParaRPr sz="1890" dirty="0"/>
          </a:p>
          <a:p>
            <a:pPr marL="457200" lvl="0" indent="-348615" algn="l" rtl="0">
              <a:lnSpc>
                <a:spcPct val="80000"/>
              </a:lnSpc>
              <a:spcBef>
                <a:spcPts val="378"/>
              </a:spcBef>
              <a:spcAft>
                <a:spcPts val="0"/>
              </a:spcAft>
              <a:buSzPts val="1890"/>
              <a:buChar char="●"/>
            </a:pPr>
            <a:r>
              <a:rPr lang="en-US" sz="1890" dirty="0"/>
              <a:t>The parties and other lay witnesses have the right to testify about their observations without being experts.</a:t>
            </a:r>
            <a:endParaRPr sz="1890" dirty="0"/>
          </a:p>
          <a:p>
            <a:pPr marL="914400" lvl="1" indent="-348615" algn="l" rtl="0">
              <a:lnSpc>
                <a:spcPct val="80000"/>
              </a:lnSpc>
              <a:spcBef>
                <a:spcPts val="0"/>
              </a:spcBef>
              <a:spcAft>
                <a:spcPts val="0"/>
              </a:spcAft>
              <a:buSzPts val="1890"/>
              <a:buChar char="○"/>
            </a:pPr>
            <a:r>
              <a:rPr lang="en-US" sz="1890" dirty="0"/>
              <a:t> </a:t>
            </a:r>
            <a:r>
              <a:rPr lang="en-US" sz="1890" i="1" dirty="0"/>
              <a:t>Stewart v. Anderson, </a:t>
            </a:r>
            <a:r>
              <a:rPr lang="en-US" sz="1890" dirty="0"/>
              <a:t>No. A06-1878, 2007 WL 2366528 (Minn. Ct. App. Aug. 21, 2007) (unpublished).</a:t>
            </a:r>
            <a:endParaRPr dirty="0"/>
          </a:p>
          <a:p>
            <a:pPr marL="0" lvl="0" indent="0" algn="l" rtl="0">
              <a:lnSpc>
                <a:spcPct val="80000"/>
              </a:lnSpc>
              <a:spcBef>
                <a:spcPts val="378"/>
              </a:spcBef>
              <a:spcAft>
                <a:spcPts val="0"/>
              </a:spcAft>
              <a:buSzPts val="1607"/>
              <a:buNone/>
            </a:pPr>
            <a:endParaRPr sz="1890" dirty="0"/>
          </a:p>
        </p:txBody>
      </p:sp>
    </p:spTree>
    <p:extLst>
      <p:ext uri="{BB962C8B-B14F-4D97-AF65-F5344CB8AC3E}">
        <p14:creationId xmlns:p14="http://schemas.microsoft.com/office/powerpoint/2010/main" val="13566521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2F59-839C-41A9-80B0-9F460B93CC01}"/>
              </a:ext>
            </a:extLst>
          </p:cNvPr>
          <p:cNvSpPr>
            <a:spLocks noGrp="1"/>
          </p:cNvSpPr>
          <p:nvPr>
            <p:ph type="title"/>
          </p:nvPr>
        </p:nvSpPr>
        <p:spPr/>
        <p:txBody>
          <a:bodyPr/>
          <a:lstStyle/>
          <a:p>
            <a:r>
              <a:rPr lang="en-US" dirty="0"/>
              <a:t>Precondition Issues and Defenses</a:t>
            </a:r>
          </a:p>
        </p:txBody>
      </p:sp>
      <p:sp>
        <p:nvSpPr>
          <p:cNvPr id="3" name="Text Placeholder 2">
            <a:extLst>
              <a:ext uri="{FF2B5EF4-FFF2-40B4-BE49-F238E27FC236}">
                <a16:creationId xmlns:a16="http://schemas.microsoft.com/office/drawing/2014/main" id="{71A1DB87-D1F3-4DA4-9EDB-7182244D5DAF}"/>
              </a:ext>
            </a:extLst>
          </p:cNvPr>
          <p:cNvSpPr>
            <a:spLocks noGrp="1"/>
          </p:cNvSpPr>
          <p:nvPr>
            <p:ph type="body" idx="1"/>
          </p:nvPr>
        </p:nvSpPr>
        <p:spPr/>
        <p:txBody>
          <a:bodyPr>
            <a:noAutofit/>
          </a:bodyPr>
          <a:lstStyle/>
          <a:p>
            <a:pPr indent="-457200">
              <a:spcBef>
                <a:spcPts val="0"/>
              </a:spcBef>
              <a:buFont typeface="Arial" panose="020B0604020202020204" pitchFamily="34" charset="0"/>
              <a:buChar char="•"/>
            </a:pPr>
            <a:r>
              <a:rPr lang="en-US" sz="1400" dirty="0"/>
              <a:t>Plaintiff is not the person entitled to possession of the building or an authorized management agent.</a:t>
            </a:r>
          </a:p>
          <a:p>
            <a:pPr lvl="1" indent="-457200">
              <a:spcBef>
                <a:spcPts val="0"/>
              </a:spcBef>
              <a:buFont typeface="Arial" panose="020B0604020202020204" pitchFamily="34" charset="0"/>
              <a:buChar char="•"/>
            </a:pPr>
            <a:r>
              <a:rPr lang="en-US" sz="1400" dirty="0"/>
              <a:t>Minn. Stat. § 481.02, </a:t>
            </a:r>
            <a:r>
              <a:rPr lang="en-US" sz="1400" dirty="0" err="1"/>
              <a:t>subd</a:t>
            </a:r>
            <a:r>
              <a:rPr lang="en-US" sz="1400" dirty="0"/>
              <a:t>. 3(13)</a:t>
            </a:r>
          </a:p>
          <a:p>
            <a:pPr lvl="1" indent="-457200">
              <a:spcBef>
                <a:spcPts val="0"/>
              </a:spcBef>
              <a:buFont typeface="Arial" panose="020B0604020202020204" pitchFamily="34" charset="0"/>
              <a:buChar char="•"/>
            </a:pPr>
            <a:r>
              <a:rPr lang="en-US" sz="1400" dirty="0"/>
              <a:t>Hennepin and Ramsey Housing Courts:  Minn. Gen. R. Prac. 603.</a:t>
            </a:r>
          </a:p>
          <a:p>
            <a:pPr marL="0" indent="0">
              <a:spcBef>
                <a:spcPts val="0"/>
              </a:spcBef>
            </a:pPr>
            <a:endParaRPr lang="en-US" sz="1400" dirty="0"/>
          </a:p>
          <a:p>
            <a:pPr indent="-457200">
              <a:spcBef>
                <a:spcPts val="0"/>
              </a:spcBef>
              <a:buFont typeface="Arial" panose="020B0604020202020204" pitchFamily="34" charset="0"/>
              <a:buChar char="•"/>
            </a:pPr>
            <a:r>
              <a:rPr lang="en-US" sz="1400" dirty="0"/>
              <a:t>The person appearing on behalf of Plaintiff does not have a proper Power of Authority. </a:t>
            </a:r>
          </a:p>
          <a:p>
            <a:pPr marL="0" indent="0">
              <a:spcBef>
                <a:spcPts val="0"/>
              </a:spcBef>
            </a:pPr>
            <a:endParaRPr lang="en-US" sz="1400" dirty="0"/>
          </a:p>
          <a:p>
            <a:pPr indent="-457200">
              <a:spcBef>
                <a:spcPts val="0"/>
              </a:spcBef>
              <a:buFont typeface="Arial" panose="020B0604020202020204" pitchFamily="34" charset="0"/>
              <a:buChar char="•"/>
            </a:pPr>
            <a:r>
              <a:rPr lang="en-US" sz="1400" dirty="0"/>
              <a:t>Principal and Address Disclosure: The defendant did not know the names of the manager of the building and person authorized to accept service of process, and addresses at which they could be served 30 days before filing this case.</a:t>
            </a:r>
          </a:p>
          <a:p>
            <a:pPr lvl="1" indent="-457200">
              <a:spcBef>
                <a:spcPts val="0"/>
              </a:spcBef>
              <a:buFont typeface="Arial" panose="020B0604020202020204" pitchFamily="34" charset="0"/>
              <a:buChar char="•"/>
            </a:pPr>
            <a:r>
              <a:rPr lang="en-US" sz="1400" dirty="0"/>
              <a:t>Minn. Stat. § 504B.181 </a:t>
            </a:r>
          </a:p>
          <a:p>
            <a:pPr marL="0" indent="0">
              <a:spcBef>
                <a:spcPts val="0"/>
              </a:spcBef>
            </a:pPr>
            <a:endParaRPr lang="en-US" sz="1400" dirty="0"/>
          </a:p>
          <a:p>
            <a:pPr indent="-457200">
              <a:spcBef>
                <a:spcPts val="0"/>
              </a:spcBef>
              <a:buFont typeface="Arial" panose="020B0604020202020204" pitchFamily="34" charset="0"/>
              <a:buChar char="•"/>
            </a:pPr>
            <a:r>
              <a:rPr lang="en-US" sz="1400" dirty="0"/>
              <a:t>Plaintiff, the landlord, the lessor, or the management company is a business which did not comply with the Secretary of State trade name registration statutes, entitling the defendant to $250.00 in costs or by set off. </a:t>
            </a:r>
          </a:p>
          <a:p>
            <a:pPr lvl="1" indent="-457200">
              <a:spcBef>
                <a:spcPts val="0"/>
              </a:spcBef>
              <a:buFont typeface="Arial" panose="020B0604020202020204" pitchFamily="34" charset="0"/>
              <a:buChar char="•"/>
            </a:pPr>
            <a:r>
              <a:rPr lang="en-US" sz="1400" dirty="0"/>
              <a:t>Minn. Stat. §§ 333.001-333.06.</a:t>
            </a:r>
          </a:p>
          <a:p>
            <a:pPr marL="0" indent="0">
              <a:spcBef>
                <a:spcPts val="0"/>
              </a:spcBef>
            </a:pPr>
            <a:endParaRPr lang="en-US" sz="1400" dirty="0"/>
          </a:p>
          <a:p>
            <a:pPr indent="-457200">
              <a:spcBef>
                <a:spcPts val="0"/>
              </a:spcBef>
              <a:buFont typeface="Arial" panose="020B0604020202020204" pitchFamily="34" charset="0"/>
              <a:buChar char="•"/>
            </a:pPr>
            <a:r>
              <a:rPr lang="en-US" sz="1400" dirty="0"/>
              <a:t>Plaintiff failed to state the facts which authorize recovery of the premises.</a:t>
            </a:r>
          </a:p>
          <a:p>
            <a:pPr lvl="1" indent="-457200">
              <a:spcBef>
                <a:spcPts val="0"/>
              </a:spcBef>
              <a:buFont typeface="Arial" panose="020B0604020202020204" pitchFamily="34" charset="0"/>
              <a:buChar char="•"/>
            </a:pPr>
            <a:r>
              <a:rPr lang="en-US" sz="1400" dirty="0"/>
              <a:t>Minn. Stat. § 504B.321</a:t>
            </a:r>
          </a:p>
          <a:p>
            <a:pPr lvl="1" indent="-457200">
              <a:spcBef>
                <a:spcPts val="0"/>
              </a:spcBef>
              <a:buFont typeface="Arial" panose="020B0604020202020204" pitchFamily="34" charset="0"/>
              <a:buChar char="•"/>
            </a:pPr>
            <a:r>
              <a:rPr lang="en-US" sz="1400" dirty="0"/>
              <a:t>Hennepin and Ramsey Housing Courts:  Minn. Gen. R. Prac. 604(a).</a:t>
            </a:r>
          </a:p>
          <a:p>
            <a:pPr marL="457200" lvl="1" indent="0">
              <a:spcBef>
                <a:spcPts val="0"/>
              </a:spcBef>
              <a:buNone/>
            </a:pPr>
            <a:endParaRPr lang="en-US" sz="1400" dirty="0"/>
          </a:p>
          <a:p>
            <a:pPr marL="0" indent="0">
              <a:spcBef>
                <a:spcPts val="0"/>
              </a:spcBef>
            </a:pPr>
            <a:r>
              <a:rPr lang="en-US" sz="1400" dirty="0">
                <a:hlinkClick r:id="rId2"/>
              </a:rPr>
              <a:t>Residential Eviction Defense and Tenant Claims in Minnesota at VI.D.</a:t>
            </a:r>
            <a:endParaRPr lang="en-US" sz="1400" dirty="0">
              <a:hlinkClick r:id="rId3"/>
            </a:endParaRPr>
          </a:p>
          <a:p>
            <a:pPr marL="0" indent="0">
              <a:spcBef>
                <a:spcPts val="0"/>
              </a:spcBef>
            </a:pPr>
            <a:r>
              <a:rPr lang="en-US" sz="1400" dirty="0">
                <a:hlinkClick r:id="rId3"/>
              </a:rPr>
              <a:t>Pandemic Answer Forms</a:t>
            </a:r>
            <a:endParaRPr lang="en-US" sz="1400" dirty="0"/>
          </a:p>
          <a:p>
            <a:pPr marL="0" indent="0">
              <a:spcBef>
                <a:spcPts val="0"/>
              </a:spcBef>
            </a:pPr>
            <a:r>
              <a:rPr lang="en-US" sz="1400" dirty="0">
                <a:hlinkClick r:id="rId4"/>
              </a:rPr>
              <a:t>Pre-pandemic Answer Forms</a:t>
            </a:r>
            <a:endParaRPr lang="en-US" sz="1400" dirty="0"/>
          </a:p>
          <a:p>
            <a:pPr indent="-457200">
              <a:spcBef>
                <a:spcPts val="0"/>
              </a:spcBef>
              <a:buFont typeface="Arial" panose="020B0604020202020204" pitchFamily="34" charset="0"/>
              <a:buChar char="•"/>
            </a:pPr>
            <a:endParaRPr lang="en-US" sz="1400" dirty="0"/>
          </a:p>
          <a:p>
            <a:pPr marL="0" indent="0">
              <a:spcBef>
                <a:spcPts val="0"/>
              </a:spcBef>
            </a:pPr>
            <a:endParaRPr lang="en-US" sz="1400" dirty="0"/>
          </a:p>
        </p:txBody>
      </p:sp>
    </p:spTree>
    <p:extLst>
      <p:ext uri="{BB962C8B-B14F-4D97-AF65-F5344CB8AC3E}">
        <p14:creationId xmlns:p14="http://schemas.microsoft.com/office/powerpoint/2010/main" val="533547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01833-25D9-42F2-8CE7-E1EA5D951747}"/>
              </a:ext>
            </a:extLst>
          </p:cNvPr>
          <p:cNvSpPr>
            <a:spLocks noGrp="1"/>
          </p:cNvSpPr>
          <p:nvPr>
            <p:ph type="title"/>
          </p:nvPr>
        </p:nvSpPr>
        <p:spPr/>
        <p:txBody>
          <a:bodyPr>
            <a:normAutofit/>
          </a:bodyPr>
          <a:lstStyle/>
          <a:p>
            <a:r>
              <a:rPr lang="en-US" sz="2800" dirty="0"/>
              <a:t>Nonpayment of Claims and Defenses</a:t>
            </a:r>
          </a:p>
        </p:txBody>
      </p:sp>
      <p:sp>
        <p:nvSpPr>
          <p:cNvPr id="3" name="Text Placeholder 2">
            <a:extLst>
              <a:ext uri="{FF2B5EF4-FFF2-40B4-BE49-F238E27FC236}">
                <a16:creationId xmlns:a16="http://schemas.microsoft.com/office/drawing/2014/main" id="{55A0CDF6-F5D3-4106-B493-1E8D6F166B3E}"/>
              </a:ext>
            </a:extLst>
          </p:cNvPr>
          <p:cNvSpPr>
            <a:spLocks noGrp="1"/>
          </p:cNvSpPr>
          <p:nvPr>
            <p:ph type="body" idx="1"/>
          </p:nvPr>
        </p:nvSpPr>
        <p:spPr/>
        <p:txBody>
          <a:bodyPr>
            <a:noAutofit/>
          </a:bodyPr>
          <a:lstStyle/>
          <a:p>
            <a:pPr marL="0" indent="0">
              <a:spcBef>
                <a:spcPts val="0"/>
              </a:spcBef>
            </a:pPr>
            <a:r>
              <a:rPr lang="en-US" sz="2100" b="1" i="1" dirty="0"/>
              <a:t>Residential landlords cannot file eviction actions for nonpayment of rent against tenants with pending state emergency rental assistance application. </a:t>
            </a:r>
            <a:r>
              <a:rPr lang="en-US" sz="2100" b="1" i="1" dirty="0">
                <a:hlinkClick r:id="rId2"/>
              </a:rPr>
              <a:t>Pandemic Eviction Defense and Tenant Claims in Minnesota at VII.I.c1.</a:t>
            </a:r>
            <a:endParaRPr lang="en-US" sz="2100" b="1" i="1" dirty="0"/>
          </a:p>
          <a:p>
            <a:pPr marL="0" indent="0">
              <a:spcBef>
                <a:spcPts val="0"/>
              </a:spcBef>
            </a:pPr>
            <a:r>
              <a:rPr lang="en-US" sz="2100" dirty="0"/>
              <a:t> </a:t>
            </a:r>
          </a:p>
          <a:p>
            <a:pPr marL="0" indent="0">
              <a:spcBef>
                <a:spcPts val="0"/>
              </a:spcBef>
            </a:pPr>
            <a:r>
              <a:rPr lang="en-US" sz="2100" dirty="0"/>
              <a:t>Defenses:</a:t>
            </a:r>
          </a:p>
          <a:p>
            <a:pPr indent="-457200">
              <a:spcBef>
                <a:spcPts val="0"/>
              </a:spcBef>
              <a:buFont typeface="Arial" panose="020B0604020202020204" pitchFamily="34" charset="0"/>
              <a:buChar char="•"/>
            </a:pPr>
            <a:r>
              <a:rPr lang="en-US" sz="2100" dirty="0"/>
              <a:t>Pending application for emergency rental assistance</a:t>
            </a:r>
          </a:p>
          <a:p>
            <a:pPr indent="-457200">
              <a:spcBef>
                <a:spcPts val="0"/>
              </a:spcBef>
              <a:buFont typeface="Arial" panose="020B0604020202020204" pitchFamily="34" charset="0"/>
              <a:buChar char="•"/>
            </a:pPr>
            <a:r>
              <a:rPr lang="en-US" sz="2100" dirty="0"/>
              <a:t>Improper notice. </a:t>
            </a:r>
            <a:r>
              <a:rPr lang="en-US" sz="2100" i="1" dirty="0"/>
              <a:t>See </a:t>
            </a:r>
            <a:r>
              <a:rPr lang="en-US" sz="2100" dirty="0">
                <a:hlinkClick r:id="rId3" action="ppaction://hlinksldjump"/>
              </a:rPr>
              <a:t>slide 14</a:t>
            </a:r>
            <a:r>
              <a:rPr lang="en-US" sz="2100" dirty="0"/>
              <a:t>.</a:t>
            </a:r>
          </a:p>
          <a:p>
            <a:pPr indent="-457200">
              <a:spcBef>
                <a:spcPts val="0"/>
              </a:spcBef>
              <a:buFont typeface="Arial" panose="020B0604020202020204" pitchFamily="34" charset="0"/>
              <a:buChar char="•"/>
            </a:pPr>
            <a:r>
              <a:rPr lang="en-US" sz="2100" dirty="0"/>
              <a:t>Landlord failure to maintain property conditions and habitability. </a:t>
            </a:r>
            <a:r>
              <a:rPr lang="en-US" sz="2100" dirty="0">
                <a:hlinkClick r:id="rId4"/>
              </a:rPr>
              <a:t>Residential Eviction Defense and Tenant Claims in Minnesota at VI.E.1.</a:t>
            </a:r>
            <a:endParaRPr lang="en-US" sz="2100" dirty="0"/>
          </a:p>
          <a:p>
            <a:pPr indent="-457200">
              <a:spcBef>
                <a:spcPts val="0"/>
              </a:spcBef>
              <a:buFont typeface="Arial" panose="020B0604020202020204" pitchFamily="34" charset="0"/>
              <a:buChar char="•"/>
            </a:pPr>
            <a:r>
              <a:rPr lang="en-US" sz="2100" dirty="0"/>
              <a:t>Landlord failure to comply with city rental license ordinances. </a:t>
            </a:r>
            <a:r>
              <a:rPr lang="en-US" sz="2100" dirty="0">
                <a:hlinkClick r:id="rId5"/>
              </a:rPr>
              <a:t>Residential Eviction Defense and Tenant Claims in Minnesota VI.E.2.c.</a:t>
            </a:r>
            <a:endParaRPr lang="en-US" sz="2100" dirty="0"/>
          </a:p>
          <a:p>
            <a:pPr indent="-457200">
              <a:spcBef>
                <a:spcPts val="0"/>
              </a:spcBef>
              <a:buFont typeface="Arial" panose="020B0604020202020204" pitchFamily="34" charset="0"/>
              <a:buChar char="•"/>
            </a:pPr>
            <a:r>
              <a:rPr lang="en-US" sz="2100" dirty="0"/>
              <a:t>Landlord nonpayment of utilities or illegal shared metering of utilities. </a:t>
            </a:r>
            <a:r>
              <a:rPr lang="en-US" sz="2100" dirty="0">
                <a:hlinkClick r:id="rId6"/>
              </a:rPr>
              <a:t>Residential Eviction Defense and Tenant Claims in Minnesota at VI.E.18.</a:t>
            </a:r>
            <a:endParaRPr lang="en-US" sz="2100" dirty="0"/>
          </a:p>
        </p:txBody>
      </p:sp>
    </p:spTree>
    <p:extLst>
      <p:ext uri="{BB962C8B-B14F-4D97-AF65-F5344CB8AC3E}">
        <p14:creationId xmlns:p14="http://schemas.microsoft.com/office/powerpoint/2010/main" val="12589916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11F92-3E6C-440D-922E-0E330D77DFD7}"/>
              </a:ext>
            </a:extLst>
          </p:cNvPr>
          <p:cNvSpPr>
            <a:spLocks noGrp="1"/>
          </p:cNvSpPr>
          <p:nvPr>
            <p:ph type="title"/>
          </p:nvPr>
        </p:nvSpPr>
        <p:spPr/>
        <p:txBody>
          <a:bodyPr>
            <a:normAutofit/>
          </a:bodyPr>
          <a:lstStyle/>
          <a:p>
            <a:r>
              <a:rPr lang="en-US" sz="2800" dirty="0"/>
              <a:t>Nonpayment of Claims and Defenses</a:t>
            </a:r>
          </a:p>
        </p:txBody>
      </p:sp>
      <p:sp>
        <p:nvSpPr>
          <p:cNvPr id="3" name="Text Placeholder 2">
            <a:extLst>
              <a:ext uri="{FF2B5EF4-FFF2-40B4-BE49-F238E27FC236}">
                <a16:creationId xmlns:a16="http://schemas.microsoft.com/office/drawing/2014/main" id="{8216B94F-1B20-4759-8CE3-2797AA87A2D4}"/>
              </a:ext>
            </a:extLst>
          </p:cNvPr>
          <p:cNvSpPr>
            <a:spLocks noGrp="1"/>
          </p:cNvSpPr>
          <p:nvPr>
            <p:ph type="body" idx="1"/>
          </p:nvPr>
        </p:nvSpPr>
        <p:spPr/>
        <p:txBody>
          <a:bodyPr>
            <a:noAutofit/>
          </a:bodyPr>
          <a:lstStyle/>
          <a:p>
            <a:pPr marL="685800" indent="-457200">
              <a:buFont typeface="Arial" panose="020B0604020202020204" pitchFamily="34" charset="0"/>
              <a:buChar char="•"/>
            </a:pPr>
            <a:r>
              <a:rPr lang="en-US" sz="1600" dirty="0"/>
              <a:t>Landlord charging improper late fees or other fees. </a:t>
            </a:r>
            <a:r>
              <a:rPr lang="en-US" sz="1600" dirty="0">
                <a:hlinkClick r:id="rId2"/>
              </a:rPr>
              <a:t>Residential Eviction Defense and Tenant Claims in Minnesota at VI.E.10.</a:t>
            </a:r>
            <a:endParaRPr lang="en-US" sz="1600" dirty="0"/>
          </a:p>
          <a:p>
            <a:pPr marL="685800" indent="-457200">
              <a:buFont typeface="Arial" panose="020B0604020202020204" pitchFamily="34" charset="0"/>
              <a:buChar char="•"/>
            </a:pPr>
            <a:r>
              <a:rPr lang="en-US" sz="1600" dirty="0"/>
              <a:t>Landlord waiver of rent claim by accepting a partial payment of rent without a written nonwaiver clause. </a:t>
            </a:r>
            <a:r>
              <a:rPr lang="en-US" sz="1600" dirty="0">
                <a:hlinkClick r:id="rId3"/>
              </a:rPr>
              <a:t>Residential Eviction Defense and Tenant Claims in Minnesota at VI.E.13.</a:t>
            </a:r>
            <a:endParaRPr lang="en-US" sz="1600" dirty="0"/>
          </a:p>
          <a:p>
            <a:pPr marL="685800" indent="-457200">
              <a:buFont typeface="Arial" panose="020B0604020202020204" pitchFamily="34" charset="0"/>
              <a:buChar char="•"/>
            </a:pPr>
            <a:r>
              <a:rPr lang="en-US" sz="1600" dirty="0"/>
              <a:t>Landlord retaliation for complaints about material violations by the landlord of state or local law, residential covenants, or the lease. </a:t>
            </a:r>
            <a:r>
              <a:rPr lang="en-US" sz="1600" dirty="0">
                <a:hlinkClick r:id="rId4"/>
              </a:rPr>
              <a:t>Residential Eviction Defense and Tenant Claims in Minnesota at VI.E.9.</a:t>
            </a:r>
            <a:endParaRPr lang="en-US" sz="1600" dirty="0"/>
          </a:p>
          <a:p>
            <a:pPr marL="685800" indent="-457200">
              <a:buFont typeface="Arial" panose="020B0604020202020204" pitchFamily="34" charset="0"/>
              <a:buChar char="•"/>
            </a:pPr>
            <a:r>
              <a:rPr lang="en-US" sz="1600" b="1" i="1" dirty="0"/>
              <a:t>Redemption: There is no limit by statute or case law on the amount of time the court can give the tenant to pay rent due or conditions the court can consider. </a:t>
            </a:r>
            <a:r>
              <a:rPr lang="en-US" sz="1600" b="1" i="1" dirty="0">
                <a:hlinkClick r:id="rId5"/>
              </a:rPr>
              <a:t>614 Co. v. D. H. Overmayer, 297 Minn. 395, 396, 211 N.W.2d 891, 893 (1973), affirming First and Second Interlocutory orders, No. 204678 (Minn. Dist. Ct. 2nd Dist. Apr. 22 and July 9, 1972) (Appendix 54) (Affirmed trial court orders allowing commercial tenant one month to pay amount in default); </a:t>
            </a:r>
            <a:r>
              <a:rPr lang="en-US" sz="1600" b="1" i="1" dirty="0">
                <a:hlinkClick r:id="rId6"/>
              </a:rPr>
              <a:t>Residential Eviction Defense and Tenant Claims in Minnesota at VI.E.20.</a:t>
            </a:r>
            <a:endParaRPr lang="en-US" sz="1600" b="1" i="1" dirty="0"/>
          </a:p>
          <a:p>
            <a:pPr marL="1600200" lvl="2" indent="-457200">
              <a:buFont typeface="Arial" panose="020B0604020202020204" pitchFamily="34" charset="0"/>
              <a:buChar char="•"/>
            </a:pPr>
            <a:endParaRPr lang="en-US" sz="1600" dirty="0"/>
          </a:p>
          <a:p>
            <a:pPr marL="0" indent="0">
              <a:spcBef>
                <a:spcPts val="0"/>
              </a:spcBef>
            </a:pPr>
            <a:r>
              <a:rPr lang="en-US" sz="1600" dirty="0">
                <a:hlinkClick r:id="rId7"/>
              </a:rPr>
              <a:t>Pandemic Answer Forms</a:t>
            </a:r>
            <a:endParaRPr lang="en-US" sz="1600" dirty="0"/>
          </a:p>
          <a:p>
            <a:pPr marL="0" indent="0">
              <a:spcBef>
                <a:spcPts val="0"/>
              </a:spcBef>
            </a:pPr>
            <a:r>
              <a:rPr lang="en-US" sz="1600" dirty="0">
                <a:hlinkClick r:id="rId8"/>
              </a:rPr>
              <a:t>Pre-pandemic Answer Forms</a:t>
            </a:r>
            <a:endParaRPr lang="en-US" sz="1600" dirty="0"/>
          </a:p>
          <a:p>
            <a:pPr marL="685800" indent="-457200">
              <a:buFont typeface="Arial" panose="020B0604020202020204" pitchFamily="34" charset="0"/>
              <a:buChar char="•"/>
            </a:pPr>
            <a:endParaRPr lang="en-US" sz="1600" dirty="0"/>
          </a:p>
        </p:txBody>
      </p:sp>
    </p:spTree>
    <p:extLst>
      <p:ext uri="{BB962C8B-B14F-4D97-AF65-F5344CB8AC3E}">
        <p14:creationId xmlns:p14="http://schemas.microsoft.com/office/powerpoint/2010/main" val="21635175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F3B94-87C1-4F31-905E-997E0F8B59CF}"/>
              </a:ext>
            </a:extLst>
          </p:cNvPr>
          <p:cNvSpPr>
            <a:spLocks noGrp="1"/>
          </p:cNvSpPr>
          <p:nvPr>
            <p:ph type="title"/>
          </p:nvPr>
        </p:nvSpPr>
        <p:spPr>
          <a:xfrm>
            <a:off x="301752" y="228600"/>
            <a:ext cx="8534400" cy="854476"/>
          </a:xfrm>
        </p:spPr>
        <p:txBody>
          <a:bodyPr>
            <a:normAutofit fontScale="90000"/>
          </a:bodyPr>
          <a:lstStyle/>
          <a:p>
            <a:r>
              <a:rPr lang="en-US" dirty="0"/>
              <a:t>Holding Over after Notice </a:t>
            </a:r>
            <a:br>
              <a:rPr lang="en-US" dirty="0"/>
            </a:br>
            <a:r>
              <a:rPr lang="en-US" dirty="0"/>
              <a:t>and Lease Expiration Defenses</a:t>
            </a:r>
          </a:p>
        </p:txBody>
      </p:sp>
      <p:sp>
        <p:nvSpPr>
          <p:cNvPr id="3" name="Text Placeholder 2">
            <a:extLst>
              <a:ext uri="{FF2B5EF4-FFF2-40B4-BE49-F238E27FC236}">
                <a16:creationId xmlns:a16="http://schemas.microsoft.com/office/drawing/2014/main" id="{2F5C050F-C7F3-4CF8-9F80-1B6AF96250E9}"/>
              </a:ext>
            </a:extLst>
          </p:cNvPr>
          <p:cNvSpPr>
            <a:spLocks noGrp="1"/>
          </p:cNvSpPr>
          <p:nvPr>
            <p:ph type="body" idx="1"/>
          </p:nvPr>
        </p:nvSpPr>
        <p:spPr/>
        <p:txBody>
          <a:bodyPr>
            <a:normAutofit lnSpcReduction="10000"/>
          </a:bodyPr>
          <a:lstStyle/>
          <a:p>
            <a:pPr indent="-457200">
              <a:spcBef>
                <a:spcPts val="0"/>
              </a:spcBef>
              <a:buFont typeface="Arial" panose="020B0604020202020204" pitchFamily="34" charset="0"/>
              <a:buChar char="•"/>
            </a:pPr>
            <a:r>
              <a:rPr lang="en-US" sz="1600" dirty="0"/>
              <a:t>Landlord retaliation</a:t>
            </a:r>
          </a:p>
          <a:p>
            <a:pPr marL="0" indent="0">
              <a:spcBef>
                <a:spcPts val="0"/>
              </a:spcBef>
            </a:pPr>
            <a:endParaRPr lang="en-US" sz="1600" dirty="0"/>
          </a:p>
          <a:p>
            <a:pPr lvl="1" indent="-457200">
              <a:spcBef>
                <a:spcPts val="0"/>
              </a:spcBef>
              <a:buFont typeface="Arial" panose="020B0604020202020204" pitchFamily="34" charset="0"/>
              <a:buChar char="•"/>
            </a:pPr>
            <a:r>
              <a:rPr lang="en-US" sz="1600" dirty="0"/>
              <a:t>Minn. Stat. § 504B.285, or Common law. </a:t>
            </a:r>
            <a:r>
              <a:rPr lang="en-US" sz="1600" i="1" dirty="0"/>
              <a:t>Cent. Hous. Assocs., LP v. Olson</a:t>
            </a:r>
            <a:r>
              <a:rPr lang="en-US" sz="1600" dirty="0"/>
              <a:t>, 929 N.W.2d 398 (Minn. 2019). </a:t>
            </a:r>
          </a:p>
          <a:p>
            <a:pPr marL="457200" lvl="1" indent="0">
              <a:spcBef>
                <a:spcPts val="0"/>
              </a:spcBef>
              <a:buNone/>
            </a:pPr>
            <a:endParaRPr lang="en-US" sz="1600" dirty="0"/>
          </a:p>
          <a:p>
            <a:pPr lvl="1" indent="-457200">
              <a:spcBef>
                <a:spcPts val="0"/>
              </a:spcBef>
              <a:buFont typeface="Arial" panose="020B0604020202020204" pitchFamily="34" charset="0"/>
              <a:buChar char="•"/>
            </a:pPr>
            <a:r>
              <a:rPr lang="en-US" sz="1600" b="1" i="1" dirty="0"/>
              <a:t>Retaliation for participating in RenthelpMN: </a:t>
            </a:r>
          </a:p>
          <a:p>
            <a:pPr lvl="1" indent="-457200">
              <a:spcBef>
                <a:spcPts val="0"/>
              </a:spcBef>
              <a:buFont typeface="Arial" panose="020B0604020202020204" pitchFamily="34" charset="0"/>
              <a:buChar char="•"/>
            </a:pPr>
            <a:endParaRPr lang="en-US" sz="1600" b="1" i="1" dirty="0"/>
          </a:p>
          <a:p>
            <a:pPr lvl="2" indent="-457200">
              <a:spcBef>
                <a:spcPts val="0"/>
              </a:spcBef>
              <a:buFont typeface="Arial" panose="020B0604020202020204" pitchFamily="34" charset="0"/>
              <a:buChar char="•"/>
            </a:pPr>
            <a:r>
              <a:rPr lang="en-US" sz="1600" dirty="0"/>
              <a:t>If the tenant applied for RenthelpMN and the landlord discussed with the tenant dissatisfaction with waiting during the period 90 days before issuance of a no-cause termination notice, the notice would be presumptively retaliatory under Minn. Stat. § 504B.285 for the tenant enforcing the right to not be evicted with a pending application for emergency rental assistance. </a:t>
            </a:r>
          </a:p>
          <a:p>
            <a:pPr lvl="2" indent="-457200">
              <a:spcBef>
                <a:spcPts val="0"/>
              </a:spcBef>
              <a:buFont typeface="Arial" panose="020B0604020202020204" pitchFamily="34" charset="0"/>
              <a:buChar char="•"/>
            </a:pPr>
            <a:endParaRPr lang="en-US" sz="1600" dirty="0"/>
          </a:p>
          <a:p>
            <a:pPr lvl="2" indent="-457200">
              <a:spcBef>
                <a:spcPts val="0"/>
              </a:spcBef>
              <a:buFont typeface="Arial" panose="020B0604020202020204" pitchFamily="34" charset="0"/>
              <a:buChar char="•"/>
            </a:pPr>
            <a:r>
              <a:rPr lang="en-US" sz="1600" dirty="0"/>
              <a:t>If the landlord tries to rebut the presumption by claiming the real reason is the rent the tenant owes, that reason would violate the prohibition on not evicting tenants with pending applications for emergency rental assistance. </a:t>
            </a:r>
          </a:p>
          <a:p>
            <a:pPr lvl="2" indent="-457200">
              <a:spcBef>
                <a:spcPts val="0"/>
              </a:spcBef>
              <a:buFont typeface="Arial" panose="020B0604020202020204" pitchFamily="34" charset="0"/>
              <a:buChar char="•"/>
            </a:pPr>
            <a:endParaRPr lang="en-US" sz="1600" i="1" dirty="0"/>
          </a:p>
          <a:p>
            <a:pPr lvl="2" indent="-457200">
              <a:spcBef>
                <a:spcPts val="0"/>
              </a:spcBef>
              <a:buFont typeface="Arial" panose="020B0604020202020204" pitchFamily="34" charset="0"/>
              <a:buChar char="•"/>
            </a:pPr>
            <a:r>
              <a:rPr lang="en-US" sz="1600" i="1" dirty="0"/>
              <a:t>See</a:t>
            </a:r>
            <a:r>
              <a:rPr lang="en-US" sz="1600" dirty="0"/>
              <a:t> Residential Eviction Defense and Tenant Claims in Minnesota at </a:t>
            </a:r>
            <a:r>
              <a:rPr lang="en-US" sz="1600" dirty="0">
                <a:hlinkClick r:id="rId2"/>
              </a:rPr>
              <a:t>VI.F.3</a:t>
            </a:r>
            <a:r>
              <a:rPr lang="en-US" sz="1600" dirty="0"/>
              <a:t> and </a:t>
            </a:r>
            <a:r>
              <a:rPr lang="en-US" sz="1600" dirty="0">
                <a:hlinkClick r:id="rId3"/>
              </a:rPr>
              <a:t>VI.F.3a</a:t>
            </a:r>
            <a:r>
              <a:rPr lang="en-US" sz="1600" dirty="0"/>
              <a:t>.</a:t>
            </a:r>
            <a:endParaRPr lang="sv-SE" sz="1600" dirty="0"/>
          </a:p>
          <a:p>
            <a:endParaRPr lang="en-US" sz="1600" dirty="0"/>
          </a:p>
        </p:txBody>
      </p:sp>
    </p:spTree>
    <p:extLst>
      <p:ext uri="{BB962C8B-B14F-4D97-AF65-F5344CB8AC3E}">
        <p14:creationId xmlns:p14="http://schemas.microsoft.com/office/powerpoint/2010/main" val="15826237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375A0-6C94-480C-8175-16E76B91C60B}"/>
              </a:ext>
            </a:extLst>
          </p:cNvPr>
          <p:cNvSpPr>
            <a:spLocks noGrp="1"/>
          </p:cNvSpPr>
          <p:nvPr>
            <p:ph type="title"/>
          </p:nvPr>
        </p:nvSpPr>
        <p:spPr>
          <a:xfrm>
            <a:off x="304800" y="379476"/>
            <a:ext cx="8534400" cy="758952"/>
          </a:xfrm>
        </p:spPr>
        <p:txBody>
          <a:bodyPr>
            <a:normAutofit fontScale="90000"/>
          </a:bodyPr>
          <a:lstStyle/>
          <a:p>
            <a:r>
              <a:rPr lang="en-US" dirty="0"/>
              <a:t>Holding Over after Notice </a:t>
            </a:r>
            <a:br>
              <a:rPr lang="en-US" dirty="0"/>
            </a:br>
            <a:r>
              <a:rPr lang="en-US" dirty="0"/>
              <a:t>and Lease Expiration Defenses</a:t>
            </a:r>
          </a:p>
        </p:txBody>
      </p:sp>
      <p:sp>
        <p:nvSpPr>
          <p:cNvPr id="3" name="Text Placeholder 2">
            <a:extLst>
              <a:ext uri="{FF2B5EF4-FFF2-40B4-BE49-F238E27FC236}">
                <a16:creationId xmlns:a16="http://schemas.microsoft.com/office/drawing/2014/main" id="{50ED565E-36B6-44F0-BA9E-B6EE82E3F365}"/>
              </a:ext>
            </a:extLst>
          </p:cNvPr>
          <p:cNvSpPr>
            <a:spLocks noGrp="1"/>
          </p:cNvSpPr>
          <p:nvPr>
            <p:ph type="body" idx="1"/>
          </p:nvPr>
        </p:nvSpPr>
        <p:spPr/>
        <p:txBody>
          <a:bodyPr>
            <a:noAutofit/>
          </a:bodyPr>
          <a:lstStyle/>
          <a:p>
            <a:pPr indent="-457200">
              <a:spcBef>
                <a:spcPts val="0"/>
              </a:spcBef>
              <a:buFont typeface="Arial" panose="020B0604020202020204" pitchFamily="34" charset="0"/>
              <a:buChar char="•"/>
            </a:pPr>
            <a:r>
              <a:rPr lang="en-US" sz="2000" dirty="0"/>
              <a:t>Improper notice:</a:t>
            </a:r>
          </a:p>
          <a:p>
            <a:pPr lvl="1" indent="-457200">
              <a:spcBef>
                <a:spcPts val="0"/>
              </a:spcBef>
              <a:buFont typeface="Arial" panose="020B0604020202020204" pitchFamily="34" charset="0"/>
              <a:buChar char="•"/>
            </a:pPr>
            <a:r>
              <a:rPr lang="en-US" sz="2000" dirty="0"/>
              <a:t>Month-to-month tenancies claiming no reason: (1) One-month written notice received before the rent is due; (2) Three-month notice when there is no rent charged</a:t>
            </a:r>
          </a:p>
          <a:p>
            <a:pPr lvl="1" indent="-457200">
              <a:spcBef>
                <a:spcPts val="0"/>
              </a:spcBef>
              <a:buFont typeface="Arial" panose="020B0604020202020204" pitchFamily="34" charset="0"/>
              <a:buChar char="•"/>
            </a:pPr>
            <a:r>
              <a:rPr lang="en-US" sz="2000" dirty="0"/>
              <a:t>Other notices: </a:t>
            </a:r>
            <a:r>
              <a:rPr lang="en-US" sz="2000" i="1" dirty="0"/>
              <a:t>see</a:t>
            </a:r>
            <a:r>
              <a:rPr lang="en-US" sz="2000" dirty="0"/>
              <a:t> </a:t>
            </a:r>
            <a:r>
              <a:rPr lang="en-US" sz="2000" dirty="0">
                <a:hlinkClick r:id="rId2" action="ppaction://hlinksldjump"/>
              </a:rPr>
              <a:t>slide 14</a:t>
            </a:r>
            <a:r>
              <a:rPr lang="en-US" sz="2000" dirty="0"/>
              <a:t>.</a:t>
            </a:r>
          </a:p>
          <a:p>
            <a:pPr lvl="1" indent="-457200">
              <a:spcBef>
                <a:spcPts val="0"/>
              </a:spcBef>
              <a:buFont typeface="Arial" panose="020B0604020202020204" pitchFamily="34" charset="0"/>
              <a:buChar char="•"/>
            </a:pPr>
            <a:endParaRPr lang="en-US" sz="2000" dirty="0"/>
          </a:p>
          <a:p>
            <a:pPr indent="-457200">
              <a:spcBef>
                <a:spcPts val="0"/>
              </a:spcBef>
              <a:buFont typeface="Arial" panose="020B0604020202020204" pitchFamily="34" charset="0"/>
              <a:buChar char="•"/>
            </a:pPr>
            <a:r>
              <a:rPr lang="en-US" sz="2000" dirty="0"/>
              <a:t>Landlord waived the notice to end the lease by accepting rent after the move out date.</a:t>
            </a:r>
          </a:p>
          <a:p>
            <a:pPr lvl="1" indent="-457200">
              <a:spcBef>
                <a:spcPts val="0"/>
              </a:spcBef>
              <a:buFont typeface="Arial" panose="020B0604020202020204" pitchFamily="34" charset="0"/>
              <a:buChar char="•"/>
            </a:pPr>
            <a:r>
              <a:rPr lang="sv-SE" sz="2000" i="1" dirty="0"/>
              <a:t>Pappas v. Stark</a:t>
            </a:r>
            <a:r>
              <a:rPr lang="sv-SE" sz="2000" dirty="0"/>
              <a:t>, 123 Minn. 81, 83, 142 N.W. 1042, 1047 (1913).</a:t>
            </a:r>
          </a:p>
          <a:p>
            <a:pPr marL="0" indent="0">
              <a:spcBef>
                <a:spcPts val="0"/>
              </a:spcBef>
            </a:pPr>
            <a:endParaRPr lang="en-US" sz="2000" dirty="0"/>
          </a:p>
          <a:p>
            <a:pPr marL="0" indent="0">
              <a:spcBef>
                <a:spcPts val="0"/>
              </a:spcBef>
            </a:pPr>
            <a:r>
              <a:rPr lang="en-US" sz="2000" dirty="0">
                <a:hlinkClick r:id="rId3"/>
              </a:rPr>
              <a:t>Residential Eviction Defense and Tenant Claims in Minnesota at VI.F.</a:t>
            </a:r>
            <a:endParaRPr lang="en-US" sz="2000" dirty="0"/>
          </a:p>
          <a:p>
            <a:pPr marL="0" indent="0">
              <a:spcBef>
                <a:spcPts val="0"/>
              </a:spcBef>
            </a:pPr>
            <a:r>
              <a:rPr lang="en-US" sz="2000" dirty="0">
                <a:hlinkClick r:id="rId4"/>
              </a:rPr>
              <a:t>Pandemic Answer Forms</a:t>
            </a:r>
            <a:endParaRPr lang="en-US" sz="2000" dirty="0"/>
          </a:p>
          <a:p>
            <a:pPr marL="0" indent="0">
              <a:spcBef>
                <a:spcPts val="0"/>
              </a:spcBef>
            </a:pPr>
            <a:r>
              <a:rPr lang="en-US" sz="2000" dirty="0">
                <a:hlinkClick r:id="rId5"/>
              </a:rPr>
              <a:t>Pre-pandemic Answer Forms</a:t>
            </a:r>
            <a:endParaRPr lang="en-US" sz="2000" dirty="0"/>
          </a:p>
          <a:p>
            <a:pPr marL="0" indent="0">
              <a:spcBef>
                <a:spcPts val="0"/>
              </a:spcBef>
            </a:pPr>
            <a:endParaRPr lang="en-US" sz="2000" dirty="0"/>
          </a:p>
          <a:p>
            <a:pPr marL="0" indent="0">
              <a:spcBef>
                <a:spcPts val="0"/>
              </a:spcBef>
            </a:pPr>
            <a:endParaRPr lang="en-US" sz="2000" dirty="0"/>
          </a:p>
        </p:txBody>
      </p:sp>
    </p:spTree>
    <p:extLst>
      <p:ext uri="{BB962C8B-B14F-4D97-AF65-F5344CB8AC3E}">
        <p14:creationId xmlns:p14="http://schemas.microsoft.com/office/powerpoint/2010/main" val="3575943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950FD-5596-4B42-A9AD-E725A88A7C27}"/>
              </a:ext>
            </a:extLst>
          </p:cNvPr>
          <p:cNvSpPr>
            <a:spLocks noGrp="1"/>
          </p:cNvSpPr>
          <p:nvPr>
            <p:ph type="title"/>
          </p:nvPr>
        </p:nvSpPr>
        <p:spPr/>
        <p:txBody>
          <a:bodyPr/>
          <a:lstStyle/>
          <a:p>
            <a:r>
              <a:rPr lang="en-US" dirty="0"/>
              <a:t>Topics</a:t>
            </a:r>
          </a:p>
        </p:txBody>
      </p:sp>
      <p:sp>
        <p:nvSpPr>
          <p:cNvPr id="3" name="Text Placeholder 2">
            <a:extLst>
              <a:ext uri="{FF2B5EF4-FFF2-40B4-BE49-F238E27FC236}">
                <a16:creationId xmlns:a16="http://schemas.microsoft.com/office/drawing/2014/main" id="{D6077C0F-0987-460B-8D92-7D18F5E84077}"/>
              </a:ext>
            </a:extLst>
          </p:cNvPr>
          <p:cNvSpPr>
            <a:spLocks noGrp="1"/>
          </p:cNvSpPr>
          <p:nvPr>
            <p:ph type="body" idx="1"/>
          </p:nvPr>
        </p:nvSpPr>
        <p:spPr/>
        <p:txBody>
          <a:bodyPr>
            <a:noAutofit/>
          </a:bodyPr>
          <a:lstStyle/>
          <a:p>
            <a:pPr indent="-457200">
              <a:spcBef>
                <a:spcPts val="0"/>
              </a:spcBef>
              <a:buFont typeface="Arial" panose="020B0604020202020204" pitchFamily="34" charset="0"/>
              <a:buChar char="•"/>
            </a:pPr>
            <a:r>
              <a:rPr lang="en-US" sz="2000" dirty="0"/>
              <a:t>Resources</a:t>
            </a:r>
          </a:p>
          <a:p>
            <a:pPr indent="-457200">
              <a:spcBef>
                <a:spcPts val="0"/>
              </a:spcBef>
              <a:buFont typeface="Arial" panose="020B0604020202020204" pitchFamily="34" charset="0"/>
              <a:buChar char="•"/>
            </a:pPr>
            <a:r>
              <a:rPr lang="en-US" sz="2000" dirty="0"/>
              <a:t>Minnesota Session Laws 2021, 1st Special Session, Chapter 8 H. F. No. 4, Article V</a:t>
            </a:r>
          </a:p>
          <a:p>
            <a:pPr indent="-457200">
              <a:spcBef>
                <a:spcPts val="0"/>
              </a:spcBef>
              <a:buFont typeface="Arial" panose="020B0604020202020204" pitchFamily="34" charset="0"/>
              <a:buChar char="•"/>
            </a:pPr>
            <a:r>
              <a:rPr lang="en-US" sz="2000" dirty="0"/>
              <a:t>Centers for Disease Control and Prevention (CDC) Eviction Suspension Order </a:t>
            </a:r>
          </a:p>
          <a:p>
            <a:pPr indent="-457200">
              <a:spcBef>
                <a:spcPts val="0"/>
              </a:spcBef>
              <a:buFont typeface="Arial" panose="020B0604020202020204" pitchFamily="34" charset="0"/>
              <a:buChar char="•"/>
            </a:pPr>
            <a:r>
              <a:rPr lang="en-US" sz="2000" dirty="0"/>
              <a:t>Remaining Eviction Actions Filed under Emergency Executive Order 20-79 </a:t>
            </a:r>
          </a:p>
          <a:p>
            <a:pPr indent="-457200">
              <a:spcBef>
                <a:spcPts val="0"/>
              </a:spcBef>
              <a:buFont typeface="Arial" panose="020B0604020202020204" pitchFamily="34" charset="0"/>
              <a:buChar char="•"/>
            </a:pPr>
            <a:r>
              <a:rPr lang="en-US" sz="2000" dirty="0"/>
              <a:t>Eviction Actions Filed on or After June 30, 2021</a:t>
            </a:r>
          </a:p>
          <a:p>
            <a:pPr indent="-457200">
              <a:spcBef>
                <a:spcPts val="0"/>
              </a:spcBef>
              <a:buFont typeface="Arial" panose="020B0604020202020204" pitchFamily="34" charset="0"/>
              <a:buChar char="•"/>
            </a:pPr>
            <a:r>
              <a:rPr lang="en-US" sz="2000" dirty="0"/>
              <a:t>Eviction Actions Filed on or After July 14, 2021</a:t>
            </a:r>
          </a:p>
          <a:p>
            <a:pPr indent="-457200">
              <a:spcBef>
                <a:spcPts val="0"/>
              </a:spcBef>
              <a:buFont typeface="Arial" panose="020B0604020202020204" pitchFamily="34" charset="0"/>
              <a:buChar char="•"/>
            </a:pPr>
            <a:r>
              <a:rPr lang="en-US" sz="2000" dirty="0"/>
              <a:t>Eviction Actions Filed on or After September 12, 2021</a:t>
            </a:r>
          </a:p>
          <a:p>
            <a:pPr indent="-457200">
              <a:spcBef>
                <a:spcPts val="0"/>
              </a:spcBef>
              <a:buFont typeface="Arial" panose="020B0604020202020204" pitchFamily="34" charset="0"/>
              <a:buChar char="•"/>
            </a:pPr>
            <a:r>
              <a:rPr lang="en-US" sz="2000" dirty="0"/>
              <a:t>Eviction Actions Filed on or After October 12, 2021through June 1, 2022</a:t>
            </a:r>
          </a:p>
          <a:p>
            <a:pPr indent="-457200">
              <a:spcBef>
                <a:spcPts val="0"/>
              </a:spcBef>
              <a:buFont typeface="Arial" panose="020B0604020202020204" pitchFamily="34" charset="0"/>
              <a:buChar char="•"/>
            </a:pPr>
            <a:r>
              <a:rPr lang="en-US" sz="2000" dirty="0"/>
              <a:t>Eviction Claims and Defenses</a:t>
            </a:r>
          </a:p>
          <a:p>
            <a:pPr indent="-457200">
              <a:spcBef>
                <a:spcPts val="0"/>
              </a:spcBef>
              <a:buFont typeface="Arial" panose="020B0604020202020204" pitchFamily="34" charset="0"/>
              <a:buChar char="•"/>
            </a:pPr>
            <a:r>
              <a:rPr lang="en-US" sz="2000" dirty="0"/>
              <a:t>Financial Assistance</a:t>
            </a:r>
          </a:p>
          <a:p>
            <a:pPr indent="-457200">
              <a:spcBef>
                <a:spcPts val="0"/>
              </a:spcBef>
              <a:buFont typeface="Arial" panose="020B0604020202020204" pitchFamily="34" charset="0"/>
              <a:buChar char="•"/>
            </a:pPr>
            <a:r>
              <a:rPr lang="en-US" sz="2000" dirty="0"/>
              <a:t>Looking for Housing</a:t>
            </a:r>
          </a:p>
          <a:p>
            <a:pPr indent="-457200">
              <a:spcBef>
                <a:spcPts val="0"/>
              </a:spcBef>
              <a:buFont typeface="Arial" panose="020B0604020202020204" pitchFamily="34" charset="0"/>
              <a:buChar char="•"/>
            </a:pPr>
            <a:r>
              <a:rPr lang="en-US" sz="2000" dirty="0"/>
              <a:t>Mediation</a:t>
            </a:r>
          </a:p>
          <a:p>
            <a:pPr indent="-457200">
              <a:spcBef>
                <a:spcPts val="0"/>
              </a:spcBef>
              <a:buFont typeface="Arial" panose="020B0604020202020204" pitchFamily="34" charset="0"/>
              <a:buChar char="•"/>
            </a:pPr>
            <a:r>
              <a:rPr lang="en-US" sz="2000" dirty="0"/>
              <a:t>What You Can Do</a:t>
            </a:r>
          </a:p>
        </p:txBody>
      </p:sp>
    </p:spTree>
    <p:extLst>
      <p:ext uri="{BB962C8B-B14F-4D97-AF65-F5344CB8AC3E}">
        <p14:creationId xmlns:p14="http://schemas.microsoft.com/office/powerpoint/2010/main" val="27804809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3A422-E9F2-4B16-BD28-016BA200FFDD}"/>
              </a:ext>
            </a:extLst>
          </p:cNvPr>
          <p:cNvSpPr>
            <a:spLocks noGrp="1"/>
          </p:cNvSpPr>
          <p:nvPr>
            <p:ph type="title"/>
          </p:nvPr>
        </p:nvSpPr>
        <p:spPr>
          <a:xfrm>
            <a:off x="286512" y="379476"/>
            <a:ext cx="8534400" cy="758952"/>
          </a:xfrm>
        </p:spPr>
        <p:txBody>
          <a:bodyPr>
            <a:normAutofit/>
          </a:bodyPr>
          <a:lstStyle/>
          <a:p>
            <a:r>
              <a:rPr lang="en-US" dirty="0"/>
              <a:t>Breach of Lease Defenses</a:t>
            </a:r>
          </a:p>
        </p:txBody>
      </p:sp>
      <p:sp>
        <p:nvSpPr>
          <p:cNvPr id="3" name="Text Placeholder 2">
            <a:extLst>
              <a:ext uri="{FF2B5EF4-FFF2-40B4-BE49-F238E27FC236}">
                <a16:creationId xmlns:a16="http://schemas.microsoft.com/office/drawing/2014/main" id="{A547836E-A7D7-4AB8-9CCF-802FCDCC3945}"/>
              </a:ext>
            </a:extLst>
          </p:cNvPr>
          <p:cNvSpPr>
            <a:spLocks noGrp="1"/>
          </p:cNvSpPr>
          <p:nvPr>
            <p:ph type="body" idx="1"/>
          </p:nvPr>
        </p:nvSpPr>
        <p:spPr/>
        <p:txBody>
          <a:bodyPr>
            <a:normAutofit fontScale="92500" lnSpcReduction="20000"/>
          </a:bodyPr>
          <a:lstStyle/>
          <a:p>
            <a:pPr marL="685800" indent="-457200">
              <a:buFont typeface="Arial" panose="020B0604020202020204" pitchFamily="34" charset="0"/>
              <a:buChar char="•"/>
            </a:pPr>
            <a:r>
              <a:rPr lang="en-US" dirty="0"/>
              <a:t>Conduct was not a material breach or substantial failure to perform under the lease. </a:t>
            </a:r>
            <a:r>
              <a:rPr lang="en-US" dirty="0">
                <a:hlinkClick r:id="rId2"/>
              </a:rPr>
              <a:t>Residential Eviction Defense and Tenant Claims in Minnesota at VI.G.19.</a:t>
            </a:r>
            <a:endParaRPr lang="en-US" dirty="0"/>
          </a:p>
          <a:p>
            <a:pPr marL="685800" indent="-457200">
              <a:buFont typeface="Arial" panose="020B0604020202020204" pitchFamily="34" charset="0"/>
              <a:buChar char="•"/>
            </a:pPr>
            <a:r>
              <a:rPr lang="en-US" dirty="0"/>
              <a:t>Lease did not contain a "right of reentry" clause. </a:t>
            </a:r>
            <a:r>
              <a:rPr lang="en-US" dirty="0">
                <a:hlinkClick r:id="rId3"/>
              </a:rPr>
              <a:t>Residential Eviction Defense and Tenant Claims in Minnesota at VI.G.1.</a:t>
            </a:r>
            <a:endParaRPr lang="en-US" dirty="0"/>
          </a:p>
          <a:p>
            <a:pPr marL="685800" indent="-457200">
              <a:buFont typeface="Arial" panose="020B0604020202020204" pitchFamily="34" charset="0"/>
              <a:buChar char="•"/>
            </a:pPr>
            <a:r>
              <a:rPr lang="en-US" dirty="0"/>
              <a:t>The landlord waived lease violations by failing to evict earlier. </a:t>
            </a:r>
            <a:r>
              <a:rPr lang="en-US" dirty="0">
                <a:hlinkClick r:id="rId4"/>
              </a:rPr>
              <a:t>Residential Eviction Defense and Tenant Claims in Minnesota at VI.G.4.</a:t>
            </a:r>
            <a:endParaRPr lang="en-US" dirty="0"/>
          </a:p>
          <a:p>
            <a:pPr marL="685800" indent="-457200">
              <a:buFont typeface="Arial" panose="020B0604020202020204" pitchFamily="34" charset="0"/>
              <a:buChar char="•"/>
            </a:pPr>
            <a:r>
              <a:rPr lang="en-US" dirty="0"/>
              <a:t>The landlord waived lease provisions by failing to enforce them or is estopped from enforcing them. </a:t>
            </a:r>
            <a:r>
              <a:rPr lang="en-US" dirty="0">
                <a:hlinkClick r:id="rId5"/>
              </a:rPr>
              <a:t>Residential Eviction Defense and Tenant Claims in Minnesota at VI.G.3.</a:t>
            </a:r>
            <a:endParaRPr lang="en-US" dirty="0"/>
          </a:p>
          <a:p>
            <a:pPr marL="0" indent="0">
              <a:spcBef>
                <a:spcPts val="0"/>
              </a:spcBef>
            </a:pPr>
            <a:endParaRPr lang="en-US" dirty="0"/>
          </a:p>
        </p:txBody>
      </p:sp>
    </p:spTree>
    <p:extLst>
      <p:ext uri="{BB962C8B-B14F-4D97-AF65-F5344CB8AC3E}">
        <p14:creationId xmlns:p14="http://schemas.microsoft.com/office/powerpoint/2010/main" val="9166204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E334F-6B97-42D2-92D3-CD9DCF31BCFA}"/>
              </a:ext>
            </a:extLst>
          </p:cNvPr>
          <p:cNvSpPr>
            <a:spLocks noGrp="1"/>
          </p:cNvSpPr>
          <p:nvPr>
            <p:ph type="title"/>
          </p:nvPr>
        </p:nvSpPr>
        <p:spPr>
          <a:xfrm>
            <a:off x="286512" y="379476"/>
            <a:ext cx="8534400" cy="758952"/>
          </a:xfrm>
        </p:spPr>
        <p:txBody>
          <a:bodyPr>
            <a:normAutofit/>
          </a:bodyPr>
          <a:lstStyle/>
          <a:p>
            <a:r>
              <a:rPr lang="en-US" dirty="0"/>
              <a:t>Breach of Lease Defenses</a:t>
            </a:r>
          </a:p>
        </p:txBody>
      </p:sp>
      <p:sp>
        <p:nvSpPr>
          <p:cNvPr id="3" name="Text Placeholder 2">
            <a:extLst>
              <a:ext uri="{FF2B5EF4-FFF2-40B4-BE49-F238E27FC236}">
                <a16:creationId xmlns:a16="http://schemas.microsoft.com/office/drawing/2014/main" id="{172539E2-5E12-4932-A1AA-01D85EBEC5A7}"/>
              </a:ext>
            </a:extLst>
          </p:cNvPr>
          <p:cNvSpPr>
            <a:spLocks noGrp="1"/>
          </p:cNvSpPr>
          <p:nvPr>
            <p:ph type="body" idx="1"/>
          </p:nvPr>
        </p:nvSpPr>
        <p:spPr/>
        <p:txBody>
          <a:bodyPr>
            <a:normAutofit fontScale="92500" lnSpcReduction="20000"/>
          </a:bodyPr>
          <a:lstStyle/>
          <a:p>
            <a:pPr indent="-457200">
              <a:spcBef>
                <a:spcPts val="0"/>
              </a:spcBef>
              <a:buFont typeface="Arial" panose="020B0604020202020204" pitchFamily="34" charset="0"/>
              <a:buChar char="•"/>
            </a:pPr>
            <a:r>
              <a:rPr lang="en-US" dirty="0"/>
              <a:t>The landlord did not reasonably accommodate the tenant’s disability. </a:t>
            </a:r>
            <a:r>
              <a:rPr lang="en-US" dirty="0">
                <a:hlinkClick r:id="rId2"/>
              </a:rPr>
              <a:t>Residential Eviction Defense and Tenant Claims in Minnesota at VI.G.9.</a:t>
            </a:r>
            <a:endParaRPr lang="en-US" dirty="0"/>
          </a:p>
          <a:p>
            <a:pPr indent="-457200">
              <a:spcBef>
                <a:spcPts val="0"/>
              </a:spcBef>
              <a:buFont typeface="Arial" panose="020B0604020202020204" pitchFamily="34" charset="0"/>
              <a:buChar char="•"/>
            </a:pPr>
            <a:r>
              <a:rPr lang="en-US" dirty="0"/>
              <a:t>The landlord is penalizing the tenant for calling for police or emergency assistance in response to domestic abuse or any other conduct. </a:t>
            </a:r>
            <a:r>
              <a:rPr lang="en-US" dirty="0">
                <a:hlinkClick r:id="rId3"/>
              </a:rPr>
              <a:t>Residential Eviction Defense and Tenant Claims in Minnesota at VI.G.31.</a:t>
            </a:r>
            <a:endParaRPr lang="en-US" dirty="0"/>
          </a:p>
          <a:p>
            <a:pPr indent="-457200">
              <a:spcBef>
                <a:spcPts val="0"/>
              </a:spcBef>
              <a:buFont typeface="Arial" panose="020B0604020202020204" pitchFamily="34" charset="0"/>
              <a:buChar char="•"/>
            </a:pPr>
            <a:r>
              <a:rPr lang="en-US" dirty="0"/>
              <a:t>The tenant is a victim of domestic abuse, criminal sexual conduct, or stalking. </a:t>
            </a:r>
            <a:r>
              <a:rPr lang="en-US" dirty="0">
                <a:hlinkClick r:id="rId4"/>
              </a:rPr>
              <a:t>Residential Eviction Defense and Tenant Claims in Minnesota at VI.G.38.</a:t>
            </a:r>
            <a:endParaRPr lang="en-US" dirty="0"/>
          </a:p>
          <a:p>
            <a:pPr indent="-457200">
              <a:spcBef>
                <a:spcPts val="0"/>
              </a:spcBef>
              <a:buFont typeface="Arial" panose="020B0604020202020204" pitchFamily="34" charset="0"/>
              <a:buChar char="•"/>
            </a:pPr>
            <a:r>
              <a:rPr lang="en-US" sz="2900" dirty="0"/>
              <a:t>The landlord retaliated for tenant complaints about material violations by the landlord of state or local law, residential covenants, or the lease. </a:t>
            </a:r>
            <a:r>
              <a:rPr lang="en-US" sz="2400" dirty="0">
                <a:hlinkClick r:id="rId5"/>
              </a:rPr>
              <a:t>Residential Eviction Defense and Tenant Claims in Minnesota at VI.G.18.</a:t>
            </a:r>
            <a:endParaRPr lang="en-US" sz="2400" dirty="0"/>
          </a:p>
          <a:p>
            <a:pPr lvl="1" indent="-457200">
              <a:spcBef>
                <a:spcPts val="0"/>
              </a:spcBef>
              <a:buFont typeface="Arial" panose="020B0604020202020204" pitchFamily="34" charset="0"/>
              <a:buChar char="•"/>
            </a:pPr>
            <a:endParaRPr lang="en-US" dirty="0"/>
          </a:p>
          <a:p>
            <a:pPr lvl="1" indent="-457200">
              <a:spcBef>
                <a:spcPts val="0"/>
              </a:spcBef>
              <a:buFont typeface="Arial" panose="020B0604020202020204" pitchFamily="34" charset="0"/>
              <a:buChar char="•"/>
            </a:pPr>
            <a:endParaRPr lang="en-US" dirty="0"/>
          </a:p>
          <a:p>
            <a:pPr lvl="1" indent="-457200">
              <a:spcBef>
                <a:spcPts val="0"/>
              </a:spcBef>
              <a:buFont typeface="Arial" panose="020B0604020202020204" pitchFamily="34" charset="0"/>
              <a:buChar char="•"/>
            </a:pPr>
            <a:endParaRPr lang="en-US" dirty="0"/>
          </a:p>
          <a:p>
            <a:pPr marL="0" indent="0">
              <a:spcBef>
                <a:spcPts val="0"/>
              </a:spcBef>
            </a:pPr>
            <a:endParaRPr lang="en-US" dirty="0"/>
          </a:p>
        </p:txBody>
      </p:sp>
    </p:spTree>
    <p:extLst>
      <p:ext uri="{BB962C8B-B14F-4D97-AF65-F5344CB8AC3E}">
        <p14:creationId xmlns:p14="http://schemas.microsoft.com/office/powerpoint/2010/main" val="12075525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6FFD0-1B0F-49E4-B52E-1094DD39015E}"/>
              </a:ext>
            </a:extLst>
          </p:cNvPr>
          <p:cNvSpPr>
            <a:spLocks noGrp="1"/>
          </p:cNvSpPr>
          <p:nvPr>
            <p:ph type="title"/>
          </p:nvPr>
        </p:nvSpPr>
        <p:spPr>
          <a:xfrm>
            <a:off x="301752" y="299621"/>
            <a:ext cx="8534400" cy="758952"/>
          </a:xfrm>
        </p:spPr>
        <p:txBody>
          <a:bodyPr>
            <a:normAutofit/>
          </a:bodyPr>
          <a:lstStyle/>
          <a:p>
            <a:r>
              <a:rPr lang="en-US" dirty="0"/>
              <a:t>Breach of Lease Defenses</a:t>
            </a:r>
          </a:p>
        </p:txBody>
      </p:sp>
      <p:sp>
        <p:nvSpPr>
          <p:cNvPr id="3" name="Text Placeholder 2">
            <a:extLst>
              <a:ext uri="{FF2B5EF4-FFF2-40B4-BE49-F238E27FC236}">
                <a16:creationId xmlns:a16="http://schemas.microsoft.com/office/drawing/2014/main" id="{847B2F3C-38CF-4525-8914-F80FB3609BD2}"/>
              </a:ext>
            </a:extLst>
          </p:cNvPr>
          <p:cNvSpPr>
            <a:spLocks noGrp="1"/>
          </p:cNvSpPr>
          <p:nvPr>
            <p:ph type="body" idx="1"/>
          </p:nvPr>
        </p:nvSpPr>
        <p:spPr/>
        <p:txBody>
          <a:bodyPr>
            <a:normAutofit fontScale="92500" lnSpcReduction="10000"/>
          </a:bodyPr>
          <a:lstStyle/>
          <a:p>
            <a:pPr indent="-457200">
              <a:spcBef>
                <a:spcPts val="0"/>
              </a:spcBef>
              <a:buFont typeface="Arial" panose="020B0604020202020204" pitchFamily="34" charset="0"/>
              <a:buChar char="•"/>
            </a:pPr>
            <a:r>
              <a:rPr lang="en-US" sz="2400" b="1" i="1" dirty="0"/>
              <a:t>Forfeiting the home would be a great injustice where Plaintiff's rights are adequately protected. </a:t>
            </a:r>
            <a:r>
              <a:rPr lang="en-US" sz="2400" b="1" i="1" dirty="0">
                <a:hlinkClick r:id="rId2"/>
              </a:rPr>
              <a:t>Residential Eviction Defense and Tenant Claims in Minnesota at VI.G.28.</a:t>
            </a:r>
            <a:endParaRPr lang="en-US" sz="2400" b="1" i="1" dirty="0"/>
          </a:p>
          <a:p>
            <a:pPr indent="-457200">
              <a:spcBef>
                <a:spcPts val="0"/>
              </a:spcBef>
              <a:buFont typeface="Arial" panose="020B0604020202020204" pitchFamily="34" charset="0"/>
              <a:buChar char="•"/>
            </a:pPr>
            <a:r>
              <a:rPr lang="en-US" sz="2400" dirty="0"/>
              <a:t>Manufactured home parks. </a:t>
            </a:r>
            <a:r>
              <a:rPr lang="en-US" sz="2400" dirty="0">
                <a:hlinkClick r:id="rId3"/>
              </a:rPr>
              <a:t>Residential Eviction Defense and Tenant Claims in Minnesota VI.G.11.</a:t>
            </a:r>
            <a:endParaRPr lang="en-US" sz="2400" dirty="0"/>
          </a:p>
          <a:p>
            <a:pPr indent="-457200">
              <a:spcBef>
                <a:spcPts val="0"/>
              </a:spcBef>
              <a:buFont typeface="Arial" panose="020B0604020202020204" pitchFamily="34" charset="0"/>
              <a:buChar char="•"/>
            </a:pPr>
            <a:r>
              <a:rPr lang="en-US" sz="2400" dirty="0"/>
              <a:t>Public and subsidized housing. </a:t>
            </a:r>
            <a:r>
              <a:rPr lang="en-US" sz="2400" dirty="0">
                <a:hlinkClick r:id="rId4"/>
              </a:rPr>
              <a:t>Residential Eviction Defense and Tenant Claims in Minnesota at VI.G.10.</a:t>
            </a:r>
            <a:endParaRPr lang="en-US" sz="2400" dirty="0"/>
          </a:p>
          <a:p>
            <a:pPr marL="0" indent="0">
              <a:spcBef>
                <a:spcPts val="0"/>
              </a:spcBef>
            </a:pPr>
            <a:endParaRPr lang="en-US" sz="2400" b="0" i="1" u="none" strike="noStrike" baseline="0" dirty="0"/>
          </a:p>
          <a:p>
            <a:pPr marL="0" indent="0">
              <a:spcBef>
                <a:spcPts val="0"/>
              </a:spcBef>
            </a:pPr>
            <a:r>
              <a:rPr lang="en-US" sz="2400" b="0" i="0" u="none" strike="noStrike" baseline="0" dirty="0">
                <a:hlinkClick r:id="rId5"/>
              </a:rPr>
              <a:t>Breach of Lease Defenses in Residential Eviction Defense and Tenant Claims in Minnesota at VI.G.</a:t>
            </a:r>
            <a:endParaRPr lang="en-US" sz="2400" b="0" i="0" u="none" strike="noStrike" baseline="0" dirty="0"/>
          </a:p>
          <a:p>
            <a:pPr marL="0" indent="0">
              <a:spcBef>
                <a:spcPts val="0"/>
              </a:spcBef>
            </a:pPr>
            <a:endParaRPr lang="en-US" sz="2400" dirty="0">
              <a:hlinkClick r:id="rId6"/>
            </a:endParaRPr>
          </a:p>
          <a:p>
            <a:pPr marL="0" indent="0">
              <a:spcBef>
                <a:spcPts val="0"/>
              </a:spcBef>
            </a:pPr>
            <a:r>
              <a:rPr lang="en-US" sz="2400" dirty="0">
                <a:hlinkClick r:id="rId6"/>
              </a:rPr>
              <a:t>Pandemic Answer Forms</a:t>
            </a:r>
            <a:endParaRPr lang="en-US" sz="2400" dirty="0"/>
          </a:p>
          <a:p>
            <a:pPr marL="0" indent="0">
              <a:spcBef>
                <a:spcPts val="0"/>
              </a:spcBef>
            </a:pPr>
            <a:r>
              <a:rPr lang="en-US" sz="2400" dirty="0">
                <a:hlinkClick r:id="rId7"/>
              </a:rPr>
              <a:t>Pre-pandemic Answer Forms</a:t>
            </a:r>
            <a:endParaRPr lang="en-US" sz="2400" dirty="0"/>
          </a:p>
          <a:p>
            <a:pPr marL="0" indent="0">
              <a:spcBef>
                <a:spcPts val="0"/>
              </a:spcBef>
            </a:pPr>
            <a:r>
              <a:rPr lang="en-US" sz="2400" dirty="0"/>
              <a:t> </a:t>
            </a:r>
          </a:p>
          <a:p>
            <a:endParaRPr lang="en-US" sz="2400" dirty="0"/>
          </a:p>
        </p:txBody>
      </p:sp>
    </p:spTree>
    <p:extLst>
      <p:ext uri="{BB962C8B-B14F-4D97-AF65-F5344CB8AC3E}">
        <p14:creationId xmlns:p14="http://schemas.microsoft.com/office/powerpoint/2010/main" val="18795183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5CE33-F56E-4A62-AC4D-FD9D9ED13B3D}"/>
              </a:ext>
            </a:extLst>
          </p:cNvPr>
          <p:cNvSpPr>
            <a:spLocks noGrp="1"/>
          </p:cNvSpPr>
          <p:nvPr>
            <p:ph type="title"/>
          </p:nvPr>
        </p:nvSpPr>
        <p:spPr>
          <a:xfrm>
            <a:off x="301752" y="281866"/>
            <a:ext cx="8534400" cy="758952"/>
          </a:xfrm>
        </p:spPr>
        <p:txBody>
          <a:bodyPr>
            <a:normAutofit/>
          </a:bodyPr>
          <a:lstStyle/>
          <a:p>
            <a:r>
              <a:rPr lang="en-US" dirty="0"/>
              <a:t>Remedies</a:t>
            </a:r>
          </a:p>
        </p:txBody>
      </p:sp>
      <p:sp>
        <p:nvSpPr>
          <p:cNvPr id="3" name="Text Placeholder 2">
            <a:extLst>
              <a:ext uri="{FF2B5EF4-FFF2-40B4-BE49-F238E27FC236}">
                <a16:creationId xmlns:a16="http://schemas.microsoft.com/office/drawing/2014/main" id="{086911BA-AA5D-4F1D-A787-FA1BE0B1A090}"/>
              </a:ext>
            </a:extLst>
          </p:cNvPr>
          <p:cNvSpPr>
            <a:spLocks noGrp="1"/>
          </p:cNvSpPr>
          <p:nvPr>
            <p:ph type="body" idx="1"/>
          </p:nvPr>
        </p:nvSpPr>
        <p:spPr/>
        <p:txBody>
          <a:bodyPr>
            <a:normAutofit fontScale="62500" lnSpcReduction="20000"/>
          </a:bodyPr>
          <a:lstStyle/>
          <a:p>
            <a:pPr marL="0" indent="0">
              <a:spcBef>
                <a:spcPts val="0"/>
              </a:spcBef>
            </a:pPr>
            <a:r>
              <a:rPr lang="en-US" dirty="0"/>
              <a:t>Relief:</a:t>
            </a:r>
          </a:p>
          <a:p>
            <a:pPr indent="-457200">
              <a:spcBef>
                <a:spcPts val="0"/>
              </a:spcBef>
              <a:buFont typeface="Arial" panose="020B0604020202020204" pitchFamily="34" charset="0"/>
              <a:buChar char="•"/>
            </a:pPr>
            <a:r>
              <a:rPr lang="en-US" dirty="0"/>
              <a:t>Entry of judgment for the (1) plaintiff or (2) defendant based on landlord violations of law. </a:t>
            </a:r>
            <a:r>
              <a:rPr lang="en-US" i="1" dirty="0"/>
              <a:t>See</a:t>
            </a:r>
            <a:r>
              <a:rPr lang="en-US" dirty="0"/>
              <a:t> </a:t>
            </a:r>
            <a:r>
              <a:rPr lang="en-US" dirty="0">
                <a:hlinkClick r:id="rId2" action="ppaction://hlinksldjump"/>
              </a:rPr>
              <a:t>slides 14-32.</a:t>
            </a:r>
            <a:endParaRPr lang="en-US" dirty="0"/>
          </a:p>
          <a:p>
            <a:pPr indent="-457200">
              <a:spcBef>
                <a:spcPts val="0"/>
              </a:spcBef>
              <a:buFont typeface="Arial" panose="020B0604020202020204" pitchFamily="34" charset="0"/>
              <a:buChar char="•"/>
            </a:pPr>
            <a:r>
              <a:rPr lang="en-US" dirty="0"/>
              <a:t>For landlord improperly filing an expedited case, dismiss the case and fine the landlord $500. Minn. Stat. § 504B.321.</a:t>
            </a:r>
          </a:p>
          <a:p>
            <a:pPr indent="-457200">
              <a:spcBef>
                <a:spcPts val="0"/>
              </a:spcBef>
              <a:buFont typeface="Arial" panose="020B0604020202020204" pitchFamily="34" charset="0"/>
              <a:buChar char="•"/>
            </a:pPr>
            <a:r>
              <a:rPr lang="en-US" dirty="0"/>
              <a:t>Nonpayment of rent cases: (1) reduce the rent for habitability or utilities violations, (2) remove illegal charges, and (3) give the tenant some time to pay what is owed. </a:t>
            </a:r>
            <a:r>
              <a:rPr lang="en-US" i="1" dirty="0"/>
              <a:t>See</a:t>
            </a:r>
            <a:r>
              <a:rPr lang="en-US" dirty="0"/>
              <a:t> </a:t>
            </a:r>
            <a:r>
              <a:rPr lang="en-US" dirty="0">
                <a:hlinkClick r:id="rId3" action="ppaction://hlinksldjump"/>
              </a:rPr>
              <a:t>slides 26-27.</a:t>
            </a:r>
            <a:endParaRPr lang="en-US" dirty="0"/>
          </a:p>
          <a:p>
            <a:pPr indent="-457200">
              <a:spcBef>
                <a:spcPts val="0"/>
              </a:spcBef>
              <a:buFont typeface="Arial" panose="020B0604020202020204" pitchFamily="34" charset="0"/>
              <a:buChar char="•"/>
            </a:pPr>
            <a:r>
              <a:rPr lang="en-US" dirty="0"/>
              <a:t>If the tenant loses, give the tenant seven days to move if the tenant did not cause a nuisance, or seriously endanger other tenants, their property, or the landlord's property, and if having to move in less than 7 days would be a substantial hardship. Minn. Stat. § 504B.345. </a:t>
            </a:r>
            <a:r>
              <a:rPr lang="en-US" dirty="0">
                <a:hlinkClick r:id="rId4"/>
              </a:rPr>
              <a:t>Residential Eviction Defense and Tenant Claims in Minnesota at I.B.8.</a:t>
            </a:r>
            <a:endParaRPr lang="en-US" dirty="0"/>
          </a:p>
          <a:p>
            <a:pPr indent="-457200">
              <a:spcBef>
                <a:spcPts val="0"/>
              </a:spcBef>
              <a:buFont typeface="Arial" panose="020B0604020202020204" pitchFamily="34" charset="0"/>
              <a:buChar char="•"/>
            </a:pPr>
            <a:r>
              <a:rPr lang="en-US" dirty="0"/>
              <a:t>Award costs and disbursements. </a:t>
            </a:r>
            <a:r>
              <a:rPr lang="en-US" dirty="0">
                <a:hlinkClick r:id="rId5"/>
              </a:rPr>
              <a:t>Residential Eviction Defense and Tenant Claims in Minnesota at VIII.E.4.b.</a:t>
            </a:r>
            <a:endParaRPr lang="en-US" dirty="0"/>
          </a:p>
          <a:p>
            <a:pPr indent="-457200">
              <a:spcBef>
                <a:spcPts val="0"/>
              </a:spcBef>
              <a:buFont typeface="Arial" panose="020B0604020202020204" pitchFamily="34" charset="0"/>
              <a:buChar char="•"/>
            </a:pPr>
            <a:r>
              <a:rPr lang="en-US" dirty="0"/>
              <a:t>Expunge or seal the court file. </a:t>
            </a:r>
            <a:r>
              <a:rPr lang="en-US" dirty="0">
                <a:hlinkClick r:id="rId6"/>
              </a:rPr>
              <a:t>Residential Eviction Defense and Tenant Claims in Minnesota at VIII.E.5.</a:t>
            </a:r>
            <a:endParaRPr lang="en-US" dirty="0"/>
          </a:p>
          <a:p>
            <a:pPr indent="-457200">
              <a:spcBef>
                <a:spcPts val="0"/>
              </a:spcBef>
              <a:buFont typeface="Arial" panose="020B0604020202020204" pitchFamily="34" charset="0"/>
              <a:buChar char="•"/>
            </a:pPr>
            <a:r>
              <a:rPr lang="en-US" dirty="0"/>
              <a:t>Attorney fees. </a:t>
            </a:r>
            <a:r>
              <a:rPr lang="en-US" dirty="0">
                <a:hlinkClick r:id="rId7"/>
              </a:rPr>
              <a:t>Residential Eviction Defense and Tenant Claims in Minnesota at VIII.E.4.a.</a:t>
            </a:r>
            <a:endParaRPr lang="en-US" dirty="0"/>
          </a:p>
          <a:p>
            <a:pPr indent="-457200">
              <a:spcBef>
                <a:spcPts val="0"/>
              </a:spcBef>
              <a:buFont typeface="Arial" panose="020B0604020202020204" pitchFamily="34" charset="0"/>
              <a:buChar char="•"/>
            </a:pPr>
            <a:endParaRPr lang="en-US" dirty="0"/>
          </a:p>
          <a:p>
            <a:pPr marL="0" indent="0">
              <a:spcBef>
                <a:spcPts val="0"/>
              </a:spcBef>
            </a:pPr>
            <a:r>
              <a:rPr lang="en-US" dirty="0">
                <a:hlinkClick r:id="rId8"/>
              </a:rPr>
              <a:t>Pandemic Answer Forms</a:t>
            </a:r>
            <a:endParaRPr lang="en-US" dirty="0"/>
          </a:p>
          <a:p>
            <a:pPr marL="0" indent="0">
              <a:spcBef>
                <a:spcPts val="0"/>
              </a:spcBef>
            </a:pPr>
            <a:r>
              <a:rPr lang="en-US" dirty="0">
                <a:hlinkClick r:id="rId9"/>
              </a:rPr>
              <a:t>Pre-pandemic Answer Forms</a:t>
            </a:r>
            <a:endParaRPr lang="en-US" dirty="0"/>
          </a:p>
          <a:p>
            <a:pPr indent="-457200">
              <a:spcBef>
                <a:spcPts val="0"/>
              </a:spcBef>
              <a:buFont typeface="Arial" panose="020B0604020202020204" pitchFamily="34" charset="0"/>
              <a:buChar char="•"/>
            </a:pPr>
            <a:endParaRPr lang="en-US" dirty="0"/>
          </a:p>
          <a:p>
            <a:pPr marL="0" indent="0">
              <a:spcBef>
                <a:spcPts val="0"/>
              </a:spcBef>
            </a:pPr>
            <a:endParaRPr lang="en-US" dirty="0"/>
          </a:p>
        </p:txBody>
      </p:sp>
    </p:spTree>
    <p:extLst>
      <p:ext uri="{BB962C8B-B14F-4D97-AF65-F5344CB8AC3E}">
        <p14:creationId xmlns:p14="http://schemas.microsoft.com/office/powerpoint/2010/main" val="39698128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875D1-97D7-4638-84DF-682BB25F18D4}"/>
              </a:ext>
            </a:extLst>
          </p:cNvPr>
          <p:cNvSpPr>
            <a:spLocks noGrp="1"/>
          </p:cNvSpPr>
          <p:nvPr>
            <p:ph type="title"/>
          </p:nvPr>
        </p:nvSpPr>
        <p:spPr/>
        <p:txBody>
          <a:bodyPr/>
          <a:lstStyle/>
          <a:p>
            <a:r>
              <a:rPr lang="en-US" dirty="0"/>
              <a:t>Judge Review and Appeal</a:t>
            </a:r>
          </a:p>
        </p:txBody>
      </p:sp>
      <p:sp>
        <p:nvSpPr>
          <p:cNvPr id="3" name="Text Placeholder 2">
            <a:extLst>
              <a:ext uri="{FF2B5EF4-FFF2-40B4-BE49-F238E27FC236}">
                <a16:creationId xmlns:a16="http://schemas.microsoft.com/office/drawing/2014/main" id="{FDC67B5F-2A1C-427B-825D-3FB8DD408714}"/>
              </a:ext>
            </a:extLst>
          </p:cNvPr>
          <p:cNvSpPr>
            <a:spLocks noGrp="1"/>
          </p:cNvSpPr>
          <p:nvPr>
            <p:ph type="body" idx="1"/>
          </p:nvPr>
        </p:nvSpPr>
        <p:spPr/>
        <p:txBody>
          <a:bodyPr>
            <a:normAutofit/>
          </a:bodyPr>
          <a:lstStyle/>
          <a:p>
            <a:pPr marL="685800" indent="-457200">
              <a:buFont typeface="Arial" panose="020B0604020202020204" pitchFamily="34" charset="0"/>
              <a:buChar char="•"/>
            </a:pPr>
            <a:r>
              <a:rPr lang="en-US" dirty="0"/>
              <a:t>Review of a referee decision by the judge.</a:t>
            </a:r>
          </a:p>
          <a:p>
            <a:pPr marL="1143000" lvl="1" indent="-457200">
              <a:buFont typeface="Arial" panose="020B0604020202020204" pitchFamily="34" charset="0"/>
              <a:buChar char="•"/>
            </a:pPr>
            <a:endParaRPr lang="en-US" dirty="0"/>
          </a:p>
          <a:p>
            <a:pPr marL="1143000" lvl="1" indent="-457200">
              <a:buFont typeface="Arial" panose="020B0604020202020204" pitchFamily="34" charset="0"/>
              <a:buChar char="•"/>
            </a:pPr>
            <a:r>
              <a:rPr lang="en-US" dirty="0"/>
              <a:t>Hennepin and Ramsey Counties: notice within 10 days after an oral announcement in court by the referee of the recommended order or, if there is no announcement of the order in court, within 13 days after service by electronic means or mail of the decision. Minn. Stat. § 484.013, Subd. 6, Minn. Gen. R. Prac. 611.</a:t>
            </a:r>
          </a:p>
          <a:p>
            <a:pPr marL="1143000" lvl="1" indent="-457200">
              <a:buFont typeface="Arial" panose="020B0604020202020204" pitchFamily="34" charset="0"/>
              <a:buChar char="•"/>
            </a:pPr>
            <a:r>
              <a:rPr lang="en-US" dirty="0"/>
              <a:t>Elsewhere: notice filed within 10 days of notice of decision. Minn. Stat. § 484.70, Subd. 7.</a:t>
            </a:r>
          </a:p>
          <a:p>
            <a:pPr marL="1143000" lvl="1" indent="-457200">
              <a:buFont typeface="Arial" panose="020B0604020202020204" pitchFamily="34" charset="0"/>
              <a:buChar char="•"/>
            </a:pPr>
            <a:r>
              <a:rPr lang="en-US" dirty="0"/>
              <a:t>Residential Eviction Defense and Tenant Claims in Minnesota at </a:t>
            </a:r>
            <a:r>
              <a:rPr lang="en-US" dirty="0">
                <a:hlinkClick r:id="rId2"/>
              </a:rPr>
              <a:t>Ch. IX</a:t>
            </a:r>
            <a:r>
              <a:rPr lang="en-US" dirty="0"/>
              <a:t>.</a:t>
            </a:r>
          </a:p>
          <a:p>
            <a:endParaRPr lang="en-US" dirty="0"/>
          </a:p>
        </p:txBody>
      </p:sp>
    </p:spTree>
    <p:extLst>
      <p:ext uri="{BB962C8B-B14F-4D97-AF65-F5344CB8AC3E}">
        <p14:creationId xmlns:p14="http://schemas.microsoft.com/office/powerpoint/2010/main" val="1776332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69782-F888-4B5F-A363-8219CA265C69}"/>
              </a:ext>
            </a:extLst>
          </p:cNvPr>
          <p:cNvSpPr>
            <a:spLocks noGrp="1"/>
          </p:cNvSpPr>
          <p:nvPr>
            <p:ph type="title"/>
          </p:nvPr>
        </p:nvSpPr>
        <p:spPr/>
        <p:txBody>
          <a:bodyPr/>
          <a:lstStyle/>
          <a:p>
            <a:r>
              <a:rPr lang="en-US" dirty="0"/>
              <a:t>Judge Review and Appeal</a:t>
            </a:r>
          </a:p>
        </p:txBody>
      </p:sp>
      <p:sp>
        <p:nvSpPr>
          <p:cNvPr id="3" name="Text Placeholder 2">
            <a:extLst>
              <a:ext uri="{FF2B5EF4-FFF2-40B4-BE49-F238E27FC236}">
                <a16:creationId xmlns:a16="http://schemas.microsoft.com/office/drawing/2014/main" id="{3F3EBB5D-D642-4B17-84B9-E09A380BA4EA}"/>
              </a:ext>
            </a:extLst>
          </p:cNvPr>
          <p:cNvSpPr>
            <a:spLocks noGrp="1"/>
          </p:cNvSpPr>
          <p:nvPr>
            <p:ph type="body" idx="1"/>
          </p:nvPr>
        </p:nvSpPr>
        <p:spPr/>
        <p:txBody>
          <a:bodyPr/>
          <a:lstStyle/>
          <a:p>
            <a:pPr marL="685800" indent="-457200">
              <a:buFont typeface="Arial" panose="020B0604020202020204" pitchFamily="34" charset="0"/>
              <a:buChar char="•"/>
            </a:pPr>
            <a:r>
              <a:rPr lang="en-US" dirty="0"/>
              <a:t>Review of referee or judge decision by the Court of Appeals.</a:t>
            </a:r>
          </a:p>
          <a:p>
            <a:pPr marL="228600" indent="0"/>
            <a:endParaRPr lang="en-US" dirty="0"/>
          </a:p>
          <a:p>
            <a:pPr marL="1143000" lvl="1" indent="-457200">
              <a:buFont typeface="Arial" panose="020B0604020202020204" pitchFamily="34" charset="0"/>
              <a:buChar char="•"/>
            </a:pPr>
            <a:r>
              <a:rPr lang="en-US" dirty="0"/>
              <a:t>The time period for appeal is 15 days.</a:t>
            </a:r>
          </a:p>
          <a:p>
            <a:pPr marL="1143000" lvl="1" indent="-457200">
              <a:buFont typeface="Arial" panose="020B0604020202020204" pitchFamily="34" charset="0"/>
              <a:buChar char="•"/>
            </a:pPr>
            <a:r>
              <a:rPr lang="en-US" dirty="0"/>
              <a:t>The appeal lies from entry of judgment.</a:t>
            </a:r>
          </a:p>
          <a:p>
            <a:pPr marL="1143000" lvl="1" indent="-457200">
              <a:buFont typeface="Arial" panose="020B0604020202020204" pitchFamily="34" charset="0"/>
              <a:buChar char="•"/>
            </a:pPr>
            <a:r>
              <a:rPr lang="en-US" dirty="0"/>
              <a:t>Cost and supersedeas bond to stay eviction pending appeal.</a:t>
            </a:r>
          </a:p>
          <a:p>
            <a:pPr marL="1143000" lvl="1" indent="-457200">
              <a:buFont typeface="Arial" panose="020B0604020202020204" pitchFamily="34" charset="0"/>
              <a:buChar char="•"/>
            </a:pPr>
            <a:r>
              <a:rPr lang="en-US" dirty="0"/>
              <a:t>Minn. Stat. § 504B.371.</a:t>
            </a:r>
          </a:p>
          <a:p>
            <a:pPr marL="1143000" lvl="1" indent="-457200">
              <a:buFont typeface="Arial" panose="020B0604020202020204" pitchFamily="34" charset="0"/>
              <a:buChar char="•"/>
            </a:pPr>
            <a:r>
              <a:rPr lang="en-US" dirty="0"/>
              <a:t>Residential Eviction Defense and Tenant Claims in Minnesota at </a:t>
            </a:r>
            <a:r>
              <a:rPr lang="en-US" dirty="0">
                <a:hlinkClick r:id="rId2"/>
              </a:rPr>
              <a:t>Ch. X</a:t>
            </a:r>
            <a:r>
              <a:rPr lang="en-US" dirty="0"/>
              <a:t>.</a:t>
            </a:r>
          </a:p>
          <a:p>
            <a:pPr marL="1143000" lvl="1" indent="-4572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5592021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C7F87-7382-4E48-8B22-6E623CF6CA1E}"/>
              </a:ext>
            </a:extLst>
          </p:cNvPr>
          <p:cNvSpPr>
            <a:spLocks noGrp="1"/>
          </p:cNvSpPr>
          <p:nvPr>
            <p:ph type="title"/>
          </p:nvPr>
        </p:nvSpPr>
        <p:spPr/>
        <p:txBody>
          <a:bodyPr/>
          <a:lstStyle/>
          <a:p>
            <a:r>
              <a:rPr lang="en-US" dirty="0"/>
              <a:t>Eviction Transition Financial Assistance</a:t>
            </a:r>
          </a:p>
        </p:txBody>
      </p:sp>
      <p:sp>
        <p:nvSpPr>
          <p:cNvPr id="3" name="Text Placeholder 2">
            <a:extLst>
              <a:ext uri="{FF2B5EF4-FFF2-40B4-BE49-F238E27FC236}">
                <a16:creationId xmlns:a16="http://schemas.microsoft.com/office/drawing/2014/main" id="{6F48D051-E7A1-4486-81AC-C3EACA6825FA}"/>
              </a:ext>
            </a:extLst>
          </p:cNvPr>
          <p:cNvSpPr>
            <a:spLocks noGrp="1"/>
          </p:cNvSpPr>
          <p:nvPr>
            <p:ph type="body" idx="1"/>
          </p:nvPr>
        </p:nvSpPr>
        <p:spPr/>
        <p:txBody>
          <a:bodyPr>
            <a:noAutofit/>
          </a:bodyPr>
          <a:lstStyle/>
          <a:p>
            <a:pPr marL="0">
              <a:spcBef>
                <a:spcPts val="0"/>
              </a:spcBef>
            </a:pPr>
            <a:r>
              <a:rPr lang="en-US" sz="1500" dirty="0">
                <a:hlinkClick r:id="rId2"/>
              </a:rPr>
              <a:t>COVID-19 Emergency Rental Assistance </a:t>
            </a:r>
            <a:endParaRPr lang="en-US" sz="1500" dirty="0"/>
          </a:p>
          <a:p>
            <a:pPr marL="57150" indent="-285750">
              <a:spcBef>
                <a:spcPts val="0"/>
              </a:spcBef>
              <a:buFont typeface="Arial" panose="020B0604020202020204" pitchFamily="34" charset="0"/>
              <a:buChar char="•"/>
            </a:pPr>
            <a:r>
              <a:rPr lang="en-US" sz="1500" dirty="0"/>
              <a:t>    The Minnesota Housing Finance Agency (MHFA) emergency rental assistance program is called COVID-19 Emergency Rental Assistance, which is operating under the banner of RentHelpMN.</a:t>
            </a:r>
          </a:p>
          <a:p>
            <a:pPr marL="57150" indent="-285750">
              <a:spcBef>
                <a:spcPts val="0"/>
              </a:spcBef>
              <a:buFont typeface="Arial" panose="020B0604020202020204" pitchFamily="34" charset="0"/>
              <a:buChar char="•"/>
            </a:pPr>
            <a:r>
              <a:rPr lang="en-US" sz="1500" dirty="0"/>
              <a:t>    </a:t>
            </a:r>
            <a:r>
              <a:rPr lang="en-US" sz="1500" b="1" i="1" dirty="0">
                <a:hlinkClick r:id="rId3"/>
              </a:rPr>
              <a:t>RentHelpMN stopped taking applications on January 28, 2022.</a:t>
            </a:r>
            <a:endParaRPr lang="en-US" sz="1500" b="1" i="1" dirty="0"/>
          </a:p>
          <a:p>
            <a:pPr marL="228600" indent="-457200">
              <a:spcBef>
                <a:spcPts val="0"/>
              </a:spcBef>
              <a:buFont typeface="Arial" panose="020B0604020202020204" pitchFamily="34" charset="0"/>
              <a:buChar char="•"/>
            </a:pPr>
            <a:r>
              <a:rPr lang="en-US" sz="1500" dirty="0"/>
              <a:t>Online: </a:t>
            </a:r>
            <a:r>
              <a:rPr lang="en-US" sz="1500" dirty="0">
                <a:hlinkClick r:id="rId3"/>
              </a:rPr>
              <a:t>https://www.renthelpmn.org/</a:t>
            </a:r>
            <a:endParaRPr lang="en-US" sz="1500" dirty="0"/>
          </a:p>
          <a:p>
            <a:pPr marL="228600" indent="-457200">
              <a:spcBef>
                <a:spcPts val="0"/>
              </a:spcBef>
              <a:buFont typeface="Arial" panose="020B0604020202020204" pitchFamily="34" charset="0"/>
              <a:buChar char="•"/>
            </a:pPr>
            <a:r>
              <a:rPr lang="en-US" sz="1500" dirty="0"/>
              <a:t>Call 211. The 211 helpline has dedicated multilingual staff available to answer questions about        RentHelpMN, 8:00 a.m. – 8:00 p.m. Monday through Saturday.</a:t>
            </a:r>
          </a:p>
          <a:p>
            <a:pPr marL="228600" indent="-457200">
              <a:spcBef>
                <a:spcPts val="0"/>
              </a:spcBef>
              <a:buFont typeface="Arial" panose="020B0604020202020204" pitchFamily="34" charset="0"/>
              <a:buChar char="•"/>
            </a:pPr>
            <a:r>
              <a:rPr lang="en-US" sz="1500" dirty="0"/>
              <a:t>Information sessions: </a:t>
            </a:r>
            <a:r>
              <a:rPr lang="en-US" sz="1500" dirty="0">
                <a:hlinkClick r:id="rId4"/>
              </a:rPr>
              <a:t>http://youtu.be/2nTW9VQ7zWg</a:t>
            </a:r>
            <a:endParaRPr lang="en-US" sz="1500" dirty="0"/>
          </a:p>
          <a:p>
            <a:pPr marL="228600" indent="-457200">
              <a:spcBef>
                <a:spcPts val="0"/>
              </a:spcBef>
              <a:buFont typeface="Arial" panose="020B0604020202020204" pitchFamily="34" charset="0"/>
              <a:buChar char="•"/>
            </a:pPr>
            <a:r>
              <a:rPr lang="en-US" sz="1500" dirty="0">
                <a:hlinkClick r:id="rId5"/>
              </a:rPr>
              <a:t>Foreclosure prevention and forbearance</a:t>
            </a:r>
            <a:endParaRPr lang="en-US" sz="1500" dirty="0"/>
          </a:p>
          <a:p>
            <a:pPr marL="228600" indent="-457200">
              <a:spcBef>
                <a:spcPts val="0"/>
              </a:spcBef>
              <a:buFont typeface="Arial" panose="020B0604020202020204" pitchFamily="34" charset="0"/>
              <a:buChar char="•"/>
            </a:pPr>
            <a:r>
              <a:rPr lang="en-US" sz="1500" dirty="0">
                <a:hlinkClick r:id="rId6"/>
              </a:rPr>
              <a:t>RentHelpMN Dashboard of Program Statistics</a:t>
            </a:r>
            <a:endParaRPr lang="en-US" sz="1500" dirty="0"/>
          </a:p>
          <a:p>
            <a:pPr marL="228600" indent="-457200">
              <a:spcBef>
                <a:spcPts val="0"/>
              </a:spcBef>
              <a:buFont typeface="Arial" panose="020B0604020202020204" pitchFamily="34" charset="0"/>
              <a:buChar char="•"/>
            </a:pPr>
            <a:r>
              <a:rPr lang="en-US" sz="1500" dirty="0">
                <a:hlinkClick r:id="rId7"/>
              </a:rPr>
              <a:t>Program Updates</a:t>
            </a:r>
            <a:endParaRPr lang="en-US" sz="1500" dirty="0"/>
          </a:p>
          <a:p>
            <a:pPr marL="228600" indent="-457200">
              <a:spcBef>
                <a:spcPts val="0"/>
              </a:spcBef>
              <a:buFont typeface="Arial" panose="020B0604020202020204" pitchFamily="34" charset="0"/>
              <a:buChar char="•"/>
            </a:pPr>
            <a:r>
              <a:rPr lang="en-US" sz="1500" dirty="0">
                <a:hlinkClick r:id="rId8"/>
              </a:rPr>
              <a:t>RentHelpMN program announced it would begin accepting applications for vacated unit rent and utility assistance on October 15, 2021 </a:t>
            </a:r>
            <a:endParaRPr lang="en-US" sz="1500" dirty="0"/>
          </a:p>
          <a:p>
            <a:pPr marL="228600" indent="-457200">
              <a:spcBef>
                <a:spcPts val="0"/>
              </a:spcBef>
              <a:buFont typeface="Arial" panose="020B0604020202020204" pitchFamily="34" charset="0"/>
              <a:buChar char="•"/>
            </a:pPr>
            <a:r>
              <a:rPr lang="en-US" sz="1500" dirty="0">
                <a:hlinkClick r:id="rId9"/>
              </a:rPr>
              <a:t>RentHelpMN COVID-19 Emergency Rental Assistance Program Guide</a:t>
            </a:r>
            <a:endParaRPr lang="en-US" sz="1500" dirty="0"/>
          </a:p>
          <a:p>
            <a:pPr marL="228600" indent="-457200">
              <a:spcBef>
                <a:spcPts val="0"/>
              </a:spcBef>
              <a:buFont typeface="Arial" panose="020B0604020202020204" pitchFamily="34" charset="0"/>
              <a:buChar char="•"/>
            </a:pPr>
            <a:r>
              <a:rPr lang="en-US" sz="1500" dirty="0">
                <a:hlinkClick r:id="rId10"/>
              </a:rPr>
              <a:t>Housing Justice Center Slideshow</a:t>
            </a:r>
            <a:endParaRPr lang="en-US" sz="1500" dirty="0"/>
          </a:p>
          <a:p>
            <a:pPr marL="0">
              <a:spcBef>
                <a:spcPts val="0"/>
              </a:spcBef>
            </a:pPr>
            <a:endParaRPr lang="en-US" sz="1500" dirty="0"/>
          </a:p>
          <a:p>
            <a:pPr marL="0">
              <a:spcBef>
                <a:spcPts val="0"/>
              </a:spcBef>
            </a:pPr>
            <a:r>
              <a:rPr lang="en-US" sz="1500" dirty="0"/>
              <a:t>Denials: Applicants can appeal in writing by mail or by fax within 10 days. There is no specific form. A letter will do. State the following in the letter: (1) who you are; name, address, application ID # (if known), (2) why you were denied (if known), (3) why this denial was in error, and (4) why you should be eligible. Reapplying is another option. For assistance, contact the Housing Justice Center (HJC) at (800) 403-0476.</a:t>
            </a:r>
          </a:p>
          <a:p>
            <a:pPr marL="0">
              <a:spcBef>
                <a:spcPts val="0"/>
              </a:spcBef>
            </a:pPr>
            <a:endParaRPr lang="en-US" sz="1500" dirty="0"/>
          </a:p>
        </p:txBody>
      </p:sp>
    </p:spTree>
    <p:extLst>
      <p:ext uri="{BB962C8B-B14F-4D97-AF65-F5344CB8AC3E}">
        <p14:creationId xmlns:p14="http://schemas.microsoft.com/office/powerpoint/2010/main" val="25269570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20D87-3F06-42D0-BBF3-32B3ADDB27EC}"/>
              </a:ext>
            </a:extLst>
          </p:cNvPr>
          <p:cNvSpPr>
            <a:spLocks noGrp="1"/>
          </p:cNvSpPr>
          <p:nvPr>
            <p:ph type="title"/>
          </p:nvPr>
        </p:nvSpPr>
        <p:spPr/>
        <p:txBody>
          <a:bodyPr/>
          <a:lstStyle/>
          <a:p>
            <a:r>
              <a:rPr lang="en-US" dirty="0"/>
              <a:t>Eviction Transition Financial Assistance</a:t>
            </a:r>
          </a:p>
        </p:txBody>
      </p:sp>
      <p:sp>
        <p:nvSpPr>
          <p:cNvPr id="3" name="Text Placeholder 2">
            <a:extLst>
              <a:ext uri="{FF2B5EF4-FFF2-40B4-BE49-F238E27FC236}">
                <a16:creationId xmlns:a16="http://schemas.microsoft.com/office/drawing/2014/main" id="{947470B2-8148-476F-A1E0-8BC237C25DC6}"/>
              </a:ext>
            </a:extLst>
          </p:cNvPr>
          <p:cNvSpPr>
            <a:spLocks noGrp="1"/>
          </p:cNvSpPr>
          <p:nvPr>
            <p:ph type="body" idx="1"/>
          </p:nvPr>
        </p:nvSpPr>
        <p:spPr/>
        <p:txBody>
          <a:bodyPr>
            <a:normAutofit fontScale="92500" lnSpcReduction="20000"/>
          </a:bodyPr>
          <a:lstStyle/>
          <a:p>
            <a:pPr marL="0" indent="0">
              <a:spcBef>
                <a:spcPts val="0"/>
              </a:spcBef>
            </a:pPr>
            <a:r>
              <a:rPr lang="en-US" sz="2800" dirty="0"/>
              <a:t>The Zero Balance Project: Rental Assistance in Dakota, Hennepin and Ramsey Counties, and Minneapolis and St Paul </a:t>
            </a:r>
            <a:r>
              <a:rPr lang="en-US" sz="2800" dirty="0">
                <a:hlinkClick r:id="rId2"/>
              </a:rPr>
              <a:t>https://housinglink.org/List/emergency-rental-assistance</a:t>
            </a:r>
            <a:r>
              <a:rPr lang="en-US" sz="2800" dirty="0"/>
              <a:t>. In the Zero Balance Project, landlords start and lead the application on behalf of their renters.</a:t>
            </a:r>
          </a:p>
          <a:p>
            <a:pPr marL="0" indent="0">
              <a:spcBef>
                <a:spcPts val="0"/>
              </a:spcBef>
            </a:pPr>
            <a:endParaRPr lang="en-US" dirty="0"/>
          </a:p>
          <a:p>
            <a:pPr marL="0" indent="0">
              <a:spcBef>
                <a:spcPts val="0"/>
              </a:spcBef>
            </a:pPr>
            <a:r>
              <a:rPr lang="en-US" dirty="0"/>
              <a:t>Utilities:</a:t>
            </a:r>
          </a:p>
          <a:p>
            <a:pPr indent="-457200">
              <a:spcBef>
                <a:spcPts val="0"/>
              </a:spcBef>
              <a:buFont typeface="Arial" panose="020B0604020202020204" pitchFamily="34" charset="0"/>
              <a:buChar char="•"/>
            </a:pPr>
            <a:r>
              <a:rPr lang="en-US" dirty="0"/>
              <a:t>Tenants can include utilities except phone and internet when applying with </a:t>
            </a:r>
            <a:r>
              <a:rPr lang="en-US" dirty="0" err="1"/>
              <a:t>RenthelpMN</a:t>
            </a:r>
            <a:r>
              <a:rPr lang="en-US" dirty="0"/>
              <a:t>.</a:t>
            </a:r>
          </a:p>
          <a:p>
            <a:pPr indent="-457200">
              <a:spcBef>
                <a:spcPts val="0"/>
              </a:spcBef>
              <a:buFont typeface="Arial" panose="020B0604020202020204" pitchFamily="34" charset="0"/>
              <a:buChar char="•"/>
            </a:pPr>
            <a:r>
              <a:rPr lang="en-US" dirty="0"/>
              <a:t>Tenants also can apply for financial assistance to pay for utilities with the </a:t>
            </a:r>
            <a:r>
              <a:rPr lang="en-US" dirty="0">
                <a:hlinkClick r:id="rId3"/>
              </a:rPr>
              <a:t>Minnesota Energy Assistance Program</a:t>
            </a:r>
            <a:r>
              <a:rPr lang="en-US" dirty="0"/>
              <a:t>.</a:t>
            </a:r>
          </a:p>
          <a:p>
            <a:pPr indent="-457200">
              <a:spcBef>
                <a:spcPts val="0"/>
              </a:spcBef>
              <a:buFont typeface="Arial" panose="020B0604020202020204" pitchFamily="34" charset="0"/>
              <a:buChar char="•"/>
            </a:pPr>
            <a:r>
              <a:rPr lang="en-US" dirty="0"/>
              <a:t>Utility rights information and advocacy: </a:t>
            </a:r>
            <a:r>
              <a:rPr lang="en-US" dirty="0">
                <a:hlinkClick r:id="rId4"/>
              </a:rPr>
              <a:t>Citizens Utility Board (CUB) of Minnesota</a:t>
            </a:r>
            <a:endParaRPr lang="en-US" dirty="0"/>
          </a:p>
          <a:p>
            <a:pPr indent="-457200">
              <a:spcBef>
                <a:spcPts val="0"/>
              </a:spcBef>
              <a:buFont typeface="Arial" panose="020B0604020202020204" pitchFamily="34" charset="0"/>
              <a:buChar char="•"/>
            </a:pPr>
            <a:endParaRPr lang="en-US" dirty="0"/>
          </a:p>
          <a:p>
            <a:pPr marL="0" indent="0">
              <a:spcBef>
                <a:spcPts val="0"/>
              </a:spcBef>
            </a:pPr>
            <a:endParaRPr lang="en-US" dirty="0"/>
          </a:p>
        </p:txBody>
      </p:sp>
    </p:spTree>
    <p:extLst>
      <p:ext uri="{BB962C8B-B14F-4D97-AF65-F5344CB8AC3E}">
        <p14:creationId xmlns:p14="http://schemas.microsoft.com/office/powerpoint/2010/main" val="27935823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79EB8-9601-4345-8B85-4324EEDCF070}"/>
              </a:ext>
            </a:extLst>
          </p:cNvPr>
          <p:cNvSpPr>
            <a:spLocks noGrp="1"/>
          </p:cNvSpPr>
          <p:nvPr>
            <p:ph type="title"/>
          </p:nvPr>
        </p:nvSpPr>
        <p:spPr/>
        <p:txBody>
          <a:bodyPr/>
          <a:lstStyle/>
          <a:p>
            <a:r>
              <a:rPr lang="en-US" dirty="0"/>
              <a:t>Other Financial Assistance</a:t>
            </a:r>
            <a:endParaRPr lang="en-US" b="1" dirty="0"/>
          </a:p>
        </p:txBody>
      </p:sp>
      <p:sp>
        <p:nvSpPr>
          <p:cNvPr id="3" name="Text Placeholder 2">
            <a:extLst>
              <a:ext uri="{FF2B5EF4-FFF2-40B4-BE49-F238E27FC236}">
                <a16:creationId xmlns:a16="http://schemas.microsoft.com/office/drawing/2014/main" id="{4CCAD297-BA9E-4163-A028-07361B3E24EA}"/>
              </a:ext>
            </a:extLst>
          </p:cNvPr>
          <p:cNvSpPr>
            <a:spLocks noGrp="1"/>
          </p:cNvSpPr>
          <p:nvPr>
            <p:ph type="body" idx="1"/>
          </p:nvPr>
        </p:nvSpPr>
        <p:spPr/>
        <p:txBody>
          <a:bodyPr>
            <a:noAutofit/>
          </a:bodyPr>
          <a:lstStyle/>
          <a:p>
            <a:pPr marL="57150" indent="-285750">
              <a:buFont typeface="Arial" panose="020B0604020202020204" pitchFamily="34" charset="0"/>
              <a:buChar char="•"/>
            </a:pPr>
            <a:r>
              <a:rPr lang="en-US" sz="1800" dirty="0">
                <a:hlinkClick r:id="rId2"/>
              </a:rPr>
              <a:t>Hennepin County Emergency Rental Assistance </a:t>
            </a:r>
            <a:endParaRPr lang="en-US" sz="1800" dirty="0"/>
          </a:p>
          <a:p>
            <a:pPr marL="57150" indent="-285750">
              <a:buFont typeface="Arial" panose="020B0604020202020204" pitchFamily="34" charset="0"/>
              <a:buChar char="•"/>
            </a:pPr>
            <a:r>
              <a:rPr lang="en-US" sz="1800" dirty="0">
                <a:hlinkClick r:id="rId3"/>
              </a:rPr>
              <a:t>Neighborhood House </a:t>
            </a:r>
            <a:endParaRPr lang="en-US" sz="1800" dirty="0"/>
          </a:p>
          <a:p>
            <a:pPr marL="57150" indent="-285750">
              <a:buFont typeface="Arial" panose="020B0604020202020204" pitchFamily="34" charset="0"/>
              <a:buChar char="•"/>
            </a:pPr>
            <a:r>
              <a:rPr lang="en-US" sz="1800" dirty="0">
                <a:hlinkClick r:id="rId4"/>
              </a:rPr>
              <a:t>Ramsey County Economic Assistance </a:t>
            </a:r>
            <a:endParaRPr lang="en-US" sz="1800" dirty="0"/>
          </a:p>
          <a:p>
            <a:pPr marL="57150" indent="-285750">
              <a:buFont typeface="Arial" panose="020B0604020202020204" pitchFamily="34" charset="0"/>
              <a:buChar char="•"/>
            </a:pPr>
            <a:r>
              <a:rPr lang="en-US" sz="1800" dirty="0">
                <a:hlinkClick r:id="rId5"/>
              </a:rPr>
              <a:t>Anoka County </a:t>
            </a:r>
            <a:endParaRPr lang="en-US" sz="1800" dirty="0"/>
          </a:p>
          <a:p>
            <a:pPr marL="57150" indent="-285750">
              <a:buFont typeface="Arial" panose="020B0604020202020204" pitchFamily="34" charset="0"/>
              <a:buChar char="•"/>
            </a:pPr>
            <a:r>
              <a:rPr lang="en-US" sz="1800" dirty="0">
                <a:hlinkClick r:id="rId6"/>
              </a:rPr>
              <a:t>HousingLink: Housing Tip: How to Get Emergency Assistance in the Twin Cities</a:t>
            </a:r>
            <a:endParaRPr lang="en-US" sz="1800" dirty="0"/>
          </a:p>
          <a:p>
            <a:pPr marL="57150" indent="-285750">
              <a:buFont typeface="Arial" panose="020B0604020202020204" pitchFamily="34" charset="0"/>
              <a:buChar char="•"/>
            </a:pPr>
            <a:r>
              <a:rPr lang="en-US" sz="1800" dirty="0">
                <a:hlinkClick r:id="rId7"/>
              </a:rPr>
              <a:t>Minnesota Department of Human Services </a:t>
            </a:r>
            <a:endParaRPr lang="en-US" sz="1800" dirty="0"/>
          </a:p>
          <a:p>
            <a:pPr marL="514350" lvl="1" indent="-285750">
              <a:buFont typeface="Arial" panose="020B0604020202020204" pitchFamily="34" charset="0"/>
              <a:buChar char="•"/>
            </a:pPr>
            <a:r>
              <a:rPr lang="en-US" sz="1800" dirty="0"/>
              <a:t>Use </a:t>
            </a:r>
            <a:r>
              <a:rPr lang="en-US" sz="1800" dirty="0" err="1"/>
              <a:t>ApplyMN</a:t>
            </a:r>
            <a:r>
              <a:rPr lang="en-US" sz="1800" dirty="0"/>
              <a:t> for apply for Cash Assistance, Supplemental Nutrition Assistance Program (SNAP) benefits, Child Care Assistance, and Emergency Assistance.</a:t>
            </a:r>
          </a:p>
          <a:p>
            <a:pPr marL="57150" indent="-285750">
              <a:buFont typeface="Arial" panose="020B0604020202020204" pitchFamily="34" charset="0"/>
              <a:buChar char="•"/>
            </a:pPr>
            <a:r>
              <a:rPr lang="en-US" sz="1800" dirty="0">
                <a:hlinkClick r:id="rId8"/>
              </a:rPr>
              <a:t>United Way 211 </a:t>
            </a:r>
            <a:endParaRPr lang="en-US" sz="1800" dirty="0"/>
          </a:p>
          <a:p>
            <a:pPr marL="514350" lvl="1" indent="-285750">
              <a:buFont typeface="Arial" panose="020B0604020202020204" pitchFamily="34" charset="0"/>
              <a:buChar char="•"/>
            </a:pPr>
            <a:r>
              <a:rPr lang="en-US" sz="1800" dirty="0"/>
              <a:t>Call 211™ or 651-291-0211: State-wide list of community resources, like housing assistance, shelters, and food shelf locations</a:t>
            </a:r>
          </a:p>
          <a:p>
            <a:pPr marL="57150" indent="-285750">
              <a:buFont typeface="Arial" panose="020B0604020202020204" pitchFamily="34" charset="0"/>
              <a:buChar char="•"/>
            </a:pPr>
            <a:r>
              <a:rPr lang="en-US" sz="1800" dirty="0">
                <a:hlinkClick r:id="rId9"/>
              </a:rPr>
              <a:t>State and Local Rental Assistance (National Low Income Housing Coalition) </a:t>
            </a:r>
            <a:endParaRPr lang="en-US" sz="1800" dirty="0"/>
          </a:p>
          <a:p>
            <a:pPr marL="0"/>
            <a:endParaRPr lang="en-US" sz="1800" dirty="0"/>
          </a:p>
        </p:txBody>
      </p:sp>
    </p:spTree>
    <p:extLst>
      <p:ext uri="{BB962C8B-B14F-4D97-AF65-F5344CB8AC3E}">
        <p14:creationId xmlns:p14="http://schemas.microsoft.com/office/powerpoint/2010/main" val="3421066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71676-4150-4CAA-AE58-A8C918925948}"/>
              </a:ext>
            </a:extLst>
          </p:cNvPr>
          <p:cNvSpPr>
            <a:spLocks noGrp="1"/>
          </p:cNvSpPr>
          <p:nvPr>
            <p:ph type="title"/>
          </p:nvPr>
        </p:nvSpPr>
        <p:spPr/>
        <p:txBody>
          <a:bodyPr/>
          <a:lstStyle/>
          <a:p>
            <a:r>
              <a:rPr lang="en-US" dirty="0"/>
              <a:t>Looking for Housing</a:t>
            </a:r>
          </a:p>
        </p:txBody>
      </p:sp>
      <p:sp>
        <p:nvSpPr>
          <p:cNvPr id="3" name="Text Placeholder 2">
            <a:extLst>
              <a:ext uri="{FF2B5EF4-FFF2-40B4-BE49-F238E27FC236}">
                <a16:creationId xmlns:a16="http://schemas.microsoft.com/office/drawing/2014/main" id="{EB861B4A-7281-42DE-BAFE-CD0CD89CA354}"/>
              </a:ext>
            </a:extLst>
          </p:cNvPr>
          <p:cNvSpPr>
            <a:spLocks noGrp="1"/>
          </p:cNvSpPr>
          <p:nvPr>
            <p:ph type="body" idx="1"/>
          </p:nvPr>
        </p:nvSpPr>
        <p:spPr/>
        <p:txBody>
          <a:bodyPr/>
          <a:lstStyle/>
          <a:p>
            <a:r>
              <a:rPr lang="en-US" dirty="0"/>
              <a:t>Housing Link</a:t>
            </a:r>
          </a:p>
          <a:p>
            <a:r>
              <a:rPr lang="en-US" dirty="0"/>
              <a:t>International Market Square</a:t>
            </a:r>
          </a:p>
          <a:p>
            <a:r>
              <a:rPr lang="en-US" dirty="0"/>
              <a:t>Suite 509</a:t>
            </a:r>
          </a:p>
          <a:p>
            <a:r>
              <a:rPr lang="en-US" dirty="0"/>
              <a:t>275 Market Street</a:t>
            </a:r>
          </a:p>
          <a:p>
            <a:r>
              <a:rPr lang="en-US" dirty="0"/>
              <a:t>Minneapolis, MN 55405</a:t>
            </a:r>
          </a:p>
          <a:p>
            <a:r>
              <a:rPr lang="en-US" dirty="0"/>
              <a:t>612-522-2500</a:t>
            </a:r>
          </a:p>
          <a:p>
            <a:r>
              <a:rPr lang="en-US" dirty="0">
                <a:hlinkClick r:id="rId2"/>
              </a:rPr>
              <a:t>info@housinglink.org</a:t>
            </a:r>
            <a:endParaRPr lang="en-US" dirty="0"/>
          </a:p>
          <a:p>
            <a:r>
              <a:rPr lang="en-US" dirty="0">
                <a:hlinkClick r:id="rId3"/>
              </a:rPr>
              <a:t>http://www.housinglink.org</a:t>
            </a:r>
            <a:endParaRPr lang="en-US" dirty="0"/>
          </a:p>
          <a:p>
            <a:endParaRPr lang="en-US" dirty="0"/>
          </a:p>
          <a:p>
            <a:endParaRPr lang="en-US" dirty="0"/>
          </a:p>
        </p:txBody>
      </p:sp>
    </p:spTree>
    <p:extLst>
      <p:ext uri="{BB962C8B-B14F-4D97-AF65-F5344CB8AC3E}">
        <p14:creationId xmlns:p14="http://schemas.microsoft.com/office/powerpoint/2010/main" val="1746753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Resources</a:t>
            </a:r>
            <a:endParaRPr dirty="0"/>
          </a:p>
        </p:txBody>
      </p:sp>
      <p:sp>
        <p:nvSpPr>
          <p:cNvPr id="186" name="Google Shape;186;p4"/>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148"/>
              <a:buNone/>
            </a:pPr>
            <a:r>
              <a:rPr lang="en-US" sz="1400" dirty="0">
                <a:hlinkClick r:id="rId3"/>
              </a:rPr>
              <a:t>Housing Law in Minnesota - http://povertylaw.homestead.com/HousingLawinMinnesota.html</a:t>
            </a:r>
            <a:endParaRPr lang="en-US" sz="1400" dirty="0"/>
          </a:p>
          <a:p>
            <a:pPr marL="285750" lvl="0" indent="-285750" algn="l" rtl="0">
              <a:spcBef>
                <a:spcPts val="0"/>
              </a:spcBef>
              <a:spcAft>
                <a:spcPts val="0"/>
              </a:spcAft>
              <a:buSzPts val="1148"/>
              <a:buFont typeface="Arial" panose="020B0604020202020204" pitchFamily="34" charset="0"/>
              <a:buChar char="•"/>
            </a:pPr>
            <a:r>
              <a:rPr lang="en-US" sz="1400" dirty="0"/>
              <a:t>Residential Eviction Defense and Tenant Claims in Minnesota </a:t>
            </a:r>
          </a:p>
          <a:p>
            <a:pPr marL="285750" lvl="0" indent="-285750" algn="l" rtl="0">
              <a:spcBef>
                <a:spcPts val="0"/>
              </a:spcBef>
              <a:spcAft>
                <a:spcPts val="0"/>
              </a:spcAft>
              <a:buSzPts val="1148"/>
              <a:buFont typeface="Arial" panose="020B0604020202020204" pitchFamily="34" charset="0"/>
              <a:buChar char="•"/>
            </a:pPr>
            <a:r>
              <a:rPr lang="en-US" sz="1400" dirty="0"/>
              <a:t>Answers Forms</a:t>
            </a:r>
          </a:p>
          <a:p>
            <a:pPr marL="285750" lvl="0" indent="-285750">
              <a:spcBef>
                <a:spcPts val="0"/>
              </a:spcBef>
              <a:buSzPts val="1148"/>
              <a:buFont typeface="Arial" panose="020B0604020202020204" pitchFamily="34" charset="0"/>
              <a:buChar char="•"/>
            </a:pPr>
            <a:r>
              <a:rPr lang="en-US" sz="1400" b="1" i="1" u="sng" dirty="0">
                <a:hlinkClick r:id="rId4"/>
              </a:rPr>
              <a:t>Pandemic Eviction and Other Housing Laws and Rules: slides shows, manual, and answer forms </a:t>
            </a:r>
            <a:endParaRPr lang="en-US" sz="1400" b="1" i="1" u="sng" dirty="0"/>
          </a:p>
          <a:p>
            <a:pPr marL="285750" lvl="0" indent="-285750" algn="l" rtl="0">
              <a:spcBef>
                <a:spcPts val="0"/>
              </a:spcBef>
              <a:spcAft>
                <a:spcPts val="0"/>
              </a:spcAft>
              <a:buSzPts val="1148"/>
              <a:buFont typeface="Arial" panose="020B0604020202020204" pitchFamily="34" charset="0"/>
              <a:buChar char="•"/>
            </a:pPr>
            <a:r>
              <a:rPr lang="en-US" sz="1400" dirty="0"/>
              <a:t>Tenants of Landlords in Foreclosure</a:t>
            </a:r>
          </a:p>
          <a:p>
            <a:pPr marL="285750" lvl="0" indent="-285750" algn="l" rtl="0">
              <a:spcBef>
                <a:spcPts val="0"/>
              </a:spcBef>
              <a:spcAft>
                <a:spcPts val="0"/>
              </a:spcAft>
              <a:buSzPts val="1148"/>
              <a:buFont typeface="Arial" panose="020B0604020202020204" pitchFamily="34" charset="0"/>
              <a:buChar char="•"/>
            </a:pPr>
            <a:r>
              <a:rPr lang="en-US" sz="1400" dirty="0"/>
              <a:t>Public and Subsidized Housing</a:t>
            </a:r>
          </a:p>
          <a:p>
            <a:pPr marL="285750" lvl="0" indent="-285750" algn="l" rtl="0">
              <a:spcBef>
                <a:spcPts val="0"/>
              </a:spcBef>
              <a:spcAft>
                <a:spcPts val="0"/>
              </a:spcAft>
              <a:buSzPts val="1148"/>
              <a:buFont typeface="Arial" panose="020B0604020202020204" pitchFamily="34" charset="0"/>
              <a:buChar char="•"/>
            </a:pPr>
            <a:r>
              <a:rPr lang="en-US" sz="1400" dirty="0"/>
              <a:t>Criminal Activity Cases</a:t>
            </a:r>
          </a:p>
          <a:p>
            <a:pPr marL="285750" lvl="0" indent="-285750" algn="l" rtl="0">
              <a:spcBef>
                <a:spcPts val="0"/>
              </a:spcBef>
              <a:spcAft>
                <a:spcPts val="0"/>
              </a:spcAft>
              <a:buSzPts val="1148"/>
              <a:buFont typeface="Arial" panose="020B0604020202020204" pitchFamily="34" charset="0"/>
              <a:buChar char="•"/>
            </a:pPr>
            <a:r>
              <a:rPr lang="en-US" sz="1400" dirty="0"/>
              <a:t>Personal Property Disputes after an Eviction Judgment</a:t>
            </a:r>
          </a:p>
          <a:p>
            <a:pPr marL="285750" lvl="0" indent="-285750" algn="l" rtl="0">
              <a:spcBef>
                <a:spcPts val="0"/>
              </a:spcBef>
              <a:spcAft>
                <a:spcPts val="0"/>
              </a:spcAft>
              <a:buSzPts val="1148"/>
              <a:buFont typeface="Arial" panose="020B0604020202020204" pitchFamily="34" charset="0"/>
              <a:buChar char="•"/>
            </a:pPr>
            <a:r>
              <a:rPr lang="en-US" sz="1400" dirty="0"/>
              <a:t>Expungement of Eviction Court Records</a:t>
            </a:r>
          </a:p>
          <a:p>
            <a:pPr marL="285750" lvl="0" indent="-285750" algn="l" rtl="0">
              <a:spcBef>
                <a:spcPts val="0"/>
              </a:spcBef>
              <a:spcAft>
                <a:spcPts val="0"/>
              </a:spcAft>
              <a:buSzPts val="1148"/>
              <a:buFont typeface="Arial" panose="020B0604020202020204" pitchFamily="34" charset="0"/>
              <a:buChar char="•"/>
            </a:pPr>
            <a:r>
              <a:rPr lang="en-US" sz="1400" dirty="0"/>
              <a:t>Motions to Vacate Judgments</a:t>
            </a:r>
          </a:p>
          <a:p>
            <a:pPr marL="285750" lvl="0" indent="-285750" algn="l" rtl="0">
              <a:spcBef>
                <a:spcPts val="0"/>
              </a:spcBef>
              <a:spcAft>
                <a:spcPts val="0"/>
              </a:spcAft>
              <a:buSzPts val="1148"/>
              <a:buFont typeface="Arial" panose="020B0604020202020204" pitchFamily="34" charset="0"/>
              <a:buChar char="•"/>
            </a:pPr>
            <a:r>
              <a:rPr lang="en-US" sz="1400" dirty="0"/>
              <a:t>Habitability and Lockout Cases</a:t>
            </a:r>
          </a:p>
          <a:p>
            <a:pPr marL="285750" lvl="0" indent="-285750" algn="l" rtl="0">
              <a:spcBef>
                <a:spcPts val="0"/>
              </a:spcBef>
              <a:spcAft>
                <a:spcPts val="0"/>
              </a:spcAft>
              <a:buSzPts val="1148"/>
              <a:buFont typeface="Arial" panose="020B0604020202020204" pitchFamily="34" charset="0"/>
              <a:buChar char="•"/>
            </a:pPr>
            <a:r>
              <a:rPr lang="en-US" sz="1400" dirty="0"/>
              <a:t>Security Deposits</a:t>
            </a:r>
            <a:endParaRPr sz="1400" dirty="0"/>
          </a:p>
          <a:p>
            <a:pPr marL="0" lvl="0" indent="0" algn="l" rtl="0">
              <a:spcBef>
                <a:spcPts val="270"/>
              </a:spcBef>
              <a:spcAft>
                <a:spcPts val="0"/>
              </a:spcAft>
              <a:buSzPts val="1148"/>
              <a:buNone/>
            </a:pPr>
            <a:endParaRPr sz="1400" dirty="0"/>
          </a:p>
          <a:p>
            <a:pPr marL="0" lvl="0" indent="0" algn="l" rtl="0">
              <a:spcBef>
                <a:spcPts val="270"/>
              </a:spcBef>
              <a:spcAft>
                <a:spcPts val="0"/>
              </a:spcAft>
              <a:buSzPts val="1148"/>
              <a:buNone/>
            </a:pPr>
            <a:r>
              <a:rPr lang="en-US" sz="1400" dirty="0"/>
              <a:t>HOME Line - </a:t>
            </a:r>
            <a:r>
              <a:rPr lang="en-US" sz="1400" u="sng" dirty="0">
                <a:solidFill>
                  <a:schemeClr val="hlink"/>
                </a:solidFill>
                <a:hlinkClick r:id="rId5"/>
              </a:rPr>
              <a:t>https://homelinemn.org/</a:t>
            </a:r>
            <a:r>
              <a:rPr lang="en-US" sz="1400" dirty="0"/>
              <a:t> HOME Line provides free and low-cost legal, organizing, education, and advocacy services so that tenants throughout Minnesota can solve their own rental housing problems.</a:t>
            </a:r>
            <a:endParaRPr sz="1400" dirty="0"/>
          </a:p>
          <a:p>
            <a:pPr marL="0" lvl="0" indent="0" algn="l" rtl="0">
              <a:spcBef>
                <a:spcPts val="270"/>
              </a:spcBef>
              <a:spcAft>
                <a:spcPts val="0"/>
              </a:spcAft>
              <a:buSzPts val="1148"/>
              <a:buNone/>
            </a:pPr>
            <a:endParaRPr sz="1400" dirty="0"/>
          </a:p>
          <a:p>
            <a:pPr marL="0" lvl="0" indent="0" algn="l" rtl="0">
              <a:spcBef>
                <a:spcPts val="270"/>
              </a:spcBef>
              <a:spcAft>
                <a:spcPts val="0"/>
              </a:spcAft>
              <a:buSzPts val="1148"/>
              <a:buNone/>
            </a:pPr>
            <a:r>
              <a:rPr lang="en-US" sz="1400" dirty="0"/>
              <a:t>Law Help - </a:t>
            </a:r>
            <a:r>
              <a:rPr lang="en-US" sz="1400" u="sng" dirty="0">
                <a:solidFill>
                  <a:schemeClr val="hlink"/>
                </a:solidFill>
                <a:hlinkClick r:id="rId6"/>
              </a:rPr>
              <a:t>http://www.lawhelpmn.org/</a:t>
            </a:r>
            <a:r>
              <a:rPr lang="en-US" sz="1400" dirty="0"/>
              <a:t> Answers to legal questions, finding legal aid offices, and court information.</a:t>
            </a:r>
          </a:p>
          <a:p>
            <a:pPr marL="0" lvl="0" indent="0" algn="l" rtl="0">
              <a:spcBef>
                <a:spcPts val="270"/>
              </a:spcBef>
              <a:spcAft>
                <a:spcPts val="0"/>
              </a:spcAft>
              <a:buSzPts val="1148"/>
              <a:buNone/>
            </a:pPr>
            <a:endParaRPr lang="en-US" sz="1400" dirty="0"/>
          </a:p>
          <a:p>
            <a:pPr marL="0" lvl="0" indent="0">
              <a:spcBef>
                <a:spcPts val="270"/>
              </a:spcBef>
              <a:buSzPts val="1148"/>
            </a:pPr>
            <a:r>
              <a:rPr lang="en-US" sz="1400" dirty="0"/>
              <a:t>Minnesota State Law Library - </a:t>
            </a:r>
            <a:r>
              <a:rPr lang="en-US" sz="1400" dirty="0">
                <a:hlinkClick r:id="rId7"/>
              </a:rPr>
              <a:t>https://mncourts.libguides.com/covid19/housing#s-lg-box-wrapper-27963214</a:t>
            </a:r>
            <a:r>
              <a:rPr lang="en-US" sz="1400" dirty="0"/>
              <a:t> General information and resources for landlords and tenants.</a:t>
            </a:r>
            <a:endParaRPr sz="1400" dirty="0"/>
          </a:p>
          <a:p>
            <a:pPr marL="0" lvl="0" indent="0" algn="l" rtl="0">
              <a:spcBef>
                <a:spcPts val="270"/>
              </a:spcBef>
              <a:spcAft>
                <a:spcPts val="0"/>
              </a:spcAft>
              <a:buSzPts val="1148"/>
              <a:buNone/>
            </a:pPr>
            <a:r>
              <a:rPr lang="en-US" sz="1400" dirty="0"/>
              <a:t> </a:t>
            </a:r>
            <a:endParaRPr sz="1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630"/>
        <p:cNvGrpSpPr/>
        <p:nvPr/>
      </p:nvGrpSpPr>
      <p:grpSpPr>
        <a:xfrm>
          <a:off x="0" y="0"/>
          <a:ext cx="0" cy="0"/>
          <a:chOff x="0" y="0"/>
          <a:chExt cx="0" cy="0"/>
        </a:xfrm>
      </p:grpSpPr>
      <p:sp>
        <p:nvSpPr>
          <p:cNvPr id="631" name="Google Shape;631;p7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Mediation Programs</a:t>
            </a:r>
            <a:endParaRPr dirty="0"/>
          </a:p>
        </p:txBody>
      </p:sp>
      <p:sp>
        <p:nvSpPr>
          <p:cNvPr id="632" name="Google Shape;632;p7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434"/>
              <a:buNone/>
            </a:pPr>
            <a:r>
              <a:rPr lang="en-US" sz="1687" dirty="0"/>
              <a:t>Community Mediation Minnesota consists of several member organizations across the state with staff and volunteers to help resolve disputes. Community Mediation Minnesota has a centralized intake and referral system so anyone in Minnesota can call a single phone number and be connected to a mediator who can provide services via video conferencing.  </a:t>
            </a:r>
            <a:endParaRPr dirty="0"/>
          </a:p>
          <a:p>
            <a:pPr marL="0" lvl="0" indent="0" algn="l" rtl="0">
              <a:lnSpc>
                <a:spcPct val="80000"/>
              </a:lnSpc>
              <a:spcBef>
                <a:spcPts val="337"/>
              </a:spcBef>
              <a:spcAft>
                <a:spcPts val="0"/>
              </a:spcAft>
              <a:buSzPts val="1434"/>
              <a:buNone/>
            </a:pPr>
            <a:r>
              <a:rPr lang="en-US" sz="1687" dirty="0"/>
              <a:t> </a:t>
            </a:r>
            <a:endParaRPr dirty="0"/>
          </a:p>
          <a:p>
            <a:pPr marL="0" lvl="0" indent="0" algn="l" rtl="0">
              <a:lnSpc>
                <a:spcPct val="80000"/>
              </a:lnSpc>
              <a:spcBef>
                <a:spcPts val="337"/>
              </a:spcBef>
              <a:spcAft>
                <a:spcPts val="0"/>
              </a:spcAft>
              <a:buSzPts val="1434"/>
              <a:buNone/>
            </a:pPr>
            <a:r>
              <a:rPr lang="en-US" sz="1687" dirty="0"/>
              <a:t>Community Mediation Member Organizations:</a:t>
            </a:r>
            <a:endParaRPr dirty="0"/>
          </a:p>
          <a:p>
            <a:pPr marL="285750" lvl="0" indent="-285750" algn="l" rtl="0">
              <a:lnSpc>
                <a:spcPct val="80000"/>
              </a:lnSpc>
              <a:spcBef>
                <a:spcPts val="337"/>
              </a:spcBef>
              <a:spcAft>
                <a:spcPts val="0"/>
              </a:spcAft>
              <a:buSzPts val="1434"/>
              <a:buFont typeface="Arial" panose="020B0604020202020204" pitchFamily="34" charset="0"/>
              <a:buChar char="•"/>
            </a:pPr>
            <a:r>
              <a:rPr lang="en-US" sz="1687" dirty="0"/>
              <a:t>Community Mediation &amp; Restorative Services, Inc.</a:t>
            </a:r>
            <a:endParaRPr dirty="0"/>
          </a:p>
          <a:p>
            <a:pPr marL="285750" lvl="0" indent="-285750" algn="l" rtl="0">
              <a:lnSpc>
                <a:spcPct val="80000"/>
              </a:lnSpc>
              <a:spcBef>
                <a:spcPts val="337"/>
              </a:spcBef>
              <a:spcAft>
                <a:spcPts val="0"/>
              </a:spcAft>
              <a:buSzPts val="1434"/>
              <a:buFont typeface="Arial" panose="020B0604020202020204" pitchFamily="34" charset="0"/>
              <a:buChar char="•"/>
            </a:pPr>
            <a:r>
              <a:rPr lang="en-US" sz="1687" dirty="0"/>
              <a:t>Conflict Resolution Center</a:t>
            </a:r>
            <a:endParaRPr dirty="0"/>
          </a:p>
          <a:p>
            <a:pPr marL="285750" lvl="0" indent="-285750" algn="l" rtl="0">
              <a:lnSpc>
                <a:spcPct val="80000"/>
              </a:lnSpc>
              <a:spcBef>
                <a:spcPts val="337"/>
              </a:spcBef>
              <a:spcAft>
                <a:spcPts val="0"/>
              </a:spcAft>
              <a:buSzPts val="1434"/>
              <a:buFont typeface="Arial" panose="020B0604020202020204" pitchFamily="34" charset="0"/>
              <a:buChar char="•"/>
            </a:pPr>
            <a:r>
              <a:rPr lang="en-US" sz="1687" dirty="0"/>
              <a:t>Dispute Resolution Center</a:t>
            </a:r>
            <a:endParaRPr dirty="0"/>
          </a:p>
          <a:p>
            <a:pPr marL="285750" lvl="0" indent="-285750" algn="l" rtl="0">
              <a:lnSpc>
                <a:spcPct val="80000"/>
              </a:lnSpc>
              <a:spcBef>
                <a:spcPts val="337"/>
              </a:spcBef>
              <a:spcAft>
                <a:spcPts val="0"/>
              </a:spcAft>
              <a:buSzPts val="1434"/>
              <a:buFont typeface="Arial" panose="020B0604020202020204" pitchFamily="34" charset="0"/>
              <a:buChar char="•"/>
            </a:pPr>
            <a:r>
              <a:rPr lang="en-US" sz="1687" dirty="0"/>
              <a:t>Mediation &amp; Conflict Solutions</a:t>
            </a:r>
            <a:endParaRPr dirty="0"/>
          </a:p>
          <a:p>
            <a:pPr marL="285750" lvl="0" indent="-285750" algn="l" rtl="0">
              <a:lnSpc>
                <a:spcPct val="80000"/>
              </a:lnSpc>
              <a:spcBef>
                <a:spcPts val="337"/>
              </a:spcBef>
              <a:spcAft>
                <a:spcPts val="0"/>
              </a:spcAft>
              <a:buSzPts val="1434"/>
              <a:buFont typeface="Arial" panose="020B0604020202020204" pitchFamily="34" charset="0"/>
              <a:buChar char="•"/>
            </a:pPr>
            <a:r>
              <a:rPr lang="en-US" sz="1687" dirty="0"/>
              <a:t>Mediation and Restorative Services</a:t>
            </a:r>
            <a:endParaRPr dirty="0"/>
          </a:p>
          <a:p>
            <a:pPr marL="285750" lvl="0" indent="-285750" algn="l" rtl="0">
              <a:lnSpc>
                <a:spcPct val="80000"/>
              </a:lnSpc>
              <a:spcBef>
                <a:spcPts val="337"/>
              </a:spcBef>
              <a:spcAft>
                <a:spcPts val="0"/>
              </a:spcAft>
              <a:buSzPts val="1434"/>
              <a:buFont typeface="Arial" panose="020B0604020202020204" pitchFamily="34" charset="0"/>
              <a:buChar char="•"/>
            </a:pPr>
            <a:r>
              <a:rPr lang="en-US" sz="1687" dirty="0"/>
              <a:t>Restorative and Mediation Practices</a:t>
            </a:r>
            <a:endParaRPr dirty="0"/>
          </a:p>
          <a:p>
            <a:pPr marL="0" lvl="0" indent="0" algn="l" rtl="0">
              <a:lnSpc>
                <a:spcPct val="80000"/>
              </a:lnSpc>
              <a:spcBef>
                <a:spcPts val="337"/>
              </a:spcBef>
              <a:spcAft>
                <a:spcPts val="0"/>
              </a:spcAft>
              <a:buSzPts val="1434"/>
              <a:buNone/>
            </a:pPr>
            <a:r>
              <a:rPr lang="en-US" sz="1687" dirty="0"/>
              <a:t> </a:t>
            </a:r>
            <a:endParaRPr dirty="0"/>
          </a:p>
          <a:p>
            <a:pPr marL="0" lvl="0" indent="0" algn="l" rtl="0">
              <a:lnSpc>
                <a:spcPct val="80000"/>
              </a:lnSpc>
              <a:spcBef>
                <a:spcPts val="337"/>
              </a:spcBef>
              <a:spcAft>
                <a:spcPts val="0"/>
              </a:spcAft>
              <a:buSzPts val="1434"/>
              <a:buNone/>
            </a:pPr>
            <a:r>
              <a:rPr lang="en-US" sz="1687" dirty="0"/>
              <a:t>Contact:</a:t>
            </a:r>
            <a:endParaRPr dirty="0"/>
          </a:p>
          <a:p>
            <a:pPr marL="0" lvl="0" indent="0" algn="l" rtl="0">
              <a:lnSpc>
                <a:spcPct val="80000"/>
              </a:lnSpc>
              <a:spcBef>
                <a:spcPts val="337"/>
              </a:spcBef>
              <a:spcAft>
                <a:spcPts val="0"/>
              </a:spcAft>
              <a:buSzPts val="1434"/>
              <a:buNone/>
            </a:pPr>
            <a:r>
              <a:rPr lang="en-US" sz="1687" u="sng" dirty="0">
                <a:solidFill>
                  <a:schemeClr val="hlink"/>
                </a:solidFill>
                <a:hlinkClick r:id="rId3"/>
              </a:rPr>
              <a:t>https://communitymediationmn.org</a:t>
            </a:r>
            <a:endParaRPr sz="1687" dirty="0"/>
          </a:p>
          <a:p>
            <a:pPr marL="0" lvl="0" indent="0" algn="l" rtl="0">
              <a:lnSpc>
                <a:spcPct val="80000"/>
              </a:lnSpc>
              <a:spcBef>
                <a:spcPts val="337"/>
              </a:spcBef>
              <a:spcAft>
                <a:spcPts val="0"/>
              </a:spcAft>
              <a:buSzPts val="1434"/>
              <a:buNone/>
            </a:pPr>
            <a:r>
              <a:rPr lang="en-US" sz="1687" dirty="0"/>
              <a:t>1-833-266-2663</a:t>
            </a:r>
            <a:endParaRPr dirty="0"/>
          </a:p>
          <a:p>
            <a:pPr marL="0" lvl="0" indent="0" algn="l" rtl="0">
              <a:lnSpc>
                <a:spcPct val="80000"/>
              </a:lnSpc>
              <a:spcBef>
                <a:spcPts val="337"/>
              </a:spcBef>
              <a:spcAft>
                <a:spcPts val="0"/>
              </a:spcAft>
              <a:buSzPts val="1434"/>
              <a:buNone/>
            </a:pPr>
            <a:r>
              <a:rPr lang="en-US" sz="1687" u="sng" dirty="0">
                <a:solidFill>
                  <a:schemeClr val="hlink"/>
                </a:solidFill>
                <a:hlinkClick r:id="rId4"/>
              </a:rPr>
              <a:t>info@CommunityMediationMN.org</a:t>
            </a:r>
            <a:endParaRPr sz="1687" dirty="0"/>
          </a:p>
          <a:p>
            <a:pPr marL="0" lvl="0" indent="0" algn="l" rtl="0">
              <a:lnSpc>
                <a:spcPct val="80000"/>
              </a:lnSpc>
              <a:spcBef>
                <a:spcPts val="337"/>
              </a:spcBef>
              <a:spcAft>
                <a:spcPts val="0"/>
              </a:spcAft>
              <a:buSzPts val="1434"/>
              <a:buNone/>
            </a:pPr>
            <a:endParaRPr sz="1687"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A2A5C-CDF7-4E4A-B146-6D23B360A8D3}"/>
              </a:ext>
            </a:extLst>
          </p:cNvPr>
          <p:cNvSpPr>
            <a:spLocks noGrp="1"/>
          </p:cNvSpPr>
          <p:nvPr>
            <p:ph type="title"/>
          </p:nvPr>
        </p:nvSpPr>
        <p:spPr>
          <a:xfrm>
            <a:off x="301752" y="228600"/>
            <a:ext cx="8503920" cy="943252"/>
          </a:xfrm>
        </p:spPr>
        <p:txBody>
          <a:bodyPr>
            <a:normAutofit fontScale="90000"/>
          </a:bodyPr>
          <a:lstStyle/>
          <a:p>
            <a:r>
              <a:rPr lang="en-US" dirty="0"/>
              <a:t>What You Can Do: </a:t>
            </a:r>
            <a:br>
              <a:rPr lang="en-US" dirty="0"/>
            </a:br>
            <a:r>
              <a:rPr lang="en-US" dirty="0"/>
              <a:t>Get Help, Volunteer and Donate</a:t>
            </a:r>
          </a:p>
        </p:txBody>
      </p:sp>
      <p:sp>
        <p:nvSpPr>
          <p:cNvPr id="3" name="Content Placeholder 2">
            <a:extLst>
              <a:ext uri="{FF2B5EF4-FFF2-40B4-BE49-F238E27FC236}">
                <a16:creationId xmlns:a16="http://schemas.microsoft.com/office/drawing/2014/main" id="{8FF5C436-A822-4683-B4CC-E76823518E7A}"/>
              </a:ext>
            </a:extLst>
          </p:cNvPr>
          <p:cNvSpPr>
            <a:spLocks noGrp="1"/>
          </p:cNvSpPr>
          <p:nvPr>
            <p:ph sz="quarter" idx="1"/>
          </p:nvPr>
        </p:nvSpPr>
        <p:spPr/>
        <p:txBody>
          <a:bodyPr>
            <a:noAutofit/>
          </a:bodyPr>
          <a:lstStyle/>
          <a:p>
            <a:pPr marL="0" indent="0">
              <a:spcBef>
                <a:spcPts val="0"/>
              </a:spcBef>
            </a:pPr>
            <a:r>
              <a:rPr lang="en-US" sz="2300" dirty="0"/>
              <a:t>Free Legal Aid Programs Representing Tenants:</a:t>
            </a:r>
          </a:p>
          <a:p>
            <a:pPr marL="342900" indent="-342900">
              <a:spcBef>
                <a:spcPts val="0"/>
              </a:spcBef>
              <a:buFont typeface="Arial" panose="020B0604020202020204" pitchFamily="34" charset="0"/>
              <a:buChar char="•"/>
            </a:pPr>
            <a:r>
              <a:rPr lang="en-US" sz="2300" dirty="0"/>
              <a:t>Anishinabe Legal Services - </a:t>
            </a:r>
            <a:r>
              <a:rPr lang="en-US" sz="2300" u="sng" dirty="0">
                <a:hlinkClick r:id="rId2"/>
              </a:rPr>
              <a:t>https://alslegal.org/</a:t>
            </a:r>
            <a:endParaRPr lang="en-US" sz="2300" dirty="0">
              <a:hlinkClick r:id="rId2"/>
            </a:endParaRPr>
          </a:p>
          <a:p>
            <a:pPr marL="342900" indent="-342900">
              <a:spcBef>
                <a:spcPts val="0"/>
              </a:spcBef>
              <a:buFont typeface="Arial" panose="020B0604020202020204" pitchFamily="34" charset="0"/>
              <a:buChar char="•"/>
            </a:pPr>
            <a:r>
              <a:rPr lang="en-US" sz="2300" dirty="0"/>
              <a:t>Central Minnesota Legal Services - </a:t>
            </a:r>
            <a:r>
              <a:rPr lang="en-US" sz="2300" u="sng" dirty="0">
                <a:hlinkClick r:id="rId3"/>
              </a:rPr>
              <a:t>https://www.centralmnlegal.org/</a:t>
            </a:r>
            <a:endParaRPr lang="en-US" sz="2300" dirty="0">
              <a:hlinkClick r:id="rId3"/>
            </a:endParaRPr>
          </a:p>
          <a:p>
            <a:pPr marL="342900" indent="-342900">
              <a:spcBef>
                <a:spcPts val="0"/>
              </a:spcBef>
              <a:buFont typeface="Arial" panose="020B0604020202020204" pitchFamily="34" charset="0"/>
              <a:buChar char="•"/>
            </a:pPr>
            <a:r>
              <a:rPr lang="en-US" sz="2300" dirty="0"/>
              <a:t>Judicare of Anoka County - </a:t>
            </a:r>
            <a:r>
              <a:rPr lang="en-US" sz="2300" u="sng" dirty="0">
                <a:hlinkClick r:id="rId4"/>
              </a:rPr>
              <a:t>http://www.anokajudicare.org/</a:t>
            </a:r>
            <a:endParaRPr lang="en-US" sz="2300" dirty="0">
              <a:hlinkClick r:id="rId4"/>
            </a:endParaRPr>
          </a:p>
          <a:p>
            <a:pPr marL="342900" indent="-342900">
              <a:spcBef>
                <a:spcPts val="0"/>
              </a:spcBef>
              <a:buFont typeface="Arial" panose="020B0604020202020204" pitchFamily="34" charset="0"/>
              <a:buChar char="•"/>
            </a:pPr>
            <a:r>
              <a:rPr lang="en-US" sz="2300" dirty="0"/>
              <a:t>Legal Aid Service of Northeastern Minnesota - </a:t>
            </a:r>
            <a:r>
              <a:rPr lang="en-US" sz="2300" u="sng" dirty="0">
                <a:hlinkClick r:id="rId5"/>
              </a:rPr>
              <a:t>http://lasnem.org/</a:t>
            </a:r>
            <a:endParaRPr lang="en-US" sz="2300" dirty="0">
              <a:hlinkClick r:id="rId5"/>
            </a:endParaRPr>
          </a:p>
          <a:p>
            <a:pPr marL="342900" indent="-342900">
              <a:spcBef>
                <a:spcPts val="0"/>
              </a:spcBef>
              <a:buFont typeface="Arial" panose="020B0604020202020204" pitchFamily="34" charset="0"/>
              <a:buChar char="•"/>
            </a:pPr>
            <a:r>
              <a:rPr lang="en-US" sz="2300" dirty="0"/>
              <a:t>Legal Assistance of Dakota County - </a:t>
            </a:r>
            <a:r>
              <a:rPr lang="en-US" sz="2300" u="sng" dirty="0">
                <a:hlinkClick r:id="rId6"/>
              </a:rPr>
              <a:t>http://www.dakotalegal.org/</a:t>
            </a:r>
            <a:endParaRPr lang="en-US" sz="2300" dirty="0">
              <a:hlinkClick r:id="rId6"/>
            </a:endParaRPr>
          </a:p>
          <a:p>
            <a:pPr marL="342900" indent="-342900">
              <a:spcBef>
                <a:spcPts val="0"/>
              </a:spcBef>
              <a:buFont typeface="Arial" panose="020B0604020202020204" pitchFamily="34" charset="0"/>
              <a:buChar char="•"/>
            </a:pPr>
            <a:r>
              <a:rPr lang="en-US" sz="2300" dirty="0"/>
              <a:t>Legal Assistance of Olmsted County - </a:t>
            </a:r>
            <a:r>
              <a:rPr lang="en-US" sz="2300" u="sng" dirty="0">
                <a:hlinkClick r:id="rId7"/>
              </a:rPr>
              <a:t>http://laocmn.org/</a:t>
            </a:r>
            <a:endParaRPr lang="en-US" sz="2300" dirty="0">
              <a:hlinkClick r:id="rId7"/>
            </a:endParaRPr>
          </a:p>
          <a:p>
            <a:pPr marL="342900" indent="-342900">
              <a:spcBef>
                <a:spcPts val="0"/>
              </a:spcBef>
              <a:buFont typeface="Arial" panose="020B0604020202020204" pitchFamily="34" charset="0"/>
              <a:buChar char="•"/>
            </a:pPr>
            <a:r>
              <a:rPr lang="en-US" sz="2300" dirty="0"/>
              <a:t>Legal Services of Northwest Minnesota - </a:t>
            </a:r>
            <a:r>
              <a:rPr lang="en-US" sz="2300" u="sng" dirty="0">
                <a:hlinkClick r:id="rId8"/>
              </a:rPr>
              <a:t>https://lsnmlaw.org/</a:t>
            </a:r>
            <a:endParaRPr lang="en-US" sz="2300" dirty="0">
              <a:hlinkClick r:id="rId8"/>
            </a:endParaRPr>
          </a:p>
          <a:p>
            <a:pPr marL="342900" indent="-342900">
              <a:spcBef>
                <a:spcPts val="0"/>
              </a:spcBef>
              <a:buFont typeface="Arial" panose="020B0604020202020204" pitchFamily="34" charset="0"/>
              <a:buChar char="•"/>
            </a:pPr>
            <a:r>
              <a:rPr lang="en-US" sz="2300" dirty="0"/>
              <a:t>Mid-Minnesota Legal Aid - </a:t>
            </a:r>
            <a:r>
              <a:rPr lang="en-US" sz="2300" u="sng" dirty="0">
                <a:hlinkClick r:id="rId9"/>
              </a:rPr>
              <a:t>https://mylegalaid.org/</a:t>
            </a:r>
            <a:endParaRPr lang="en-US" sz="2300" dirty="0">
              <a:hlinkClick r:id="rId9"/>
            </a:endParaRPr>
          </a:p>
          <a:p>
            <a:pPr marL="342900" indent="-342900">
              <a:spcBef>
                <a:spcPts val="0"/>
              </a:spcBef>
              <a:buFont typeface="Arial" panose="020B0604020202020204" pitchFamily="34" charset="0"/>
              <a:buChar char="•"/>
            </a:pPr>
            <a:r>
              <a:rPr lang="en-US" sz="2300" dirty="0"/>
              <a:t>Southern Minnesota Regional Legal Services - </a:t>
            </a:r>
            <a:r>
              <a:rPr lang="en-US" sz="2300" u="sng" dirty="0">
                <a:hlinkClick r:id="rId10"/>
              </a:rPr>
              <a:t>https://www.smrls.org/</a:t>
            </a:r>
            <a:endParaRPr lang="en-US" sz="2300" dirty="0">
              <a:hlinkClick r:id="rId10"/>
            </a:endParaRPr>
          </a:p>
          <a:p>
            <a:pPr marL="342900" indent="-342900">
              <a:spcBef>
                <a:spcPts val="0"/>
              </a:spcBef>
              <a:buFont typeface="Arial" panose="020B0604020202020204" pitchFamily="34" charset="0"/>
              <a:buChar char="•"/>
            </a:pPr>
            <a:r>
              <a:rPr lang="en-US" sz="2300" dirty="0"/>
              <a:t>Volunteer Lawyers Network - </a:t>
            </a:r>
            <a:r>
              <a:rPr lang="en-US" sz="2300" u="sng" dirty="0">
                <a:hlinkClick r:id="rId11"/>
              </a:rPr>
              <a:t>https://www.vlnmn.org/</a:t>
            </a:r>
            <a:endParaRPr lang="en-US" sz="2300" dirty="0">
              <a:hlinkClick r:id="rId11"/>
            </a:endParaRPr>
          </a:p>
          <a:p>
            <a:pPr marL="0" indent="0">
              <a:spcBef>
                <a:spcPts val="0"/>
              </a:spcBef>
            </a:pPr>
            <a:endParaRPr lang="en-US" sz="2300" dirty="0"/>
          </a:p>
          <a:p>
            <a:pPr marL="0" indent="0">
              <a:spcBef>
                <a:spcPts val="0"/>
              </a:spcBef>
            </a:pPr>
            <a:endParaRPr lang="en-US" sz="2300" dirty="0"/>
          </a:p>
        </p:txBody>
      </p:sp>
    </p:spTree>
    <p:extLst>
      <p:ext uri="{BB962C8B-B14F-4D97-AF65-F5344CB8AC3E}">
        <p14:creationId xmlns:p14="http://schemas.microsoft.com/office/powerpoint/2010/main" val="29147465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EB34F-6072-4072-A29F-2093F0AC581D}"/>
              </a:ext>
            </a:extLst>
          </p:cNvPr>
          <p:cNvSpPr>
            <a:spLocks noGrp="1"/>
          </p:cNvSpPr>
          <p:nvPr>
            <p:ph type="title"/>
          </p:nvPr>
        </p:nvSpPr>
        <p:spPr>
          <a:xfrm>
            <a:off x="301752" y="228600"/>
            <a:ext cx="8534400" cy="952130"/>
          </a:xfrm>
        </p:spPr>
        <p:txBody>
          <a:bodyPr>
            <a:normAutofit fontScale="90000"/>
          </a:bodyPr>
          <a:lstStyle/>
          <a:p>
            <a:r>
              <a:rPr lang="en-US" dirty="0"/>
              <a:t>What You Can Do: </a:t>
            </a:r>
            <a:br>
              <a:rPr lang="en-US" dirty="0"/>
            </a:br>
            <a:r>
              <a:rPr lang="en-US" dirty="0"/>
              <a:t>Get Help, Volunteer and Donate</a:t>
            </a:r>
          </a:p>
        </p:txBody>
      </p:sp>
      <p:sp>
        <p:nvSpPr>
          <p:cNvPr id="3" name="Content Placeholder 2">
            <a:extLst>
              <a:ext uri="{FF2B5EF4-FFF2-40B4-BE49-F238E27FC236}">
                <a16:creationId xmlns:a16="http://schemas.microsoft.com/office/drawing/2014/main" id="{7538A0C7-0E99-4322-9F54-E41D1A3E6BFC}"/>
              </a:ext>
            </a:extLst>
          </p:cNvPr>
          <p:cNvSpPr>
            <a:spLocks noGrp="1"/>
          </p:cNvSpPr>
          <p:nvPr>
            <p:ph sz="quarter" idx="1"/>
          </p:nvPr>
        </p:nvSpPr>
        <p:spPr/>
        <p:txBody>
          <a:bodyPr>
            <a:normAutofit fontScale="32500" lnSpcReduction="20000"/>
          </a:bodyPr>
          <a:lstStyle/>
          <a:p>
            <a:pPr marL="182880" indent="0">
              <a:spcBef>
                <a:spcPts val="0"/>
              </a:spcBef>
            </a:pPr>
            <a:r>
              <a:rPr lang="en-US" sz="5800" dirty="0"/>
              <a:t>Advice: </a:t>
            </a:r>
          </a:p>
          <a:p>
            <a:pPr marL="1040130" indent="-857250">
              <a:spcBef>
                <a:spcPts val="0"/>
              </a:spcBef>
              <a:buFont typeface="Arial" panose="020B0604020202020204" pitchFamily="34" charset="0"/>
              <a:buChar char="•"/>
            </a:pPr>
            <a:r>
              <a:rPr lang="en-US" sz="5800" dirty="0"/>
              <a:t>Online Advice: Minnesota Legal Advice Online (MLAO) - </a:t>
            </a:r>
            <a:r>
              <a:rPr lang="en-US" sz="5800" u="sng" dirty="0">
                <a:hlinkClick r:id="rId2"/>
              </a:rPr>
              <a:t>https://www.mnlegaladvice.org/</a:t>
            </a:r>
            <a:r>
              <a:rPr lang="en-US" sz="5800" dirty="0">
                <a:hlinkClick r:id="rId2"/>
              </a:rPr>
              <a:t> </a:t>
            </a:r>
          </a:p>
          <a:p>
            <a:pPr marL="1040130" indent="-857250">
              <a:spcBef>
                <a:spcPts val="0"/>
              </a:spcBef>
              <a:buFont typeface="Arial" panose="020B0604020202020204" pitchFamily="34" charset="0"/>
              <a:buChar char="•"/>
            </a:pPr>
            <a:r>
              <a:rPr lang="en-US" sz="5800" dirty="0"/>
              <a:t>Tenant Hotline Advice: HOME Line - </a:t>
            </a:r>
            <a:r>
              <a:rPr lang="en-US" sz="5800" u="sng" dirty="0">
                <a:hlinkClick r:id="rId3"/>
              </a:rPr>
              <a:t>https://homelinemn.org/</a:t>
            </a:r>
            <a:endParaRPr lang="en-US" sz="5800" dirty="0">
              <a:hlinkClick r:id="rId3"/>
            </a:endParaRPr>
          </a:p>
          <a:p>
            <a:pPr marL="1040130" indent="-857250">
              <a:spcBef>
                <a:spcPts val="0"/>
              </a:spcBef>
              <a:buFont typeface="Arial" panose="020B0604020202020204" pitchFamily="34" charset="0"/>
              <a:buChar char="•"/>
            </a:pPr>
            <a:r>
              <a:rPr lang="en-US" sz="5800" i="1" dirty="0"/>
              <a:t>See</a:t>
            </a:r>
            <a:r>
              <a:rPr lang="en-US" sz="5800" dirty="0"/>
              <a:t> Free Legal Aid Programs (</a:t>
            </a:r>
            <a:r>
              <a:rPr lang="en-US" sz="5800" dirty="0">
                <a:hlinkClick r:id="rId4" action="ppaction://hlinksldjump"/>
              </a:rPr>
              <a:t>prior slide</a:t>
            </a:r>
            <a:r>
              <a:rPr lang="en-US" sz="5800" dirty="0"/>
              <a:t>)</a:t>
            </a:r>
          </a:p>
          <a:p>
            <a:pPr marL="182880" indent="0">
              <a:spcBef>
                <a:spcPts val="0"/>
              </a:spcBef>
            </a:pPr>
            <a:endParaRPr lang="en-US" sz="5800" dirty="0"/>
          </a:p>
          <a:p>
            <a:pPr marL="182880" indent="0">
              <a:spcBef>
                <a:spcPts val="0"/>
              </a:spcBef>
            </a:pPr>
            <a:r>
              <a:rPr lang="en-US" sz="5800" dirty="0"/>
              <a:t>Law Students: </a:t>
            </a:r>
          </a:p>
          <a:p>
            <a:pPr marL="1040130" indent="-857250">
              <a:spcBef>
                <a:spcPts val="0"/>
              </a:spcBef>
              <a:buFont typeface="Arial" panose="020B0604020202020204" pitchFamily="34" charset="0"/>
              <a:buChar char="•"/>
            </a:pPr>
            <a:r>
              <a:rPr lang="en-US" sz="5800" dirty="0"/>
              <a:t>Minnesota Justice Foundation (MJF) - </a:t>
            </a:r>
            <a:r>
              <a:rPr lang="en-US" sz="5800" u="sng" dirty="0">
                <a:hlinkClick r:id="rId5"/>
              </a:rPr>
              <a:t>https://www.mnjustice.org/</a:t>
            </a:r>
            <a:r>
              <a:rPr lang="en-US" sz="5800" dirty="0">
                <a:hlinkClick r:id="rId5"/>
              </a:rPr>
              <a:t> </a:t>
            </a:r>
          </a:p>
          <a:p>
            <a:pPr marL="182880" indent="0">
              <a:spcBef>
                <a:spcPts val="0"/>
              </a:spcBef>
            </a:pPr>
            <a:endParaRPr lang="en-US" sz="5800" dirty="0"/>
          </a:p>
          <a:p>
            <a:pPr marL="182880" indent="0">
              <a:spcBef>
                <a:spcPts val="0"/>
              </a:spcBef>
            </a:pPr>
            <a:r>
              <a:rPr lang="en-US" sz="5800" dirty="0"/>
              <a:t>Mediation: </a:t>
            </a:r>
          </a:p>
          <a:p>
            <a:pPr marL="1040130" indent="-857250">
              <a:spcBef>
                <a:spcPts val="0"/>
              </a:spcBef>
              <a:buFont typeface="Arial" panose="020B0604020202020204" pitchFamily="34" charset="0"/>
              <a:buChar char="•"/>
            </a:pPr>
            <a:r>
              <a:rPr lang="en-US" sz="5800" dirty="0"/>
              <a:t>Community Mediation Minnesota - </a:t>
            </a:r>
            <a:r>
              <a:rPr lang="en-US" sz="5800" u="sng" dirty="0">
                <a:hlinkClick r:id="rId6"/>
              </a:rPr>
              <a:t>https://communitymediationmn.org/</a:t>
            </a:r>
            <a:endParaRPr lang="en-US" sz="5800" dirty="0">
              <a:hlinkClick r:id="rId6"/>
            </a:endParaRPr>
          </a:p>
          <a:p>
            <a:pPr marL="182880" indent="0">
              <a:spcBef>
                <a:spcPts val="0"/>
              </a:spcBef>
            </a:pPr>
            <a:endParaRPr lang="en-US" sz="5800" dirty="0"/>
          </a:p>
          <a:p>
            <a:pPr marL="182880" indent="0">
              <a:spcBef>
                <a:spcPts val="0"/>
              </a:spcBef>
            </a:pPr>
            <a:r>
              <a:rPr lang="en-US" sz="5800" dirty="0"/>
              <a:t>Tenant Organizing: </a:t>
            </a:r>
          </a:p>
          <a:p>
            <a:pPr marL="1040130" indent="-857250">
              <a:spcBef>
                <a:spcPts val="0"/>
              </a:spcBef>
              <a:buFont typeface="Arial" panose="020B0604020202020204" pitchFamily="34" charset="0"/>
              <a:buChar char="•"/>
            </a:pPr>
            <a:r>
              <a:rPr lang="en-US" sz="5800" dirty="0"/>
              <a:t>HOME Line - </a:t>
            </a:r>
            <a:r>
              <a:rPr lang="en-US" sz="5800" u="sng" dirty="0">
                <a:hlinkClick r:id="rId3"/>
              </a:rPr>
              <a:t>https://homelinemn.org/</a:t>
            </a:r>
            <a:endParaRPr lang="en-US" sz="5800" dirty="0">
              <a:hlinkClick r:id="rId3"/>
            </a:endParaRPr>
          </a:p>
          <a:p>
            <a:pPr marL="1040130" indent="-857250">
              <a:spcBef>
                <a:spcPts val="0"/>
              </a:spcBef>
              <a:buFont typeface="Arial" panose="020B0604020202020204" pitchFamily="34" charset="0"/>
              <a:buChar char="•"/>
            </a:pPr>
            <a:r>
              <a:rPr lang="en-US" sz="5800" dirty="0"/>
              <a:t>United Renters For Justice/Inquilinxs Unidxs Por Justicia - </a:t>
            </a:r>
            <a:r>
              <a:rPr lang="en-US" sz="5800" dirty="0">
                <a:hlinkClick r:id="rId7"/>
              </a:rPr>
              <a:t>https://www.inquilinxsunidxs.org/</a:t>
            </a:r>
          </a:p>
          <a:p>
            <a:pPr marL="182880" indent="0">
              <a:spcBef>
                <a:spcPts val="0"/>
              </a:spcBef>
            </a:pPr>
            <a:endParaRPr lang="en-US" sz="3800" dirty="0"/>
          </a:p>
          <a:p>
            <a:pPr marL="182880" indent="0">
              <a:spcBef>
                <a:spcPts val="0"/>
              </a:spcBef>
            </a:pPr>
            <a:endParaRPr lang="en-US" dirty="0"/>
          </a:p>
        </p:txBody>
      </p:sp>
    </p:spTree>
    <p:extLst>
      <p:ext uri="{BB962C8B-B14F-4D97-AF65-F5344CB8AC3E}">
        <p14:creationId xmlns:p14="http://schemas.microsoft.com/office/powerpoint/2010/main" val="39414327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7961-AC0E-42EA-8EFC-09F1DE11C703}"/>
              </a:ext>
            </a:extLst>
          </p:cNvPr>
          <p:cNvSpPr>
            <a:spLocks noGrp="1"/>
          </p:cNvSpPr>
          <p:nvPr>
            <p:ph type="title"/>
          </p:nvPr>
        </p:nvSpPr>
        <p:spPr>
          <a:xfrm>
            <a:off x="301752" y="228599"/>
            <a:ext cx="8534400" cy="925497"/>
          </a:xfrm>
        </p:spPr>
        <p:txBody>
          <a:bodyPr>
            <a:normAutofit fontScale="90000"/>
          </a:bodyPr>
          <a:lstStyle/>
          <a:p>
            <a:r>
              <a:rPr lang="en-US" dirty="0"/>
              <a:t>What You Can Do: </a:t>
            </a:r>
            <a:br>
              <a:rPr lang="en-US" dirty="0"/>
            </a:br>
            <a:r>
              <a:rPr lang="en-US" dirty="0"/>
              <a:t>Get Help, Volunteer and Donate</a:t>
            </a:r>
          </a:p>
        </p:txBody>
      </p:sp>
      <p:sp>
        <p:nvSpPr>
          <p:cNvPr id="3" name="Content Placeholder 2">
            <a:extLst>
              <a:ext uri="{FF2B5EF4-FFF2-40B4-BE49-F238E27FC236}">
                <a16:creationId xmlns:a16="http://schemas.microsoft.com/office/drawing/2014/main" id="{82ED7A31-1F60-4FEF-A8C8-B8511FCB6505}"/>
              </a:ext>
            </a:extLst>
          </p:cNvPr>
          <p:cNvSpPr>
            <a:spLocks noGrp="1"/>
          </p:cNvSpPr>
          <p:nvPr>
            <p:ph sz="quarter" idx="1"/>
          </p:nvPr>
        </p:nvSpPr>
        <p:spPr/>
        <p:txBody>
          <a:bodyPr>
            <a:noAutofit/>
          </a:bodyPr>
          <a:lstStyle/>
          <a:p>
            <a:pPr marL="0" indent="0">
              <a:spcBef>
                <a:spcPts val="0"/>
              </a:spcBef>
            </a:pPr>
            <a:r>
              <a:rPr lang="en-US" sz="1800" dirty="0"/>
              <a:t>Housing Litigation and Policy Advocacy:</a:t>
            </a:r>
          </a:p>
          <a:p>
            <a:pPr marL="285750" indent="-285750">
              <a:spcBef>
                <a:spcPts val="0"/>
              </a:spcBef>
              <a:buFont typeface="Arial" panose="020B0604020202020204" pitchFamily="34" charset="0"/>
              <a:buChar char="•"/>
            </a:pPr>
            <a:r>
              <a:rPr lang="en-US" sz="1800" dirty="0"/>
              <a:t>HOME Line - </a:t>
            </a:r>
            <a:r>
              <a:rPr lang="en-US" sz="1800" u="sng" dirty="0">
                <a:hlinkClick r:id="rId2"/>
              </a:rPr>
              <a:t>https://homelinemn.org/</a:t>
            </a:r>
          </a:p>
          <a:p>
            <a:pPr marL="285750" indent="-285750">
              <a:spcBef>
                <a:spcPts val="0"/>
              </a:spcBef>
              <a:buFont typeface="Arial" panose="020B0604020202020204" pitchFamily="34" charset="0"/>
              <a:buChar char="•"/>
            </a:pPr>
            <a:r>
              <a:rPr lang="en-US" sz="1800" dirty="0"/>
              <a:t>Housing Justice Center - </a:t>
            </a:r>
            <a:r>
              <a:rPr lang="en-US" sz="1800" u="sng" dirty="0">
                <a:hlinkClick r:id="rId3"/>
              </a:rPr>
              <a:t>https://www.hjcmn.org/</a:t>
            </a:r>
          </a:p>
          <a:p>
            <a:pPr marL="285750" indent="-285750">
              <a:spcBef>
                <a:spcPts val="0"/>
              </a:spcBef>
              <a:buFont typeface="Arial" panose="020B0604020202020204" pitchFamily="34" charset="0"/>
              <a:buChar char="•"/>
            </a:pPr>
            <a:r>
              <a:rPr lang="en-US" sz="1800" dirty="0"/>
              <a:t>Housing Law in Minnesota - </a:t>
            </a:r>
            <a:r>
              <a:rPr lang="en-US" sz="1800" u="sng" dirty="0">
                <a:hlinkClick r:id="rId4"/>
              </a:rPr>
              <a:t>http://povertylaw.homestead.com/HousingLawinMinnesota.html</a:t>
            </a:r>
            <a:endParaRPr lang="en-US" sz="1800" dirty="0">
              <a:hlinkClick r:id="rId4"/>
            </a:endParaRPr>
          </a:p>
          <a:p>
            <a:pPr marL="285750" indent="-285750">
              <a:spcBef>
                <a:spcPts val="0"/>
              </a:spcBef>
              <a:buFont typeface="Arial" panose="020B0604020202020204" pitchFamily="34" charset="0"/>
              <a:buChar char="•"/>
            </a:pPr>
            <a:r>
              <a:rPr lang="en-US" sz="1800" dirty="0"/>
              <a:t>Mid-Minnesota Legal Aid - </a:t>
            </a:r>
            <a:r>
              <a:rPr lang="en-US" sz="1800" u="sng" dirty="0">
                <a:hlinkClick r:id="rId5"/>
              </a:rPr>
              <a:t>https://mylegalaid.org/</a:t>
            </a:r>
            <a:endParaRPr lang="en-US" sz="1800" dirty="0">
              <a:hlinkClick r:id="rId5"/>
            </a:endParaRPr>
          </a:p>
          <a:p>
            <a:pPr marL="285750" indent="-285750">
              <a:spcBef>
                <a:spcPts val="0"/>
              </a:spcBef>
              <a:buFont typeface="Arial" panose="020B0604020202020204" pitchFamily="34" charset="0"/>
              <a:buChar char="•"/>
            </a:pPr>
            <a:r>
              <a:rPr lang="en-US" sz="1800" dirty="0"/>
              <a:t>Minnesota Anti-Eviction Project, Lawyers' Committee for Civil Rights Under Law - </a:t>
            </a:r>
            <a:r>
              <a:rPr lang="en-US" sz="1800" u="sng" dirty="0">
                <a:hlinkClick r:id="rId6"/>
              </a:rPr>
              <a:t>https://www.lawyerscommittee.org/</a:t>
            </a:r>
            <a:endParaRPr lang="en-US" sz="1800" dirty="0">
              <a:hlinkClick r:id="rId6"/>
            </a:endParaRPr>
          </a:p>
          <a:p>
            <a:pPr marL="285750" indent="-285750">
              <a:spcBef>
                <a:spcPts val="0"/>
              </a:spcBef>
              <a:buFont typeface="Arial" panose="020B0604020202020204" pitchFamily="34" charset="0"/>
              <a:buChar char="•"/>
            </a:pPr>
            <a:r>
              <a:rPr lang="en-US" sz="1800" dirty="0"/>
              <a:t>United Renters For Justice/Inquilinxs Unidxs Por Justicia - </a:t>
            </a:r>
            <a:r>
              <a:rPr lang="en-US" sz="1800" dirty="0">
                <a:hlinkClick r:id="rId7"/>
              </a:rPr>
              <a:t>https://www.inquilinxsunidxs.org/</a:t>
            </a:r>
            <a:endParaRPr lang="en-US" sz="1800" dirty="0"/>
          </a:p>
          <a:p>
            <a:pPr marL="285750" indent="-285750">
              <a:spcBef>
                <a:spcPts val="0"/>
              </a:spcBef>
              <a:buFont typeface="Arial" panose="020B0604020202020204" pitchFamily="34" charset="0"/>
              <a:buChar char="•"/>
            </a:pPr>
            <a:r>
              <a:rPr lang="en-US" sz="1800" dirty="0"/>
              <a:t>Volunteer Lawyers Network - </a:t>
            </a:r>
            <a:r>
              <a:rPr lang="en-US" sz="1800" dirty="0">
                <a:hlinkClick r:id="rId8"/>
              </a:rPr>
              <a:t>https://www.vlnmn.org/</a:t>
            </a:r>
            <a:endParaRPr lang="en-US" sz="1800" dirty="0"/>
          </a:p>
          <a:p>
            <a:pPr marL="0" indent="0">
              <a:spcBef>
                <a:spcPts val="0"/>
              </a:spcBef>
            </a:pPr>
            <a:endParaRPr lang="en-US" sz="1800" dirty="0"/>
          </a:p>
          <a:p>
            <a:pPr marL="0" indent="0">
              <a:spcBef>
                <a:spcPts val="0"/>
              </a:spcBef>
            </a:pPr>
            <a:r>
              <a:rPr lang="en-US" sz="1800" dirty="0"/>
              <a:t>National Housing Litigation and Policy Advocacy:</a:t>
            </a:r>
          </a:p>
          <a:p>
            <a:pPr marL="285750" indent="-285750">
              <a:spcBef>
                <a:spcPts val="0"/>
              </a:spcBef>
              <a:buFont typeface="Arial" panose="020B0604020202020204" pitchFamily="34" charset="0"/>
              <a:buChar char="•"/>
            </a:pPr>
            <a:r>
              <a:rPr lang="en-US" sz="1800" dirty="0"/>
              <a:t>National Housing Law Project - </a:t>
            </a:r>
            <a:r>
              <a:rPr lang="en-US" sz="1800" u="sng" dirty="0">
                <a:hlinkClick r:id="rId9"/>
              </a:rPr>
              <a:t>https://www.nhlp.org/</a:t>
            </a:r>
            <a:endParaRPr lang="en-US" sz="1800" dirty="0">
              <a:hlinkClick r:id="rId9"/>
            </a:endParaRPr>
          </a:p>
          <a:p>
            <a:pPr marL="285750" indent="-285750">
              <a:spcBef>
                <a:spcPts val="0"/>
              </a:spcBef>
              <a:buFont typeface="Arial" panose="020B0604020202020204" pitchFamily="34" charset="0"/>
              <a:buChar char="•"/>
            </a:pPr>
            <a:r>
              <a:rPr lang="en-US" sz="1800" dirty="0"/>
              <a:t>National Low Income Housing Coalition - </a:t>
            </a:r>
            <a:r>
              <a:rPr lang="en-US" sz="1800" u="sng" dirty="0">
                <a:hlinkClick r:id="rId10"/>
              </a:rPr>
              <a:t>https://nlihc.org/</a:t>
            </a:r>
            <a:endParaRPr lang="en-US" sz="1800" dirty="0">
              <a:hlinkClick r:id="rId10"/>
            </a:endParaRPr>
          </a:p>
          <a:p>
            <a:pPr marL="0" indent="0">
              <a:spcBef>
                <a:spcPts val="0"/>
              </a:spcBef>
            </a:pPr>
            <a:endParaRPr lang="en-US" sz="1800" dirty="0"/>
          </a:p>
          <a:p>
            <a:pPr marL="0" indent="0">
              <a:spcBef>
                <a:spcPts val="0"/>
              </a:spcBef>
            </a:pPr>
            <a:endParaRPr lang="en-US" sz="1800" dirty="0"/>
          </a:p>
        </p:txBody>
      </p:sp>
    </p:spTree>
    <p:extLst>
      <p:ext uri="{BB962C8B-B14F-4D97-AF65-F5344CB8AC3E}">
        <p14:creationId xmlns:p14="http://schemas.microsoft.com/office/powerpoint/2010/main" val="8610595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530D9-4AD4-4D4D-9305-0A17A5E926BF}"/>
              </a:ext>
            </a:extLst>
          </p:cNvPr>
          <p:cNvSpPr>
            <a:spLocks noGrp="1"/>
          </p:cNvSpPr>
          <p:nvPr>
            <p:ph type="title"/>
          </p:nvPr>
        </p:nvSpPr>
        <p:spPr>
          <a:xfrm>
            <a:off x="301752" y="228600"/>
            <a:ext cx="8534400" cy="872231"/>
          </a:xfrm>
        </p:spPr>
        <p:txBody>
          <a:bodyPr>
            <a:normAutofit fontScale="90000"/>
          </a:bodyPr>
          <a:lstStyle/>
          <a:p>
            <a:r>
              <a:rPr lang="en-US" dirty="0"/>
              <a:t>What You Can Do: </a:t>
            </a:r>
            <a:br>
              <a:rPr lang="en-US" dirty="0"/>
            </a:br>
            <a:r>
              <a:rPr lang="en-US" dirty="0"/>
              <a:t>Advocate</a:t>
            </a:r>
          </a:p>
        </p:txBody>
      </p:sp>
      <p:sp>
        <p:nvSpPr>
          <p:cNvPr id="3" name="Content Placeholder 2">
            <a:extLst>
              <a:ext uri="{FF2B5EF4-FFF2-40B4-BE49-F238E27FC236}">
                <a16:creationId xmlns:a16="http://schemas.microsoft.com/office/drawing/2014/main" id="{4B6C59F3-F169-498D-9958-9648A464E225}"/>
              </a:ext>
            </a:extLst>
          </p:cNvPr>
          <p:cNvSpPr>
            <a:spLocks noGrp="1"/>
          </p:cNvSpPr>
          <p:nvPr>
            <p:ph sz="quarter" idx="1"/>
          </p:nvPr>
        </p:nvSpPr>
        <p:spPr/>
        <p:txBody>
          <a:bodyPr>
            <a:noAutofit/>
          </a:bodyPr>
          <a:lstStyle/>
          <a:p>
            <a:pPr marL="0" indent="0">
              <a:spcBef>
                <a:spcPts val="0"/>
              </a:spcBef>
            </a:pPr>
            <a:r>
              <a:rPr lang="en-US" sz="2000" dirty="0"/>
              <a:t>Minnesota Government:</a:t>
            </a:r>
          </a:p>
          <a:p>
            <a:pPr marL="285750" indent="-285750">
              <a:spcBef>
                <a:spcPts val="0"/>
              </a:spcBef>
              <a:buFont typeface="Arial" panose="020B0604020202020204" pitchFamily="34" charset="0"/>
              <a:buChar char="•"/>
            </a:pPr>
            <a:r>
              <a:rPr lang="en-US" sz="2000" dirty="0"/>
              <a:t>Governor Tim Walz - </a:t>
            </a:r>
            <a:r>
              <a:rPr lang="en-US" sz="2000" u="sng" dirty="0">
                <a:hlinkClick r:id="rId2"/>
              </a:rPr>
              <a:t>https://mn.gov/governor/about/timwalz/</a:t>
            </a:r>
            <a:endParaRPr lang="en-US" sz="2000" dirty="0">
              <a:hlinkClick r:id="rId2"/>
            </a:endParaRPr>
          </a:p>
          <a:p>
            <a:pPr marL="285750" indent="-285750">
              <a:spcBef>
                <a:spcPts val="0"/>
              </a:spcBef>
              <a:buFont typeface="Arial" panose="020B0604020202020204" pitchFamily="34" charset="0"/>
              <a:buChar char="•"/>
            </a:pPr>
            <a:r>
              <a:rPr lang="en-US" sz="2000" dirty="0"/>
              <a:t>Attorney General Keith Ellison - </a:t>
            </a:r>
            <a:r>
              <a:rPr lang="en-US" sz="2000" u="sng" dirty="0">
                <a:hlinkClick r:id="rId3"/>
              </a:rPr>
              <a:t>http://www.ag.state.mn.us/</a:t>
            </a:r>
            <a:endParaRPr lang="en-US" sz="2000" dirty="0">
              <a:hlinkClick r:id="rId3"/>
            </a:endParaRPr>
          </a:p>
          <a:p>
            <a:pPr marL="285750" indent="-285750">
              <a:spcBef>
                <a:spcPts val="0"/>
              </a:spcBef>
              <a:buFont typeface="Arial" panose="020B0604020202020204" pitchFamily="34" charset="0"/>
              <a:buChar char="•"/>
            </a:pPr>
            <a:r>
              <a:rPr lang="en-US" sz="2000" dirty="0"/>
              <a:t>Minnesota Housing Commissioner Jennifer Ho - </a:t>
            </a:r>
            <a:r>
              <a:rPr lang="en-US" sz="2000" u="sng" dirty="0">
                <a:hlinkClick r:id="rId4"/>
              </a:rPr>
              <a:t>http://www.mnhousing.gov/sites/np/leadership</a:t>
            </a:r>
            <a:endParaRPr lang="en-US" sz="2000" dirty="0">
              <a:hlinkClick r:id="rId4"/>
            </a:endParaRPr>
          </a:p>
          <a:p>
            <a:pPr marL="285750" indent="-285750">
              <a:spcBef>
                <a:spcPts val="0"/>
              </a:spcBef>
              <a:buFont typeface="Arial" panose="020B0604020202020204" pitchFamily="34" charset="0"/>
              <a:buChar char="•"/>
            </a:pPr>
            <a:r>
              <a:rPr lang="en-US" sz="2000" dirty="0"/>
              <a:t>Minnesota Department of Human Rights Commissioner Rebecca Lucero - </a:t>
            </a:r>
            <a:r>
              <a:rPr lang="en-US" sz="2000" u="sng" dirty="0">
                <a:hlinkClick r:id="rId5"/>
              </a:rPr>
              <a:t>https://mn.gov/mdhr/about/staff/commissioner.jsp</a:t>
            </a:r>
            <a:endParaRPr lang="en-US" sz="2000" dirty="0">
              <a:hlinkClick r:id="rId5"/>
            </a:endParaRPr>
          </a:p>
          <a:p>
            <a:pPr marL="285750" indent="-285750">
              <a:spcBef>
                <a:spcPts val="0"/>
              </a:spcBef>
              <a:buFont typeface="Arial" panose="020B0604020202020204" pitchFamily="34" charset="0"/>
              <a:buChar char="•"/>
            </a:pPr>
            <a:r>
              <a:rPr lang="en-US" sz="2000" dirty="0"/>
              <a:t>Minnesota Senators - </a:t>
            </a:r>
            <a:r>
              <a:rPr lang="en-US" sz="2000" u="sng" dirty="0">
                <a:hlinkClick r:id="rId6"/>
              </a:rPr>
              <a:t>https://www.senate.mn/</a:t>
            </a:r>
            <a:endParaRPr lang="en-US" sz="2000" dirty="0">
              <a:hlinkClick r:id="rId6"/>
            </a:endParaRPr>
          </a:p>
          <a:p>
            <a:pPr marL="285750" indent="-285750">
              <a:spcBef>
                <a:spcPts val="0"/>
              </a:spcBef>
              <a:buFont typeface="Arial" panose="020B0604020202020204" pitchFamily="34" charset="0"/>
              <a:buChar char="•"/>
            </a:pPr>
            <a:r>
              <a:rPr lang="en-US" sz="2000" dirty="0"/>
              <a:t>Minnesota House of Representatives - </a:t>
            </a:r>
            <a:r>
              <a:rPr lang="en-US" sz="2000" u="sng" dirty="0">
                <a:hlinkClick r:id="rId7"/>
              </a:rPr>
              <a:t>https://www.house.leg.state.mn.us/members/</a:t>
            </a:r>
            <a:endParaRPr lang="en-US" sz="2000" dirty="0">
              <a:hlinkClick r:id="rId7"/>
            </a:endParaRPr>
          </a:p>
          <a:p>
            <a:pPr marL="0" indent="0">
              <a:spcBef>
                <a:spcPts val="0"/>
              </a:spcBef>
            </a:pPr>
            <a:endParaRPr lang="en-US" sz="2000" dirty="0"/>
          </a:p>
          <a:p>
            <a:pPr marL="0" indent="0">
              <a:spcBef>
                <a:spcPts val="0"/>
              </a:spcBef>
            </a:pPr>
            <a:r>
              <a:rPr lang="en-US" sz="2000" dirty="0"/>
              <a:t>Local Government:</a:t>
            </a:r>
          </a:p>
          <a:p>
            <a:pPr marL="285750" indent="-285750">
              <a:spcBef>
                <a:spcPts val="0"/>
              </a:spcBef>
              <a:buFont typeface="Arial" panose="020B0604020202020204" pitchFamily="34" charset="0"/>
              <a:buChar char="•"/>
            </a:pPr>
            <a:r>
              <a:rPr lang="en-US" sz="2000" dirty="0"/>
              <a:t>County Commissioners - </a:t>
            </a:r>
            <a:r>
              <a:rPr lang="en-US" sz="2000" u="sng" dirty="0">
                <a:hlinkClick r:id="rId8"/>
              </a:rPr>
              <a:t>https://mn.gov/portal/government/local/counties/</a:t>
            </a:r>
            <a:endParaRPr lang="en-US" sz="2000" dirty="0">
              <a:hlinkClick r:id="rId8"/>
            </a:endParaRPr>
          </a:p>
          <a:p>
            <a:pPr marL="285750" indent="-285750">
              <a:spcBef>
                <a:spcPts val="0"/>
              </a:spcBef>
              <a:buFont typeface="Arial" panose="020B0604020202020204" pitchFamily="34" charset="0"/>
              <a:buChar char="•"/>
            </a:pPr>
            <a:r>
              <a:rPr lang="en-US" sz="2000" dirty="0"/>
              <a:t>City Mayors and City Councils - </a:t>
            </a:r>
            <a:r>
              <a:rPr lang="en-US" sz="2000" u="sng" dirty="0">
                <a:hlinkClick r:id="rId9"/>
              </a:rPr>
              <a:t>https://mn.gov/portal/government/local/cities/</a:t>
            </a:r>
            <a:endParaRPr lang="en-US" sz="2000" dirty="0">
              <a:hlinkClick r:id="rId9"/>
            </a:endParaRPr>
          </a:p>
          <a:p>
            <a:pPr marL="0" indent="0">
              <a:spcBef>
                <a:spcPts val="0"/>
              </a:spcBef>
            </a:pPr>
            <a:endParaRPr lang="en-US" sz="2000" dirty="0"/>
          </a:p>
          <a:p>
            <a:pPr marL="0" indent="0">
              <a:spcBef>
                <a:spcPts val="0"/>
              </a:spcBef>
            </a:pPr>
            <a:endParaRPr lang="en-US" sz="2000" dirty="0"/>
          </a:p>
        </p:txBody>
      </p:sp>
    </p:spTree>
    <p:extLst>
      <p:ext uri="{BB962C8B-B14F-4D97-AF65-F5344CB8AC3E}">
        <p14:creationId xmlns:p14="http://schemas.microsoft.com/office/powerpoint/2010/main" val="13238365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940C2-4AA0-4611-91FF-C38062E7CBBA}"/>
              </a:ext>
            </a:extLst>
          </p:cNvPr>
          <p:cNvSpPr>
            <a:spLocks noGrp="1"/>
          </p:cNvSpPr>
          <p:nvPr>
            <p:ph type="title"/>
          </p:nvPr>
        </p:nvSpPr>
        <p:spPr>
          <a:xfrm>
            <a:off x="301752" y="228600"/>
            <a:ext cx="8534400" cy="863354"/>
          </a:xfrm>
        </p:spPr>
        <p:txBody>
          <a:bodyPr>
            <a:normAutofit fontScale="90000"/>
          </a:bodyPr>
          <a:lstStyle/>
          <a:p>
            <a:r>
              <a:rPr lang="en-US" dirty="0"/>
              <a:t>What You Can Do: </a:t>
            </a:r>
            <a:br>
              <a:rPr lang="en-US" dirty="0"/>
            </a:br>
            <a:r>
              <a:rPr lang="en-US" dirty="0"/>
              <a:t>Advocate</a:t>
            </a:r>
          </a:p>
        </p:txBody>
      </p:sp>
      <p:sp>
        <p:nvSpPr>
          <p:cNvPr id="3" name="Text Placeholder 2">
            <a:extLst>
              <a:ext uri="{FF2B5EF4-FFF2-40B4-BE49-F238E27FC236}">
                <a16:creationId xmlns:a16="http://schemas.microsoft.com/office/drawing/2014/main" id="{D0197102-E509-48A1-9EDC-20F1A178AAEC}"/>
              </a:ext>
            </a:extLst>
          </p:cNvPr>
          <p:cNvSpPr>
            <a:spLocks noGrp="1"/>
          </p:cNvSpPr>
          <p:nvPr>
            <p:ph type="body" idx="1"/>
          </p:nvPr>
        </p:nvSpPr>
        <p:spPr/>
        <p:txBody>
          <a:bodyPr>
            <a:normAutofit fontScale="92500" lnSpcReduction="20000"/>
          </a:bodyPr>
          <a:lstStyle/>
          <a:p>
            <a:pPr marL="0" indent="0">
              <a:spcBef>
                <a:spcPts val="0"/>
              </a:spcBef>
            </a:pPr>
            <a:r>
              <a:rPr lang="en-US" sz="2800" dirty="0"/>
              <a:t>Courts:</a:t>
            </a:r>
          </a:p>
          <a:p>
            <a:pPr marL="285750" indent="-285750">
              <a:spcBef>
                <a:spcPts val="0"/>
              </a:spcBef>
              <a:buFont typeface="Arial" panose="020B0604020202020204" pitchFamily="34" charset="0"/>
              <a:buChar char="•"/>
            </a:pPr>
            <a:r>
              <a:rPr lang="it-IT" sz="2800" dirty="0"/>
              <a:t>Minnesota Supreme Court - </a:t>
            </a:r>
            <a:r>
              <a:rPr lang="it-IT" sz="2800" u="sng" dirty="0">
                <a:hlinkClick r:id="rId2"/>
              </a:rPr>
              <a:t>https://www.mncourts.gov/SupremeCourt.aspx</a:t>
            </a:r>
            <a:endParaRPr lang="it-IT" sz="2800" dirty="0">
              <a:hlinkClick r:id="rId2"/>
            </a:endParaRPr>
          </a:p>
          <a:p>
            <a:pPr marL="285750" indent="-285750">
              <a:spcBef>
                <a:spcPts val="0"/>
              </a:spcBef>
              <a:buFont typeface="Arial" panose="020B0604020202020204" pitchFamily="34" charset="0"/>
              <a:buChar char="•"/>
            </a:pPr>
            <a:r>
              <a:rPr lang="en-US" sz="2800" dirty="0"/>
              <a:t>District Courts- </a:t>
            </a:r>
            <a:r>
              <a:rPr lang="en-US" sz="2800" u="sng" dirty="0">
                <a:hlinkClick r:id="" action="ppaction://noaction"/>
              </a:rPr>
              <a:t>https://www.mncourts.gov/Find-Courts.aspx</a:t>
            </a:r>
          </a:p>
          <a:p>
            <a:pPr marL="0" indent="0">
              <a:spcBef>
                <a:spcPts val="0"/>
              </a:spcBef>
            </a:pPr>
            <a:endParaRPr lang="en-US" sz="2800" u="sng" dirty="0">
              <a:hlinkClick r:id="" action="ppaction://noaction"/>
            </a:endParaRPr>
          </a:p>
          <a:p>
            <a:pPr marL="0" indent="0">
              <a:spcBef>
                <a:spcPts val="0"/>
              </a:spcBef>
            </a:pPr>
            <a:r>
              <a:rPr lang="en-US" sz="2800" dirty="0"/>
              <a:t>United States: </a:t>
            </a:r>
          </a:p>
          <a:p>
            <a:pPr marL="285750" indent="-285750">
              <a:spcBef>
                <a:spcPts val="0"/>
              </a:spcBef>
              <a:buFont typeface="Arial" panose="020B0604020202020204" pitchFamily="34" charset="0"/>
              <a:buChar char="•"/>
            </a:pPr>
            <a:r>
              <a:rPr lang="en-US" sz="2800" dirty="0"/>
              <a:t>President Joe Biden  - </a:t>
            </a:r>
            <a:r>
              <a:rPr lang="en-US" sz="2800" dirty="0">
                <a:hlinkClick r:id="rId3"/>
              </a:rPr>
              <a:t>https://www.whitehouse.gov/</a:t>
            </a:r>
            <a:r>
              <a:rPr lang="en-US" sz="2800" dirty="0"/>
              <a:t> </a:t>
            </a:r>
          </a:p>
          <a:p>
            <a:pPr marL="285750" indent="-285750">
              <a:spcBef>
                <a:spcPts val="0"/>
              </a:spcBef>
              <a:buFont typeface="Arial" panose="020B0604020202020204" pitchFamily="34" charset="0"/>
              <a:buChar char="•"/>
            </a:pPr>
            <a:r>
              <a:rPr lang="en-US" sz="2800" dirty="0"/>
              <a:t>Senate - </a:t>
            </a:r>
            <a:r>
              <a:rPr lang="en-US" sz="2800" u="sng" dirty="0">
                <a:hlinkClick r:id="rId4"/>
              </a:rPr>
              <a:t>https://www.senate.gov/</a:t>
            </a:r>
            <a:endParaRPr lang="en-US" sz="2800" dirty="0">
              <a:hlinkClick r:id="rId4"/>
            </a:endParaRPr>
          </a:p>
          <a:p>
            <a:pPr marL="285750" indent="-285750">
              <a:spcBef>
                <a:spcPts val="0"/>
              </a:spcBef>
              <a:buFont typeface="Arial" panose="020B0604020202020204" pitchFamily="34" charset="0"/>
              <a:buChar char="•"/>
            </a:pPr>
            <a:r>
              <a:rPr lang="en-US" sz="2800" dirty="0"/>
              <a:t>House of Representatives - </a:t>
            </a:r>
            <a:r>
              <a:rPr lang="en-US" sz="2800" u="sng" dirty="0">
                <a:hlinkClick r:id="rId5"/>
              </a:rPr>
              <a:t>https://www.house.gov/</a:t>
            </a:r>
            <a:endParaRPr lang="en-US" sz="2800" dirty="0">
              <a:hlinkClick r:id="rId5"/>
            </a:endParaRPr>
          </a:p>
          <a:p>
            <a:pPr marL="285750" indent="-285750">
              <a:spcBef>
                <a:spcPts val="0"/>
              </a:spcBef>
              <a:buFont typeface="Arial" panose="020B0604020202020204" pitchFamily="34" charset="0"/>
              <a:buChar char="•"/>
            </a:pPr>
            <a:r>
              <a:rPr lang="en-US" sz="2800" dirty="0"/>
              <a:t>Centers for Disease Control and Prevention (CDC) - </a:t>
            </a:r>
            <a:r>
              <a:rPr lang="en-US" sz="2800" u="sng" dirty="0">
                <a:hlinkClick r:id="rId6"/>
              </a:rPr>
              <a:t>https://www.cdc.gov/</a:t>
            </a:r>
            <a:endParaRPr lang="en-US" sz="2800" dirty="0">
              <a:hlinkClick r:id="rId6"/>
            </a:endParaRPr>
          </a:p>
          <a:p>
            <a:pPr marL="285750" indent="-285750">
              <a:spcBef>
                <a:spcPts val="0"/>
              </a:spcBef>
              <a:buFont typeface="Arial" panose="020B0604020202020204" pitchFamily="34" charset="0"/>
              <a:buChar char="•"/>
            </a:pPr>
            <a:r>
              <a:rPr lang="en-US" sz="2800" dirty="0"/>
              <a:t>Department of Housing and Urban Development (HUD) - </a:t>
            </a:r>
            <a:r>
              <a:rPr lang="en-US" sz="2800" u="sng" dirty="0">
                <a:hlinkClick r:id="rId7"/>
              </a:rPr>
              <a:t>https://www.hud.gov/</a:t>
            </a:r>
            <a:endParaRPr lang="en-US" sz="2800" dirty="0">
              <a:hlinkClick r:id="rId7"/>
            </a:endParaRPr>
          </a:p>
          <a:p>
            <a:pPr marL="0" indent="0">
              <a:spcBef>
                <a:spcPts val="0"/>
              </a:spcBef>
            </a:pPr>
            <a:endParaRPr lang="en-US" sz="2800" dirty="0">
              <a:hlinkClick r:id="rId8"/>
            </a:endParaRPr>
          </a:p>
          <a:p>
            <a:endParaRPr lang="en-US" dirty="0"/>
          </a:p>
        </p:txBody>
      </p:sp>
    </p:spTree>
    <p:extLst>
      <p:ext uri="{BB962C8B-B14F-4D97-AF65-F5344CB8AC3E}">
        <p14:creationId xmlns:p14="http://schemas.microsoft.com/office/powerpoint/2010/main" val="1018233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642"/>
        <p:cNvGrpSpPr/>
        <p:nvPr/>
      </p:nvGrpSpPr>
      <p:grpSpPr>
        <a:xfrm>
          <a:off x="0" y="0"/>
          <a:ext cx="0" cy="0"/>
          <a:chOff x="0" y="0"/>
          <a:chExt cx="0" cy="0"/>
        </a:xfrm>
      </p:grpSpPr>
      <p:sp>
        <p:nvSpPr>
          <p:cNvPr id="643" name="Google Shape;643;p7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Questions</a:t>
            </a:r>
            <a:endParaRPr dirty="0"/>
          </a:p>
        </p:txBody>
      </p:sp>
      <p:sp>
        <p:nvSpPr>
          <p:cNvPr id="644" name="Google Shape;644;p7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indent="0">
              <a:spcBef>
                <a:spcPts val="0"/>
              </a:spcBef>
            </a:pPr>
            <a:r>
              <a:rPr lang="en-US" sz="2800" dirty="0"/>
              <a:t>Lawrence McDonough</a:t>
            </a:r>
          </a:p>
          <a:p>
            <a:pPr marL="0" indent="0">
              <a:spcBef>
                <a:spcPts val="0"/>
              </a:spcBef>
            </a:pPr>
            <a:r>
              <a:rPr lang="en-US" sz="2800" dirty="0"/>
              <a:t>Housing Rights Attorney, Housing Justice Center</a:t>
            </a:r>
          </a:p>
          <a:p>
            <a:pPr marL="0" indent="0">
              <a:spcBef>
                <a:spcPts val="0"/>
              </a:spcBef>
            </a:pPr>
            <a:r>
              <a:rPr lang="en-US" sz="2800" dirty="0"/>
              <a:t>612-807-1139</a:t>
            </a:r>
          </a:p>
          <a:p>
            <a:pPr marL="0" indent="0">
              <a:spcBef>
                <a:spcPts val="0"/>
              </a:spcBef>
            </a:pPr>
            <a:r>
              <a:rPr lang="en-US" sz="2800" dirty="0">
                <a:hlinkClick r:id="rId3"/>
              </a:rPr>
              <a:t>lmcdonough@hjcmn.org</a:t>
            </a:r>
            <a:r>
              <a:rPr lang="en-US" sz="2800" dirty="0"/>
              <a:t>  </a:t>
            </a:r>
          </a:p>
          <a:p>
            <a:pPr marL="0" indent="0">
              <a:spcBef>
                <a:spcPts val="0"/>
              </a:spcBef>
            </a:pPr>
            <a:r>
              <a:rPr lang="en-US" sz="2800" dirty="0"/>
              <a:t>Adjunct Professor of Law, University of Minnesota School of Law </a:t>
            </a:r>
          </a:p>
          <a:p>
            <a:pPr marL="0" indent="0">
              <a:spcBef>
                <a:spcPts val="0"/>
              </a:spcBef>
            </a:pPr>
            <a:r>
              <a:rPr lang="en-US" sz="2800" dirty="0"/>
              <a:t>651-398-8053</a:t>
            </a:r>
          </a:p>
          <a:p>
            <a:pPr marL="0" indent="0">
              <a:spcBef>
                <a:spcPts val="0"/>
              </a:spcBef>
            </a:pPr>
            <a:r>
              <a:rPr lang="en-US" sz="2800" dirty="0">
                <a:hlinkClick r:id="rId4"/>
              </a:rPr>
              <a:t>mcdon056@umn.edu</a:t>
            </a:r>
            <a:r>
              <a:rPr lang="en-US" sz="2800" dirty="0"/>
              <a:t>  </a:t>
            </a:r>
          </a:p>
          <a:p>
            <a:pPr marL="0" indent="0">
              <a:spcBef>
                <a:spcPts val="0"/>
              </a:spcBef>
            </a:pPr>
            <a:r>
              <a:rPr lang="en-US" sz="2800" dirty="0">
                <a:hlinkClick r:id="rId5"/>
              </a:rPr>
              <a:t>http://povertylaw.homestead.com/Biolarrymcdonough.html</a:t>
            </a:r>
            <a:r>
              <a:rPr lang="en-US" sz="2800" dirty="0"/>
              <a:t> </a:t>
            </a:r>
          </a:p>
          <a:p>
            <a:pPr marL="0" indent="0">
              <a:spcBef>
                <a:spcPts val="0"/>
              </a:spcBef>
            </a:pPr>
            <a:endParaRPr lang="en-US" sz="2800" dirty="0"/>
          </a:p>
          <a:p>
            <a:pPr marL="0" lvl="0" indent="0">
              <a:spcBef>
                <a:spcPts val="320"/>
              </a:spcBef>
              <a:buSzPts val="1360"/>
            </a:pPr>
            <a:endParaRPr lang="en-US" sz="2800" dirty="0"/>
          </a:p>
          <a:p>
            <a:pPr marL="0" lvl="0" indent="0">
              <a:spcBef>
                <a:spcPts val="320"/>
              </a:spcBef>
              <a:buSzPts val="1360"/>
            </a:pPr>
            <a:endParaRPr lang="en-US" sz="2800" dirty="0"/>
          </a:p>
          <a:p>
            <a:pPr marL="0" lvl="0" indent="0" algn="l" rtl="0">
              <a:spcBef>
                <a:spcPts val="540"/>
              </a:spcBef>
              <a:spcAft>
                <a:spcPts val="0"/>
              </a:spcAft>
              <a:buSzPts val="2295"/>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AA9E8-0BAB-41E0-8F13-85AA40331CCC}"/>
              </a:ext>
            </a:extLst>
          </p:cNvPr>
          <p:cNvSpPr>
            <a:spLocks noGrp="1"/>
          </p:cNvSpPr>
          <p:nvPr>
            <p:ph type="title"/>
          </p:nvPr>
        </p:nvSpPr>
        <p:spPr/>
        <p:txBody>
          <a:bodyPr/>
          <a:lstStyle/>
          <a:p>
            <a:r>
              <a:rPr lang="en-US" dirty="0"/>
              <a:t>Eviction Transition</a:t>
            </a:r>
          </a:p>
        </p:txBody>
      </p:sp>
      <p:sp>
        <p:nvSpPr>
          <p:cNvPr id="3" name="Text Placeholder 2">
            <a:extLst>
              <a:ext uri="{FF2B5EF4-FFF2-40B4-BE49-F238E27FC236}">
                <a16:creationId xmlns:a16="http://schemas.microsoft.com/office/drawing/2014/main" id="{2B173E52-8347-4ACA-9EB6-1367BDAB4084}"/>
              </a:ext>
            </a:extLst>
          </p:cNvPr>
          <p:cNvSpPr>
            <a:spLocks noGrp="1"/>
          </p:cNvSpPr>
          <p:nvPr>
            <p:ph type="body" idx="1"/>
          </p:nvPr>
        </p:nvSpPr>
        <p:spPr/>
        <p:txBody>
          <a:bodyPr>
            <a:normAutofit/>
          </a:bodyPr>
          <a:lstStyle/>
          <a:p>
            <a:pPr marL="0" indent="0">
              <a:spcBef>
                <a:spcPts val="0"/>
              </a:spcBef>
            </a:pPr>
            <a:r>
              <a:rPr lang="en-US" sz="2400" dirty="0"/>
              <a:t>Minnesota Session Laws 2021, 1st Special Session, Chapter 8 H. F. No. 4, Article V</a:t>
            </a:r>
          </a:p>
          <a:p>
            <a:pPr marL="0" indent="0">
              <a:spcBef>
                <a:spcPts val="0"/>
              </a:spcBef>
            </a:pPr>
            <a:r>
              <a:rPr lang="en-US" sz="2400" u="sng" dirty="0">
                <a:hlinkClick r:id="rId2"/>
              </a:rPr>
              <a:t>https://www.revisor.mn.gov/laws/2021/1/Session+Law/Chapter/8/</a:t>
            </a:r>
            <a:endParaRPr lang="en-US" sz="2400" dirty="0">
              <a:hlinkClick r:id="rId2"/>
            </a:endParaRPr>
          </a:p>
          <a:p>
            <a:pPr marL="0" indent="0">
              <a:spcBef>
                <a:spcPts val="0"/>
              </a:spcBef>
            </a:pPr>
            <a:endParaRPr lang="en-US" sz="2400" dirty="0"/>
          </a:p>
          <a:p>
            <a:pPr marL="0" indent="0">
              <a:spcBef>
                <a:spcPts val="0"/>
              </a:spcBef>
            </a:pPr>
            <a:r>
              <a:rPr lang="en-US" sz="2400" dirty="0"/>
              <a:t>It ended Executive Orders 20-14, 20-73, and 20-79 and replaced them with eviction moratorium phase-out on June 30, 2021.</a:t>
            </a:r>
          </a:p>
          <a:p>
            <a:pPr marL="0" indent="0">
              <a:spcBef>
                <a:spcPts val="0"/>
              </a:spcBef>
            </a:pPr>
            <a:endParaRPr lang="en-US" sz="2400" dirty="0"/>
          </a:p>
          <a:p>
            <a:pPr marL="0" indent="0">
              <a:spcBef>
                <a:spcPts val="0"/>
              </a:spcBef>
            </a:pPr>
            <a:r>
              <a:rPr lang="en-US" sz="2400" b="0" i="0" u="none" strike="noStrike" baseline="0" dirty="0"/>
              <a:t>The Centers for Disease Control and Prevention (CDC) Eviction Suspension Order had little impact on Minnesota when it was in effect. In </a:t>
            </a:r>
            <a:r>
              <a:rPr lang="en-US" sz="2400" b="0" i="1" u="none" strike="noStrike" baseline="0" dirty="0"/>
              <a:t>Alabama Association of Realtors, et al. v. Department of Health and Human Services, et al., </a:t>
            </a:r>
            <a:r>
              <a:rPr lang="en-US" sz="2400" b="0" i="0" u="none" strike="noStrike" baseline="0" dirty="0"/>
              <a:t>594 U. S. ____ (2021), the United States Supreme Court invalidated the order.</a:t>
            </a:r>
            <a:endParaRPr lang="en-US" sz="2400" dirty="0"/>
          </a:p>
          <a:p>
            <a:pPr marL="0" indent="0">
              <a:spcBef>
                <a:spcPts val="0"/>
              </a:spcBef>
            </a:pPr>
            <a:endParaRPr lang="en-US" dirty="0"/>
          </a:p>
        </p:txBody>
      </p:sp>
    </p:spTree>
    <p:extLst>
      <p:ext uri="{BB962C8B-B14F-4D97-AF65-F5344CB8AC3E}">
        <p14:creationId xmlns:p14="http://schemas.microsoft.com/office/powerpoint/2010/main" val="2524881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04A0D-E48D-474E-87A0-78C6BFD2A485}"/>
              </a:ext>
            </a:extLst>
          </p:cNvPr>
          <p:cNvSpPr>
            <a:spLocks noGrp="1"/>
          </p:cNvSpPr>
          <p:nvPr>
            <p:ph type="title"/>
          </p:nvPr>
        </p:nvSpPr>
        <p:spPr>
          <a:xfrm>
            <a:off x="286512" y="308499"/>
            <a:ext cx="8534400" cy="758952"/>
          </a:xfrm>
        </p:spPr>
        <p:txBody>
          <a:bodyPr>
            <a:normAutofit fontScale="90000"/>
          </a:bodyPr>
          <a:lstStyle/>
          <a:p>
            <a:r>
              <a:rPr lang="en-US" dirty="0"/>
              <a:t>Eviction Actions under </a:t>
            </a:r>
            <a:br>
              <a:rPr lang="en-US" dirty="0"/>
            </a:br>
            <a:r>
              <a:rPr lang="en-US" dirty="0"/>
              <a:t>Emergency Executive Order 20-79 </a:t>
            </a:r>
          </a:p>
        </p:txBody>
      </p:sp>
      <p:sp>
        <p:nvSpPr>
          <p:cNvPr id="3" name="Text Placeholder 2">
            <a:extLst>
              <a:ext uri="{FF2B5EF4-FFF2-40B4-BE49-F238E27FC236}">
                <a16:creationId xmlns:a16="http://schemas.microsoft.com/office/drawing/2014/main" id="{DF1488B7-D576-49C1-9369-5DC13D19B155}"/>
              </a:ext>
            </a:extLst>
          </p:cNvPr>
          <p:cNvSpPr>
            <a:spLocks noGrp="1"/>
          </p:cNvSpPr>
          <p:nvPr>
            <p:ph type="body" idx="1"/>
          </p:nvPr>
        </p:nvSpPr>
        <p:spPr/>
        <p:txBody>
          <a:bodyPr>
            <a:noAutofit/>
          </a:bodyPr>
          <a:lstStyle/>
          <a:p>
            <a:pPr marL="0" indent="0">
              <a:spcBef>
                <a:spcPts val="0"/>
              </a:spcBef>
            </a:pPr>
            <a:r>
              <a:rPr lang="en-US" sz="1400" dirty="0"/>
              <a:t>Eviction actions filed before June 30, 2021, remain governed by </a:t>
            </a:r>
            <a:r>
              <a:rPr lang="en-US" sz="1400" dirty="0">
                <a:hlinkClick r:id="rId2"/>
              </a:rPr>
              <a:t>Emergency Executive Order 20-79.</a:t>
            </a:r>
            <a:r>
              <a:rPr lang="en-US" sz="1400" dirty="0"/>
              <a:t> In </a:t>
            </a:r>
            <a:r>
              <a:rPr lang="en-US" sz="1400" i="1" dirty="0"/>
              <a:t>Fairmont Housing and Redevelopment Authority v. Winter</a:t>
            </a:r>
            <a:r>
              <a:rPr lang="en-US" sz="1400" dirty="0"/>
              <a:t>, 2021 WL 5441936, _____ N.W.2d _____  (Minn. Ct. App. 2021), the court held that </a:t>
            </a:r>
            <a:r>
              <a:rPr lang="en-US" sz="1400" dirty="0">
                <a:hlinkClick r:id="rId3"/>
              </a:rPr>
              <a:t>Minnesota Session Laws 2021, 1st Special Session, Chapter 8, H. F. No. 4, Article 5 </a:t>
            </a:r>
            <a:r>
              <a:rPr lang="en-US" sz="1400" dirty="0"/>
              <a:t>terminated the executive orders effective June 30, 2021, but did not extinguish rights and defenses accrued under them. </a:t>
            </a:r>
          </a:p>
          <a:p>
            <a:pPr marL="0" indent="0">
              <a:spcBef>
                <a:spcPts val="0"/>
              </a:spcBef>
            </a:pPr>
            <a:endParaRPr lang="en-US" sz="1400" dirty="0"/>
          </a:p>
          <a:p>
            <a:pPr marL="0" indent="0">
              <a:spcBef>
                <a:spcPts val="0"/>
              </a:spcBef>
            </a:pPr>
            <a:r>
              <a:rPr lang="en-US" sz="1400" dirty="0"/>
              <a:t>Grounds for eviction included:</a:t>
            </a:r>
          </a:p>
          <a:p>
            <a:pPr indent="-457200">
              <a:spcBef>
                <a:spcPts val="0"/>
              </a:spcBef>
              <a:buFont typeface="Arial" panose="020B0604020202020204" pitchFamily="34" charset="0"/>
              <a:buChar char="•"/>
            </a:pPr>
            <a:r>
              <a:rPr lang="en-US" sz="1400" dirty="0"/>
              <a:t>Seriously endangering the safety of other residents</a:t>
            </a:r>
          </a:p>
          <a:p>
            <a:pPr indent="-457200">
              <a:spcBef>
                <a:spcPts val="0"/>
              </a:spcBef>
              <a:buFont typeface="Arial" panose="020B0604020202020204" pitchFamily="34" charset="0"/>
              <a:buChar char="•"/>
            </a:pPr>
            <a:r>
              <a:rPr lang="en-US" sz="1400" dirty="0"/>
              <a:t>Violation of Minn. Stat. § 504B.171, subdivision 1: controlled substances,  prostitution, unlawful use or possession of a firearm, stolen property or property obtained by robbery, and acts under Minn. Stat. § 504B.206, subdivision 1, paragraph (a) (domestic abuse, criminal sexual conduct, and harassment)</a:t>
            </a:r>
          </a:p>
          <a:p>
            <a:pPr indent="-457200">
              <a:spcBef>
                <a:spcPts val="0"/>
              </a:spcBef>
              <a:buFont typeface="Arial" panose="020B0604020202020204" pitchFamily="34" charset="0"/>
              <a:buChar char="•"/>
            </a:pPr>
            <a:r>
              <a:rPr lang="en-US" sz="1400" dirty="0"/>
              <a:t>Material violation of the residential lease by: </a:t>
            </a:r>
          </a:p>
          <a:p>
            <a:pPr lvl="1" indent="-457200">
              <a:spcBef>
                <a:spcPts val="0"/>
              </a:spcBef>
              <a:buFont typeface="Arial" panose="020B0604020202020204" pitchFamily="34" charset="0"/>
              <a:buChar char="•"/>
            </a:pPr>
            <a:r>
              <a:rPr lang="en-US" sz="1400" dirty="0"/>
              <a:t>Seriously endangering the safety of others or </a:t>
            </a:r>
          </a:p>
          <a:p>
            <a:pPr lvl="1" indent="-457200">
              <a:spcBef>
                <a:spcPts val="0"/>
              </a:spcBef>
              <a:buFont typeface="Arial" panose="020B0604020202020204" pitchFamily="34" charset="0"/>
              <a:buChar char="•"/>
            </a:pPr>
            <a:r>
              <a:rPr lang="en-US" sz="1400" dirty="0"/>
              <a:t>Significantly damaging the property</a:t>
            </a:r>
          </a:p>
          <a:p>
            <a:pPr indent="-457200">
              <a:spcBef>
                <a:spcPts val="0"/>
              </a:spcBef>
              <a:buFont typeface="Arial" panose="020B0604020202020204" pitchFamily="34" charset="0"/>
              <a:buChar char="•"/>
            </a:pPr>
            <a:r>
              <a:rPr lang="en-US" sz="1400" dirty="0"/>
              <a:t>Termination of lease or nonrenewal of lease due to the need to move the property owner or property owner's family member(s) into the property and where the property owner or property owner's family member(s) move into the property within 7 days after it is vacated by the tenant following a notice to vacate or nonrenewal.</a:t>
            </a:r>
          </a:p>
          <a:p>
            <a:pPr indent="-457200">
              <a:spcBef>
                <a:spcPts val="0"/>
              </a:spcBef>
              <a:buFont typeface="Arial" panose="020B0604020202020204" pitchFamily="34" charset="0"/>
              <a:buChar char="•"/>
            </a:pPr>
            <a:r>
              <a:rPr lang="en-US" sz="1400" dirty="0"/>
              <a:t>Landlords must provide a written notice of intent to file an eviction action to the tenant at least 7 days prior to filing the action, or the specified notice period included in the lease, whichever is longer.</a:t>
            </a:r>
          </a:p>
          <a:p>
            <a:pPr indent="-457200">
              <a:spcBef>
                <a:spcPts val="0"/>
              </a:spcBef>
              <a:buFont typeface="Arial" panose="020B0604020202020204" pitchFamily="34" charset="0"/>
              <a:buChar char="•"/>
            </a:pPr>
            <a:r>
              <a:rPr lang="en-US" sz="1400" b="1" i="1" dirty="0"/>
              <a:t>Nonpayment of rent was not a basis for eviction.</a:t>
            </a:r>
          </a:p>
          <a:p>
            <a:pPr indent="-457200">
              <a:spcBef>
                <a:spcPts val="0"/>
              </a:spcBef>
              <a:buFont typeface="Arial" panose="020B0604020202020204" pitchFamily="34" charset="0"/>
              <a:buChar char="•"/>
            </a:pPr>
            <a:r>
              <a:rPr lang="en-US" sz="1400" dirty="0"/>
              <a:t>Law enforcement officers were similarly limited in the writs of recovery they could execute.</a:t>
            </a:r>
          </a:p>
          <a:p>
            <a:pPr indent="-457200">
              <a:spcBef>
                <a:spcPts val="0"/>
              </a:spcBef>
              <a:buFont typeface="Arial" panose="020B0604020202020204" pitchFamily="34" charset="0"/>
              <a:buChar char="•"/>
            </a:pPr>
            <a:r>
              <a:rPr lang="en-US" sz="1400" dirty="0"/>
              <a:t>Willful violations of Emergency Executive Order 20-79 were punishable as a misdemeanor.</a:t>
            </a:r>
          </a:p>
          <a:p>
            <a:pPr indent="-457200">
              <a:spcBef>
                <a:spcPts val="0"/>
              </a:spcBef>
              <a:buFont typeface="Arial" panose="020B0604020202020204" pitchFamily="34" charset="0"/>
              <a:buChar char="•"/>
            </a:pPr>
            <a:r>
              <a:rPr lang="en-US" sz="1400" dirty="0"/>
              <a:t>Pandemic Eviction Claims and Defenses and Other Housing Claims in Minnesota </a:t>
            </a:r>
            <a:r>
              <a:rPr lang="en-US" sz="1400" dirty="0">
                <a:hlinkClick r:id="rId4"/>
              </a:rPr>
              <a:t>at I </a:t>
            </a:r>
            <a:r>
              <a:rPr lang="en-US" sz="1400" dirty="0"/>
              <a:t>and </a:t>
            </a:r>
            <a:r>
              <a:rPr lang="en-US" sz="1400" dirty="0">
                <a:hlinkClick r:id="rId5"/>
              </a:rPr>
              <a:t>III.</a:t>
            </a:r>
            <a:endParaRPr lang="en-US" sz="1400" dirty="0"/>
          </a:p>
          <a:p>
            <a:pPr marL="0" indent="0">
              <a:spcBef>
                <a:spcPts val="0"/>
              </a:spcBef>
            </a:pPr>
            <a:endParaRPr lang="en-US" sz="1400" dirty="0"/>
          </a:p>
        </p:txBody>
      </p:sp>
    </p:spTree>
    <p:extLst>
      <p:ext uri="{BB962C8B-B14F-4D97-AF65-F5344CB8AC3E}">
        <p14:creationId xmlns:p14="http://schemas.microsoft.com/office/powerpoint/2010/main" val="3820238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5D1A7-18F8-4749-88E4-F02BF94080B9}"/>
              </a:ext>
            </a:extLst>
          </p:cNvPr>
          <p:cNvSpPr>
            <a:spLocks noGrp="1"/>
          </p:cNvSpPr>
          <p:nvPr>
            <p:ph type="title"/>
          </p:nvPr>
        </p:nvSpPr>
        <p:spPr/>
        <p:txBody>
          <a:bodyPr>
            <a:normAutofit/>
          </a:bodyPr>
          <a:lstStyle/>
          <a:p>
            <a:r>
              <a:rPr lang="en-US" sz="2800" dirty="0"/>
              <a:t>Eviction Actions Filed on or After June 30, 2021</a:t>
            </a:r>
          </a:p>
        </p:txBody>
      </p:sp>
      <p:sp>
        <p:nvSpPr>
          <p:cNvPr id="3" name="Text Placeholder 2">
            <a:extLst>
              <a:ext uri="{FF2B5EF4-FFF2-40B4-BE49-F238E27FC236}">
                <a16:creationId xmlns:a16="http://schemas.microsoft.com/office/drawing/2014/main" id="{2E150A51-7635-40F9-A1C0-25B72D1E4A18}"/>
              </a:ext>
            </a:extLst>
          </p:cNvPr>
          <p:cNvSpPr>
            <a:spLocks noGrp="1"/>
          </p:cNvSpPr>
          <p:nvPr>
            <p:ph type="body" idx="1"/>
          </p:nvPr>
        </p:nvSpPr>
        <p:spPr/>
        <p:txBody>
          <a:bodyPr>
            <a:noAutofit/>
          </a:bodyPr>
          <a:lstStyle/>
          <a:p>
            <a:pPr marL="0" indent="0">
              <a:spcBef>
                <a:spcPts val="0"/>
              </a:spcBef>
            </a:pPr>
            <a:r>
              <a:rPr lang="en-US" sz="1450" dirty="0"/>
              <a:t>Grounds for eviction </a:t>
            </a:r>
            <a:r>
              <a:rPr lang="en-US" sz="1450" dirty="0">
                <a:hlinkClick r:id="rId2"/>
              </a:rPr>
              <a:t>Minnesota Session Laws 2021, 1st Special Session, Chapter 8, H. F. No. 4, Article V</a:t>
            </a:r>
            <a:r>
              <a:rPr lang="en-US" sz="1450" dirty="0"/>
              <a:t>:</a:t>
            </a:r>
          </a:p>
          <a:p>
            <a:pPr indent="-457200">
              <a:spcBef>
                <a:spcPts val="0"/>
              </a:spcBef>
              <a:buFont typeface="Arial" panose="020B0604020202020204" pitchFamily="34" charset="0"/>
              <a:buChar char="•"/>
            </a:pPr>
            <a:r>
              <a:rPr lang="en-US" sz="1450" dirty="0"/>
              <a:t>The tenant serious endangered safety of others or significantly damages property</a:t>
            </a:r>
          </a:p>
          <a:p>
            <a:pPr indent="-457200">
              <a:spcBef>
                <a:spcPts val="0"/>
              </a:spcBef>
              <a:buFont typeface="Arial" panose="020B0604020202020204" pitchFamily="34" charset="0"/>
              <a:buChar char="•"/>
            </a:pPr>
            <a:r>
              <a:rPr lang="en-US" sz="1450" dirty="0"/>
              <a:t>The tenant violated Minn. Stat. § 504B.171, </a:t>
            </a:r>
            <a:r>
              <a:rPr lang="en-US" sz="1450" dirty="0" err="1"/>
              <a:t>Subd</a:t>
            </a:r>
            <a:r>
              <a:rPr lang="en-US" sz="1450" dirty="0"/>
              <a:t>. 1.</a:t>
            </a:r>
          </a:p>
          <a:p>
            <a:pPr indent="-457200">
              <a:spcBef>
                <a:spcPts val="0"/>
              </a:spcBef>
              <a:buFont typeface="Arial" panose="020B0604020202020204" pitchFamily="34" charset="0"/>
              <a:buChar char="•"/>
            </a:pPr>
            <a:r>
              <a:rPr lang="en-US" sz="1450" dirty="0"/>
              <a:t>The manufactured home park resident violated Minn. Stat. § 327C.09, Subds. 3 and 5, if endangering the safety of other  residents or park personnel</a:t>
            </a:r>
          </a:p>
          <a:p>
            <a:pPr indent="-457200">
              <a:spcBef>
                <a:spcPts val="0"/>
              </a:spcBef>
              <a:buFont typeface="Arial" panose="020B0604020202020204" pitchFamily="34" charset="0"/>
              <a:buChar char="•"/>
            </a:pPr>
            <a:r>
              <a:rPr lang="en-US" sz="1450" dirty="0"/>
              <a:t>The tenant or occupant abandoned the premises.</a:t>
            </a:r>
          </a:p>
          <a:p>
            <a:pPr indent="-457200">
              <a:spcBef>
                <a:spcPts val="0"/>
              </a:spcBef>
              <a:buFont typeface="Arial" panose="020B0604020202020204" pitchFamily="34" charset="0"/>
              <a:buChar char="•"/>
            </a:pPr>
            <a:r>
              <a:rPr lang="en-US" sz="1450" b="1" i="1" dirty="0"/>
              <a:t>Residential landlords could not file eviction actions for nonpayment of rent against tenants with pending application for an emergency rental assistance program authorized under the federal Consolidated Appropriations Act, 2021, Public Law 116-260, or the federal American Rescue Plan Act, 2021, Public Law 117-2 (state emergency rental assistance).</a:t>
            </a:r>
          </a:p>
          <a:p>
            <a:pPr indent="-457200">
              <a:spcBef>
                <a:spcPts val="0"/>
              </a:spcBef>
              <a:buFont typeface="Arial" panose="020B0604020202020204" pitchFamily="34" charset="0"/>
              <a:buChar char="•"/>
            </a:pPr>
            <a:r>
              <a:rPr lang="en-US" sz="1450" b="1" i="1" dirty="0"/>
              <a:t>Nonpayment of rent with a 15-day written notice of rights if the tenant is (1) eligible for state emergency rental assistance and (2) refuses to apply or provide information to the landlord or refuses to provide proof to the landlord that the tenant applied.</a:t>
            </a:r>
          </a:p>
          <a:p>
            <a:pPr indent="-457200">
              <a:spcBef>
                <a:spcPts val="0"/>
              </a:spcBef>
              <a:buFont typeface="Arial" panose="020B0604020202020204" pitchFamily="34" charset="0"/>
              <a:buChar char="•"/>
            </a:pPr>
            <a:r>
              <a:rPr lang="en-US" sz="1450" dirty="0"/>
              <a:t>These limitations applied to eviction court cases for commercial leases, mortgage foreclosure and contract for deed cancellation.</a:t>
            </a:r>
          </a:p>
          <a:p>
            <a:pPr indent="-457200">
              <a:spcBef>
                <a:spcPts val="0"/>
              </a:spcBef>
              <a:buFont typeface="Arial" panose="020B0604020202020204" pitchFamily="34" charset="0"/>
              <a:buChar char="•"/>
            </a:pPr>
            <a:r>
              <a:rPr lang="en-US" sz="1450" dirty="0"/>
              <a:t>Law enforcement officers are not specifically regulated as they were under Emergency Executive Order 20-79. However, officers could not proceed with enforcing writs of recovery in eviction actions for nonpayment of rent against a tenant with pending application for an emergency rental assistance program.</a:t>
            </a:r>
          </a:p>
          <a:p>
            <a:pPr indent="-457200">
              <a:spcBef>
                <a:spcPts val="0"/>
              </a:spcBef>
              <a:buFont typeface="Arial" panose="020B0604020202020204" pitchFamily="34" charset="0"/>
              <a:buChar char="•"/>
            </a:pPr>
            <a:r>
              <a:rPr lang="en-US" sz="1450" dirty="0"/>
              <a:t>Unlike Emergency Executive Order 20-79, the law does not contain a misdemeanor provision for willful violations.</a:t>
            </a:r>
            <a:r>
              <a:rPr lang="en-US" sz="1450" dirty="0">
                <a:hlinkClick r:id="rId3"/>
              </a:rPr>
              <a:t> </a:t>
            </a:r>
          </a:p>
          <a:p>
            <a:pPr indent="-457200">
              <a:spcBef>
                <a:spcPts val="0"/>
              </a:spcBef>
              <a:buFont typeface="Arial" panose="020B0604020202020204" pitchFamily="34" charset="0"/>
              <a:buChar char="•"/>
            </a:pPr>
            <a:r>
              <a:rPr lang="en-US" sz="1450" dirty="0">
                <a:hlinkClick r:id="rId3"/>
              </a:rPr>
              <a:t>Pandemic Eviction Claims and Defenses and Other Housing Claims in Minnesota at VII.</a:t>
            </a:r>
            <a:endParaRPr lang="en-US" sz="1450" dirty="0"/>
          </a:p>
          <a:p>
            <a:pPr marL="0" indent="0">
              <a:spcBef>
                <a:spcPts val="0"/>
              </a:spcBef>
            </a:pPr>
            <a:endParaRPr lang="en-US" sz="1450" dirty="0"/>
          </a:p>
          <a:p>
            <a:pPr marL="0" indent="0">
              <a:spcBef>
                <a:spcPts val="0"/>
              </a:spcBef>
            </a:pPr>
            <a:endParaRPr lang="en-US" sz="1450" dirty="0"/>
          </a:p>
        </p:txBody>
      </p:sp>
    </p:spTree>
    <p:extLst>
      <p:ext uri="{BB962C8B-B14F-4D97-AF65-F5344CB8AC3E}">
        <p14:creationId xmlns:p14="http://schemas.microsoft.com/office/powerpoint/2010/main" val="385411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011A5-50A5-4EDB-A090-CBE783569854}"/>
              </a:ext>
            </a:extLst>
          </p:cNvPr>
          <p:cNvSpPr>
            <a:spLocks noGrp="1"/>
          </p:cNvSpPr>
          <p:nvPr>
            <p:ph type="title"/>
          </p:nvPr>
        </p:nvSpPr>
        <p:spPr/>
        <p:txBody>
          <a:bodyPr>
            <a:normAutofit/>
          </a:bodyPr>
          <a:lstStyle/>
          <a:p>
            <a:r>
              <a:rPr lang="en-US" sz="2800" dirty="0"/>
              <a:t>Eviction Actions Filed on or After July 14, 2021</a:t>
            </a:r>
          </a:p>
        </p:txBody>
      </p:sp>
      <p:sp>
        <p:nvSpPr>
          <p:cNvPr id="3" name="Text Placeholder 2">
            <a:extLst>
              <a:ext uri="{FF2B5EF4-FFF2-40B4-BE49-F238E27FC236}">
                <a16:creationId xmlns:a16="http://schemas.microsoft.com/office/drawing/2014/main" id="{B0F741B0-3A3A-4341-B8D2-174AB53AE4F0}"/>
              </a:ext>
            </a:extLst>
          </p:cNvPr>
          <p:cNvSpPr>
            <a:spLocks noGrp="1"/>
          </p:cNvSpPr>
          <p:nvPr>
            <p:ph type="body" idx="1"/>
          </p:nvPr>
        </p:nvSpPr>
        <p:spPr/>
        <p:txBody>
          <a:bodyPr>
            <a:noAutofit/>
          </a:bodyPr>
          <a:lstStyle/>
          <a:p>
            <a:pPr marL="0" indent="0">
              <a:spcBef>
                <a:spcPts val="0"/>
              </a:spcBef>
            </a:pPr>
            <a:r>
              <a:rPr lang="en-US" sz="1600" dirty="0"/>
              <a:t>Grounds for eviction </a:t>
            </a:r>
            <a:r>
              <a:rPr lang="en-US" sz="1600" dirty="0">
                <a:hlinkClick r:id="rId2"/>
              </a:rPr>
              <a:t>Minnesota Session Laws 2021, 1st Special Session, Chapter 8, H. F. No. 4, Article V</a:t>
            </a:r>
            <a:r>
              <a:rPr lang="en-US" sz="1600" dirty="0"/>
              <a:t>:</a:t>
            </a:r>
          </a:p>
          <a:p>
            <a:pPr marL="285750" indent="-285750">
              <a:spcBef>
                <a:spcPts val="0"/>
              </a:spcBef>
              <a:buFont typeface="Arial" panose="020B0604020202020204" pitchFamily="34" charset="0"/>
              <a:buChar char="•"/>
            </a:pPr>
            <a:r>
              <a:rPr lang="en-US" sz="1600" b="1" i="1" dirty="0"/>
              <a:t>New: Residential and commercial landlords could file eviction actions where the tenant commits material lease violations.</a:t>
            </a:r>
          </a:p>
          <a:p>
            <a:pPr marL="285750" indent="-285750">
              <a:spcBef>
                <a:spcPts val="0"/>
              </a:spcBef>
              <a:buFont typeface="Arial" panose="020B0604020202020204" pitchFamily="34" charset="0"/>
              <a:buChar char="•"/>
            </a:pPr>
            <a:r>
              <a:rPr lang="en-US" sz="1600" dirty="0"/>
              <a:t>The tenant serious endanger safety of others or significantly damages property</a:t>
            </a:r>
          </a:p>
          <a:p>
            <a:pPr marL="285750" indent="-285750">
              <a:spcBef>
                <a:spcPts val="0"/>
              </a:spcBef>
              <a:buFont typeface="Arial" panose="020B0604020202020204" pitchFamily="34" charset="0"/>
              <a:buChar char="•"/>
            </a:pPr>
            <a:r>
              <a:rPr lang="en-US" sz="1600" dirty="0"/>
              <a:t>The tenant violates Minn. Stat. § 504B.171, </a:t>
            </a:r>
            <a:r>
              <a:rPr lang="en-US" sz="1600" dirty="0" err="1"/>
              <a:t>Subd</a:t>
            </a:r>
            <a:r>
              <a:rPr lang="en-US" sz="1600" dirty="0"/>
              <a:t>. 1.</a:t>
            </a:r>
          </a:p>
          <a:p>
            <a:pPr marL="285750" indent="-285750">
              <a:spcBef>
                <a:spcPts val="0"/>
              </a:spcBef>
              <a:buFont typeface="Arial" panose="020B0604020202020204" pitchFamily="34" charset="0"/>
              <a:buChar char="•"/>
            </a:pPr>
            <a:r>
              <a:rPr lang="en-US" sz="1600" dirty="0"/>
              <a:t>The manufactured home park resident violates Minn. Stat. § 327C.09, Subds. 3 and 5, if endangering the safety of other  residents or park personnel</a:t>
            </a:r>
          </a:p>
          <a:p>
            <a:pPr marL="285750" indent="-285750">
              <a:spcBef>
                <a:spcPts val="0"/>
              </a:spcBef>
              <a:buFont typeface="Arial" panose="020B0604020202020204" pitchFamily="34" charset="0"/>
              <a:buChar char="•"/>
            </a:pPr>
            <a:r>
              <a:rPr lang="en-US" sz="1600" dirty="0"/>
              <a:t>The tenant or occupant abandons the premises.</a:t>
            </a:r>
          </a:p>
          <a:p>
            <a:pPr marL="285750" indent="-285750">
              <a:spcBef>
                <a:spcPts val="0"/>
              </a:spcBef>
              <a:buFont typeface="Arial" panose="020B0604020202020204" pitchFamily="34" charset="0"/>
              <a:buChar char="•"/>
            </a:pPr>
            <a:r>
              <a:rPr lang="en-US" sz="1600" dirty="0"/>
              <a:t>Residential landlords could not file eviction actions for nonpayment of rent against tenants with pending application for an emergency rental assistance program authorized under the federal Consolidated Appropriations Act, 2021, Public Law 116-260, or the federal American Rescue Plan Act, 2021, Public Law 117-2 (state emergency rental assistance).</a:t>
            </a:r>
          </a:p>
          <a:p>
            <a:pPr marL="285750" indent="-285750">
              <a:spcBef>
                <a:spcPts val="0"/>
              </a:spcBef>
              <a:buFont typeface="Arial" panose="020B0604020202020204" pitchFamily="34" charset="0"/>
              <a:buChar char="•"/>
            </a:pPr>
            <a:r>
              <a:rPr lang="en-US" sz="1600" dirty="0"/>
              <a:t>Nonpayment of rent with a 15-day written notice of rights if the tenant is (1) eligible for state emergency rental assistance and (2) refuses to apply or provide information to the landlord or refuses to provide proof to the landlord that the tenant applied.</a:t>
            </a:r>
          </a:p>
          <a:p>
            <a:pPr marL="285750" indent="-285750">
              <a:spcBef>
                <a:spcPts val="0"/>
              </a:spcBef>
              <a:buFont typeface="Arial" panose="020B0604020202020204" pitchFamily="34" charset="0"/>
              <a:buChar char="•"/>
            </a:pPr>
            <a:r>
              <a:rPr lang="en-US" sz="1600" dirty="0"/>
              <a:t>These limitations applied to eviction court cases for commercial leases, mortgage foreclosure and contract for deed cancellation.</a:t>
            </a:r>
          </a:p>
          <a:p>
            <a:pPr marL="285750" indent="-285750">
              <a:spcBef>
                <a:spcPts val="0"/>
              </a:spcBef>
              <a:buFont typeface="Arial" panose="020B0604020202020204" pitchFamily="34" charset="0"/>
              <a:buChar char="•"/>
            </a:pPr>
            <a:r>
              <a:rPr lang="en-US" sz="1600" dirty="0">
                <a:hlinkClick r:id="rId3"/>
              </a:rPr>
              <a:t>Pandemic Eviction Claims and Defenses and Other Housing Claims in Minnesota at VII.J.</a:t>
            </a:r>
            <a:endParaRPr lang="en-US" sz="1600" dirty="0"/>
          </a:p>
          <a:p>
            <a:pPr marL="285750" indent="-285750">
              <a:spcBef>
                <a:spcPts val="0"/>
              </a:spcBef>
              <a:buFont typeface="Arial" panose="020B0604020202020204" pitchFamily="34" charset="0"/>
              <a:buChar char="•"/>
            </a:pPr>
            <a:endParaRPr lang="en-US" sz="1600" dirty="0"/>
          </a:p>
          <a:p>
            <a:pPr marL="0" indent="0">
              <a:spcBef>
                <a:spcPts val="0"/>
              </a:spcBef>
            </a:pPr>
            <a:endParaRPr lang="en-US" sz="1600" dirty="0"/>
          </a:p>
        </p:txBody>
      </p:sp>
    </p:spTree>
    <p:extLst>
      <p:ext uri="{BB962C8B-B14F-4D97-AF65-F5344CB8AC3E}">
        <p14:creationId xmlns:p14="http://schemas.microsoft.com/office/powerpoint/2010/main" val="3262833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EC26E-2228-44AC-BF39-0E1201EF0DC3}"/>
              </a:ext>
            </a:extLst>
          </p:cNvPr>
          <p:cNvSpPr>
            <a:spLocks noGrp="1"/>
          </p:cNvSpPr>
          <p:nvPr>
            <p:ph type="title"/>
          </p:nvPr>
        </p:nvSpPr>
        <p:spPr>
          <a:xfrm>
            <a:off x="304800" y="281866"/>
            <a:ext cx="8534400" cy="758952"/>
          </a:xfrm>
        </p:spPr>
        <p:txBody>
          <a:bodyPr>
            <a:noAutofit/>
          </a:bodyPr>
          <a:lstStyle/>
          <a:p>
            <a:r>
              <a:rPr lang="en-US" sz="2800" dirty="0"/>
              <a:t>Eviction Actions Filed on or After </a:t>
            </a:r>
            <a:br>
              <a:rPr lang="en-US" sz="2800" dirty="0"/>
            </a:br>
            <a:r>
              <a:rPr lang="en-US" sz="2800" dirty="0"/>
              <a:t>September 12, 2021</a:t>
            </a:r>
          </a:p>
        </p:txBody>
      </p:sp>
      <p:sp>
        <p:nvSpPr>
          <p:cNvPr id="3" name="Text Placeholder 2">
            <a:extLst>
              <a:ext uri="{FF2B5EF4-FFF2-40B4-BE49-F238E27FC236}">
                <a16:creationId xmlns:a16="http://schemas.microsoft.com/office/drawing/2014/main" id="{DF4056D4-7D38-4DEF-8DDE-6C3E9ECA4199}"/>
              </a:ext>
            </a:extLst>
          </p:cNvPr>
          <p:cNvSpPr>
            <a:spLocks noGrp="1"/>
          </p:cNvSpPr>
          <p:nvPr>
            <p:ph type="body" idx="1"/>
          </p:nvPr>
        </p:nvSpPr>
        <p:spPr/>
        <p:txBody>
          <a:bodyPr>
            <a:noAutofit/>
          </a:bodyPr>
          <a:lstStyle/>
          <a:p>
            <a:pPr marL="0" indent="0">
              <a:spcBef>
                <a:spcPts val="0"/>
              </a:spcBef>
            </a:pPr>
            <a:r>
              <a:rPr lang="en-US" sz="1600" dirty="0"/>
              <a:t>Grounds for eviction </a:t>
            </a:r>
            <a:r>
              <a:rPr lang="en-US" sz="1600" dirty="0">
                <a:hlinkClick r:id="rId2"/>
              </a:rPr>
              <a:t>Minnesota Session Laws 2021, 1st Special Session, Chapter 8, H. F. No. 4, Article V</a:t>
            </a:r>
            <a:r>
              <a:rPr lang="en-US" sz="1600" dirty="0"/>
              <a:t>:</a:t>
            </a:r>
          </a:p>
          <a:p>
            <a:pPr marL="285750" indent="-285750">
              <a:spcBef>
                <a:spcPts val="0"/>
              </a:spcBef>
              <a:buFont typeface="Arial" panose="020B0604020202020204" pitchFamily="34" charset="0"/>
              <a:buChar char="•"/>
            </a:pPr>
            <a:r>
              <a:rPr lang="en-US" sz="1600" b="1" i="1" dirty="0"/>
              <a:t>New: Residential and commercial landlords could file nonpayment eviction actions with a 15-day written notice of rights for those ineligible for state emergency rental assistance.</a:t>
            </a:r>
          </a:p>
          <a:p>
            <a:pPr marL="285750" indent="-285750">
              <a:spcBef>
                <a:spcPts val="0"/>
              </a:spcBef>
              <a:buFont typeface="Arial" panose="020B0604020202020204" pitchFamily="34" charset="0"/>
              <a:buChar char="•"/>
            </a:pPr>
            <a:r>
              <a:rPr lang="en-US" sz="1600" dirty="0"/>
              <a:t>Residential landlords could not file eviction actions for nonpayment of rent against tenants with pending application for an emergency rental assistance program authorized under the federal Consolidated Appropriations Act, 2021, Public Law 116-260, or the federal American Rescue Plan Act, 2021, Public Law 117-2 (state emergency rental assistance).</a:t>
            </a:r>
          </a:p>
          <a:p>
            <a:pPr marL="285750" indent="-285750">
              <a:spcBef>
                <a:spcPts val="0"/>
              </a:spcBef>
              <a:buFont typeface="Arial" panose="020B0604020202020204" pitchFamily="34" charset="0"/>
              <a:buChar char="•"/>
            </a:pPr>
            <a:r>
              <a:rPr lang="en-US" sz="1600" dirty="0"/>
              <a:t>Nonpayment of rent with a 15-day written notice of rights if the tenant is (1) eligible for state emergency rental assistance and (2) refuses to apply or provide information to the landlord or refuses to provide proof to the landlord that the tenant applied.</a:t>
            </a:r>
          </a:p>
          <a:p>
            <a:pPr marL="285750" indent="-285750">
              <a:spcBef>
                <a:spcPts val="0"/>
              </a:spcBef>
              <a:buFont typeface="Arial" panose="020B0604020202020204" pitchFamily="34" charset="0"/>
              <a:buChar char="•"/>
            </a:pPr>
            <a:r>
              <a:rPr lang="en-US" sz="1600" dirty="0"/>
              <a:t>The tenant commits material lease violations.</a:t>
            </a:r>
          </a:p>
          <a:p>
            <a:pPr marL="285750" indent="-285750">
              <a:spcBef>
                <a:spcPts val="0"/>
              </a:spcBef>
              <a:buFont typeface="Arial" panose="020B0604020202020204" pitchFamily="34" charset="0"/>
              <a:buChar char="•"/>
            </a:pPr>
            <a:r>
              <a:rPr lang="en-US" sz="1600" dirty="0"/>
              <a:t>The tenant serious endanger safety of others or significantly damages property</a:t>
            </a:r>
          </a:p>
          <a:p>
            <a:pPr marL="285750" indent="-285750">
              <a:spcBef>
                <a:spcPts val="0"/>
              </a:spcBef>
              <a:buFont typeface="Arial" panose="020B0604020202020204" pitchFamily="34" charset="0"/>
              <a:buChar char="•"/>
            </a:pPr>
            <a:r>
              <a:rPr lang="en-US" sz="1600" dirty="0"/>
              <a:t>The tenant violates Minn. Stat. § 504B.171, </a:t>
            </a:r>
            <a:r>
              <a:rPr lang="en-US" sz="1600" dirty="0" err="1"/>
              <a:t>Subd</a:t>
            </a:r>
            <a:r>
              <a:rPr lang="en-US" sz="1600" dirty="0"/>
              <a:t>. 1.</a:t>
            </a:r>
          </a:p>
          <a:p>
            <a:pPr marL="285750" indent="-285750">
              <a:spcBef>
                <a:spcPts val="0"/>
              </a:spcBef>
              <a:buFont typeface="Arial" panose="020B0604020202020204" pitchFamily="34" charset="0"/>
              <a:buChar char="•"/>
            </a:pPr>
            <a:r>
              <a:rPr lang="en-US" sz="1600" dirty="0"/>
              <a:t>The manufactured home park resident violates Minn. Stat. § 327C.09, Subds. 3 and 5, if endangering the safety of other  residents or park personnel</a:t>
            </a:r>
          </a:p>
          <a:p>
            <a:pPr marL="285750" indent="-285750">
              <a:spcBef>
                <a:spcPts val="0"/>
              </a:spcBef>
              <a:buFont typeface="Arial" panose="020B0604020202020204" pitchFamily="34" charset="0"/>
              <a:buChar char="•"/>
            </a:pPr>
            <a:r>
              <a:rPr lang="en-US" sz="1600" dirty="0"/>
              <a:t>The tenant or occupant abandons the premises.</a:t>
            </a:r>
          </a:p>
          <a:p>
            <a:pPr marL="285750" indent="-285750">
              <a:spcBef>
                <a:spcPts val="0"/>
              </a:spcBef>
              <a:buFont typeface="Arial" panose="020B0604020202020204" pitchFamily="34" charset="0"/>
              <a:buChar char="•"/>
            </a:pPr>
            <a:r>
              <a:rPr lang="en-US" sz="1600" dirty="0"/>
              <a:t>These limitations applied to eviction court cases for commercial leases, mortgage foreclosure and contract for deed cancellation.</a:t>
            </a:r>
          </a:p>
          <a:p>
            <a:pPr marL="285750" indent="-285750">
              <a:spcBef>
                <a:spcPts val="0"/>
              </a:spcBef>
              <a:buFont typeface="Arial" panose="020B0604020202020204" pitchFamily="34" charset="0"/>
              <a:buChar char="•"/>
            </a:pPr>
            <a:r>
              <a:rPr lang="en-US" sz="1600" dirty="0">
                <a:hlinkClick r:id="rId3"/>
              </a:rPr>
              <a:t>Pandemic Eviction Claims and Defenses and Other Housing Claims in Minnesota at VII.K.</a:t>
            </a:r>
            <a:endParaRPr lang="en-US" sz="1600" dirty="0"/>
          </a:p>
        </p:txBody>
      </p:sp>
    </p:spTree>
    <p:extLst>
      <p:ext uri="{BB962C8B-B14F-4D97-AF65-F5344CB8AC3E}">
        <p14:creationId xmlns:p14="http://schemas.microsoft.com/office/powerpoint/2010/main" val="1391748789"/>
      </p:ext>
    </p:extLst>
  </p:cSld>
  <p:clrMapOvr>
    <a:masterClrMapping/>
  </p:clrMapOvr>
</p:sld>
</file>

<file path=ppt/theme/theme1.xml><?xml version="1.0" encoding="utf-8"?>
<a:theme xmlns:a="http://schemas.openxmlformats.org/drawingml/2006/main" name="Civ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5851</TotalTime>
  <Words>7104</Words>
  <Application>Microsoft Office PowerPoint</Application>
  <PresentationFormat>On-screen Show (4:3)</PresentationFormat>
  <Paragraphs>511</Paragraphs>
  <Slides>46</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Noto Sans Symbols</vt:lpstr>
      <vt:lpstr>Times New Roman</vt:lpstr>
      <vt:lpstr>Civic</vt:lpstr>
      <vt:lpstr>What Attorneys for Tenants and Landlords Need to Know About  The End of the Minnesota Eviction Transition</vt:lpstr>
      <vt:lpstr>Presenter</vt:lpstr>
      <vt:lpstr>Topics</vt:lpstr>
      <vt:lpstr>Resources</vt:lpstr>
      <vt:lpstr>Eviction Transition</vt:lpstr>
      <vt:lpstr>Eviction Actions under  Emergency Executive Order 20-79 </vt:lpstr>
      <vt:lpstr>Eviction Actions Filed on or After June 30, 2021</vt:lpstr>
      <vt:lpstr>Eviction Actions Filed on or After July 14, 2021</vt:lpstr>
      <vt:lpstr>Eviction Actions Filed on or After  September 12, 2021</vt:lpstr>
      <vt:lpstr>Eviction Actions Filed on or After  October 12, 2021</vt:lpstr>
      <vt:lpstr>Through June 1, 2022</vt:lpstr>
      <vt:lpstr>Eviction Elements and Defenses</vt:lpstr>
      <vt:lpstr>Sources of Law</vt:lpstr>
      <vt:lpstr>Pre-filing Notices</vt:lpstr>
      <vt:lpstr>Appearances</vt:lpstr>
      <vt:lpstr>Appearances</vt:lpstr>
      <vt:lpstr>Complaint</vt:lpstr>
      <vt:lpstr>Court Orders</vt:lpstr>
      <vt:lpstr>Service of the Eviction Summons and Complaint</vt:lpstr>
      <vt:lpstr>Service for Expedited Eviction Actions</vt:lpstr>
      <vt:lpstr>Strict Compliance and Server Requirements</vt:lpstr>
      <vt:lpstr>Scheduling</vt:lpstr>
      <vt:lpstr>Answer</vt:lpstr>
      <vt:lpstr>Proof and Findings</vt:lpstr>
      <vt:lpstr>Precondition Issues and Defenses</vt:lpstr>
      <vt:lpstr>Nonpayment of Claims and Defenses</vt:lpstr>
      <vt:lpstr>Nonpayment of Claims and Defenses</vt:lpstr>
      <vt:lpstr>Holding Over after Notice  and Lease Expiration Defenses</vt:lpstr>
      <vt:lpstr>Holding Over after Notice  and Lease Expiration Defenses</vt:lpstr>
      <vt:lpstr>Breach of Lease Defenses</vt:lpstr>
      <vt:lpstr>Breach of Lease Defenses</vt:lpstr>
      <vt:lpstr>Breach of Lease Defenses</vt:lpstr>
      <vt:lpstr>Remedies</vt:lpstr>
      <vt:lpstr>Judge Review and Appeal</vt:lpstr>
      <vt:lpstr>Judge Review and Appeal</vt:lpstr>
      <vt:lpstr>Eviction Transition Financial Assistance</vt:lpstr>
      <vt:lpstr>Eviction Transition Financial Assistance</vt:lpstr>
      <vt:lpstr>Other Financial Assistance</vt:lpstr>
      <vt:lpstr>Looking for Housing</vt:lpstr>
      <vt:lpstr>Mediation Programs</vt:lpstr>
      <vt:lpstr>What You Can Do:  Get Help, Volunteer and Donate</vt:lpstr>
      <vt:lpstr>What You Can Do:  Get Help, Volunteer and Donate</vt:lpstr>
      <vt:lpstr>What You Can Do:  Get Help, Volunteer and Donate</vt:lpstr>
      <vt:lpstr>What You Can Do:  Advocate</vt:lpstr>
      <vt:lpstr>What You Can Do:  Advocate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Pandemic Eviction Training for Minnesota Courts (Including Eviction Action Basics)</dc:title>
  <dc:creator>McDonough, Lawrence</dc:creator>
  <cp:lastModifiedBy>Larry McDonough</cp:lastModifiedBy>
  <cp:revision>304</cp:revision>
  <dcterms:created xsi:type="dcterms:W3CDTF">2014-01-29T20:29:53Z</dcterms:created>
  <dcterms:modified xsi:type="dcterms:W3CDTF">2022-03-04T17:07:27Z</dcterms:modified>
</cp:coreProperties>
</file>